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20"/>
  </p:notesMasterIdLst>
  <p:handoutMasterIdLst>
    <p:handoutMasterId r:id="rId21"/>
  </p:handoutMasterIdLst>
  <p:sldIdLst>
    <p:sldId id="356" r:id="rId3"/>
    <p:sldId id="744" r:id="rId4"/>
    <p:sldId id="764" r:id="rId5"/>
    <p:sldId id="746" r:id="rId6"/>
    <p:sldId id="718" r:id="rId7"/>
    <p:sldId id="719" r:id="rId8"/>
    <p:sldId id="794" r:id="rId9"/>
    <p:sldId id="795" r:id="rId10"/>
    <p:sldId id="796" r:id="rId11"/>
    <p:sldId id="748" r:id="rId12"/>
    <p:sldId id="798" r:id="rId13"/>
    <p:sldId id="789" r:id="rId14"/>
    <p:sldId id="802" r:id="rId15"/>
    <p:sldId id="800" r:id="rId16"/>
    <p:sldId id="803" r:id="rId17"/>
    <p:sldId id="801" r:id="rId18"/>
    <p:sldId id="506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824" userDrawn="1">
          <p15:clr>
            <a:srgbClr val="A4A3A4"/>
          </p15:clr>
        </p15:guide>
        <p15:guide id="4" pos="5759" userDrawn="1">
          <p15:clr>
            <a:srgbClr val="A4A3A4"/>
          </p15:clr>
        </p15:guide>
        <p15:guide id="5" pos="5568" userDrawn="1">
          <p15:clr>
            <a:srgbClr val="A4A3A4"/>
          </p15:clr>
        </p15:guide>
        <p15:guide id="6" pos="5664" userDrawn="1">
          <p15:clr>
            <a:srgbClr val="A4A3A4"/>
          </p15:clr>
        </p15:guide>
        <p15:guide id="7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76F"/>
    <a:srgbClr val="C63C8B"/>
    <a:srgbClr val="81C6C9"/>
    <a:srgbClr val="7B169A"/>
    <a:srgbClr val="FF33CC"/>
    <a:srgbClr val="0F9386"/>
    <a:srgbClr val="4765A7"/>
    <a:srgbClr val="7A8BE0"/>
    <a:srgbClr val="374FC9"/>
    <a:srgbClr val="2C3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436" autoAdjust="0"/>
  </p:normalViewPr>
  <p:slideViewPr>
    <p:cSldViewPr snapToGrid="0">
      <p:cViewPr varScale="1">
        <p:scale>
          <a:sx n="104" d="100"/>
          <a:sy n="104" d="100"/>
        </p:scale>
        <p:origin x="2268" y="114"/>
      </p:cViewPr>
      <p:guideLst>
        <p:guide orient="horz" pos="2160"/>
        <p:guide pos="2880"/>
        <p:guide orient="horz" pos="1824"/>
        <p:guide pos="5759"/>
        <p:guide pos="5568"/>
        <p:guide pos="566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3294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4" cy="465456"/>
          </a:xfrm>
          <a:prstGeom prst="rect">
            <a:avLst/>
          </a:prstGeom>
        </p:spPr>
        <p:txBody>
          <a:bodyPr vert="horz" lIns="92750" tIns="46375" rIns="92750" bIns="4637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4" cy="465456"/>
          </a:xfrm>
          <a:prstGeom prst="rect">
            <a:avLst/>
          </a:prstGeom>
        </p:spPr>
        <p:txBody>
          <a:bodyPr vert="horz" lIns="92750" tIns="46375" rIns="92750" bIns="46375" rtlCol="0"/>
          <a:lstStyle>
            <a:lvl1pPr algn="r">
              <a:defRPr sz="1300"/>
            </a:lvl1pPr>
          </a:lstStyle>
          <a:p>
            <a:fld id="{BA0B85D8-76A2-4659-932A-E1F2CD0D10C2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4" cy="465456"/>
          </a:xfrm>
          <a:prstGeom prst="rect">
            <a:avLst/>
          </a:prstGeom>
        </p:spPr>
        <p:txBody>
          <a:bodyPr vert="horz" lIns="92750" tIns="46375" rIns="92750" bIns="4637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1"/>
            <a:ext cx="3043344" cy="465456"/>
          </a:xfrm>
          <a:prstGeom prst="rect">
            <a:avLst/>
          </a:prstGeom>
        </p:spPr>
        <p:txBody>
          <a:bodyPr vert="horz" lIns="92750" tIns="46375" rIns="92750" bIns="46375" rtlCol="0" anchor="b"/>
          <a:lstStyle>
            <a:lvl1pPr algn="r">
              <a:defRPr sz="1300"/>
            </a:lvl1pPr>
          </a:lstStyle>
          <a:p>
            <a:fld id="{A39C51DB-F035-4BF9-94F8-7FA4D7B974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90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4" cy="465456"/>
          </a:xfrm>
          <a:prstGeom prst="rect">
            <a:avLst/>
          </a:prstGeom>
        </p:spPr>
        <p:txBody>
          <a:bodyPr vert="horz" lIns="92750" tIns="46375" rIns="92750" bIns="4637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4" cy="465456"/>
          </a:xfrm>
          <a:prstGeom prst="rect">
            <a:avLst/>
          </a:prstGeom>
        </p:spPr>
        <p:txBody>
          <a:bodyPr vert="horz" lIns="92750" tIns="46375" rIns="92750" bIns="46375" rtlCol="0"/>
          <a:lstStyle>
            <a:lvl1pPr algn="r">
              <a:defRPr sz="1300"/>
            </a:lvl1pPr>
          </a:lstStyle>
          <a:p>
            <a:fld id="{C159A3B6-559D-4F8A-8F9D-D264C4C6F0F2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0" tIns="46375" rIns="92750" bIns="463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4"/>
            <a:ext cx="5618480" cy="4189096"/>
          </a:xfrm>
          <a:prstGeom prst="rect">
            <a:avLst/>
          </a:prstGeom>
        </p:spPr>
        <p:txBody>
          <a:bodyPr vert="horz" lIns="92750" tIns="46375" rIns="92750" bIns="463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4" cy="465456"/>
          </a:xfrm>
          <a:prstGeom prst="rect">
            <a:avLst/>
          </a:prstGeom>
        </p:spPr>
        <p:txBody>
          <a:bodyPr vert="horz" lIns="92750" tIns="46375" rIns="92750" bIns="4637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4" cy="465456"/>
          </a:xfrm>
          <a:prstGeom prst="rect">
            <a:avLst/>
          </a:prstGeom>
        </p:spPr>
        <p:txBody>
          <a:bodyPr vert="horz" lIns="92750" tIns="46375" rIns="92750" bIns="46375" rtlCol="0" anchor="b"/>
          <a:lstStyle>
            <a:lvl1pPr algn="r">
              <a:defRPr sz="1300"/>
            </a:lvl1pPr>
          </a:lstStyle>
          <a:p>
            <a:fld id="{0173FFC4-9973-4E6F-BA4D-B12AAF9C03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62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FFC4-9973-4E6F-BA4D-B12AAF9C03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50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 1-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3FFC4-9973-4E6F-BA4D-B12AAF9C03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62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want to introduce SMART goals?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3FFC4-9973-4E6F-BA4D-B12AAF9C03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9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want to introduce SMART goals?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3FFC4-9973-4E6F-BA4D-B12AAF9C03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7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4601029"/>
            <a:ext cx="9144000" cy="2256972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1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pic>
        <p:nvPicPr>
          <p:cNvPr id="12" name="Picture 11" descr="r4h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220" y="1095825"/>
            <a:ext cx="5834413" cy="277863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68301" y="508000"/>
            <a:ext cx="431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i="1" u="none" strike="noStrike" kern="1200" baseline="30000" dirty="0">
                <a:solidFill>
                  <a:srgbClr val="C63C8B"/>
                </a:solidFill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rPr>
              <a:t>Expert Care. Proven Solutions.</a:t>
            </a:r>
          </a:p>
        </p:txBody>
      </p:sp>
      <p:sp>
        <p:nvSpPr>
          <p:cNvPr id="74" name="TextBox 73"/>
          <p:cNvSpPr txBox="1"/>
          <p:nvPr userDrawn="1"/>
        </p:nvSpPr>
        <p:spPr>
          <a:xfrm>
            <a:off x="5848886" y="6204502"/>
            <a:ext cx="303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i="1" u="none" strike="noStrike" kern="1200" baseline="300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Reconnect4Health.com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68D6-3AC7-104C-9D60-DE60E62C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51544-322A-764E-91DE-775A1932E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C2B6F-0CA7-8E41-A69C-2A19F9175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C3AC8B-452F-6C4E-9BAF-C704FFCE95DB}"/>
              </a:ext>
            </a:extLst>
          </p:cNvPr>
          <p:cNvSpPr/>
          <p:nvPr userDrawn="1"/>
        </p:nvSpPr>
        <p:spPr>
          <a:xfrm>
            <a:off x="0" y="5715001"/>
            <a:ext cx="9144000" cy="1143001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274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4A2C-E06F-4540-A6C7-402BE3DAF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C3395-9F21-B34E-B013-834F95B9C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D0E41-0FA3-9B44-8255-CC77B9714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98C8D-56C4-5D45-BA44-0085F44DD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8EE94-B35F-9B4B-B2EC-AD887F284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FBBE8-87EA-FB4B-8B24-C2631AEC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3DEC1-1FE0-E74E-95F6-E5ED73EA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48DECE-E296-C546-89DC-AFF9111CC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2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13E4A-D7CA-8D40-B432-20ABAD23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48774-78F2-384A-B001-EF7AAFD5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7AB4F-F690-AD4D-9004-3B34FC01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01312-2023-EB40-A68B-77D7E114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1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85DC6-35DB-1642-9DB3-B92858AB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A53F6F-51C2-1942-8021-EFEBD459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FB488-1183-D14B-9D19-FC6AD70D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88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3CF5-F850-1048-AB3C-E4C205A8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45F34-8EF7-AF42-9B38-8080EFF31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086F2-B344-AF49-BC39-CD69A6328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ADD6D-44EB-0347-8039-3F52B8AD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41A23-454D-B34B-BC19-22CFDA33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D5140-3B6D-D94C-A3C3-B5614061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6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89125-1370-9F45-B1C8-8A8D9AE41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1F5459-F3C4-3B4E-B9D5-8BD51CBF8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FFD02-597D-2641-B8C8-7D6E0B2C6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CF334-1571-634B-97AE-B284DFC8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CC6D2-0B3B-AE4A-A179-1108A653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417DD-3BED-2A47-8699-0EFD0701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30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FEDB-3345-584C-8E10-A0DA0A1DB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A2C61-D6D5-D945-8EDD-146E00122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BCF46-48EC-E545-87FD-9A7F2E8B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8CDB4-6FD3-AA4E-A959-ACD3B040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B40F0-8E7C-7C41-9288-173A55AC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23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99A801-9A0D-6441-80C3-4E9630FA5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A854F-A175-944D-A54E-A24FAFE1C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9BB1E-7B1B-4E47-97D7-6EE17362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18546-6789-F648-86C3-4442ED55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27FF-4D0D-3049-BE47-7B15BFDC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1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3" y="631057"/>
            <a:ext cx="7024744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990040"/>
            <a:ext cx="6777317" cy="35089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658E79-C419-C844-9CB9-A34F229CA567}"/>
              </a:ext>
            </a:extLst>
          </p:cNvPr>
          <p:cNvSpPr/>
          <p:nvPr userDrawn="1"/>
        </p:nvSpPr>
        <p:spPr>
          <a:xfrm>
            <a:off x="0" y="5715001"/>
            <a:ext cx="9144000" cy="1143001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491C-D77B-2D41-937F-C47A6171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37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6" y="2900831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4267202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9016A0-AEA0-2940-9652-1A7145FF4260}"/>
              </a:ext>
            </a:extLst>
          </p:cNvPr>
          <p:cNvSpPr/>
          <p:nvPr userDrawn="1"/>
        </p:nvSpPr>
        <p:spPr>
          <a:xfrm>
            <a:off x="0" y="5715001"/>
            <a:ext cx="9144000" cy="1143001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266" y="2066925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3267" y="34290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9016A0-AEA0-2940-9652-1A7145FF4260}"/>
              </a:ext>
            </a:extLst>
          </p:cNvPr>
          <p:cNvSpPr/>
          <p:nvPr userDrawn="1"/>
        </p:nvSpPr>
        <p:spPr>
          <a:xfrm>
            <a:off x="0" y="4737253"/>
            <a:ext cx="9144000" cy="2120749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9230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4F422-F634-4D41-8D9D-11FE8E6BF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686141"/>
            <a:ext cx="7024744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2D9BF8-5917-B546-A904-9BBF80BB09EE}"/>
              </a:ext>
            </a:extLst>
          </p:cNvPr>
          <p:cNvSpPr/>
          <p:nvPr userDrawn="1"/>
        </p:nvSpPr>
        <p:spPr>
          <a:xfrm>
            <a:off x="0" y="5715001"/>
            <a:ext cx="9144000" cy="1143001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17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1AE2-0F91-254A-9737-58D215BFA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2AA02-D2EC-CB47-8BBF-83C1BBBB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9EA2C-A479-C341-96ED-B63DCE58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F65F3-D393-1644-969F-BE41720D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2A46C-A911-9C4D-8E55-5C0E14A4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5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DEBB-2845-2E46-8263-B3BF05A1A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349E3-EDB4-064F-89DD-87701BA2A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7EB02-AEDD-0A40-AC27-C76C941B4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9F82-C716-5043-B3C2-62FABD3C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BAEEF-1919-D842-A166-A39913A77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8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6D96-7089-D246-B5AD-9D94EA7A0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39AF1-C25B-4545-A3CA-C8089C823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26BA6-A9D8-3F44-B622-B6F14A82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94671-FE79-DC41-A16B-D56AE2BB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89132-66C2-BA44-A7AD-E0AC8ACFF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5" r:id="rId5"/>
    <p:sldLayoutId id="214748366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C63C8B"/>
          </a:solidFill>
          <a:latin typeface="Franklin Gothic Medium" panose="020B06030201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b="0" i="0" kern="120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b="0" i="0" kern="120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b="0" i="0" kern="120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b="0" i="0" kern="120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b="0" i="0" kern="1200" baseline="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BE6F9-D649-884E-B89C-8284B77C5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C4B38-CC6C-5248-94B9-D68E78F0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AFE86-F0DD-614E-AE52-27FAC2B2F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1E84-019C-9344-84FD-460E814F5397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46F85-9726-8D43-A2DC-9CEAA9781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1621-6B7A-AE44-B6B2-D93EF27AD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4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bbritton@reconnect4health.com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2305" y="4956796"/>
            <a:ext cx="8554497" cy="1384446"/>
          </a:xfrm>
        </p:spPr>
        <p:txBody>
          <a:bodyPr>
            <a:noAutofit/>
          </a:bodyPr>
          <a:lstStyle/>
          <a:p>
            <a:b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University of Tennessee</a:t>
            </a:r>
            <a:b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January 26,  </a:t>
            </a:r>
            <a:r>
              <a:rPr lang="en-US" sz="1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2023</a:t>
            </a:r>
            <a:br>
              <a:rPr lang="en-US" sz="1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Bonnie P. Britton, MSN, FATA, CEO</a:t>
            </a:r>
            <a:br>
              <a:rPr lang="en-US" sz="1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endParaRPr lang="en-US" sz="1800" i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4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32" y="392098"/>
            <a:ext cx="7626933" cy="81600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Patient Identification, referral, enrollment and installation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1281953"/>
            <a:ext cx="8705004" cy="4217065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Who is the best person(s) to:</a:t>
            </a:r>
          </a:p>
          <a:p>
            <a:pPr marL="365760" lvl="1" indent="0">
              <a:buNone/>
            </a:pPr>
            <a:r>
              <a:rPr lang="en-US" sz="2400" dirty="0">
                <a:latin typeface="+mn-lt"/>
              </a:rPr>
              <a:t>	Identify patients?</a:t>
            </a:r>
          </a:p>
          <a:p>
            <a:pPr marL="365760" lvl="1" indent="0">
              <a:buNone/>
            </a:pPr>
            <a:r>
              <a:rPr lang="en-US" sz="2400" dirty="0">
                <a:latin typeface="+mn-lt"/>
              </a:rPr>
              <a:t>	Contact/meet patients to explain program and obtain	verbal 	consent?</a:t>
            </a:r>
          </a:p>
          <a:p>
            <a:pPr marL="365760" lvl="1" indent="0">
              <a:buNone/>
            </a:pPr>
            <a:r>
              <a:rPr lang="en-US" sz="2400" dirty="0">
                <a:latin typeface="+mn-lt"/>
              </a:rPr>
              <a:t>	Enter information into software platform?</a:t>
            </a:r>
          </a:p>
          <a:p>
            <a:pPr marL="365760" lvl="1" indent="0">
              <a:buNone/>
            </a:pPr>
            <a:r>
              <a:rPr lang="en-US" sz="2400" dirty="0">
                <a:latin typeface="+mn-lt"/>
              </a:rPr>
              <a:t>	Provide devices?</a:t>
            </a:r>
          </a:p>
          <a:p>
            <a:pPr marL="365760" lvl="1" indent="0">
              <a:buNone/>
            </a:pPr>
            <a:r>
              <a:rPr lang="en-US" sz="2400" dirty="0">
                <a:latin typeface="+mn-lt"/>
              </a:rPr>
              <a:t>	Train patients?</a:t>
            </a:r>
          </a:p>
          <a:p>
            <a:pPr marL="365760" lvl="1" indent="0">
              <a:buNone/>
            </a:pPr>
            <a:r>
              <a:rPr lang="en-US" sz="2400" dirty="0">
                <a:latin typeface="+mn-lt"/>
              </a:rPr>
              <a:t>	Competency validate patients?</a:t>
            </a:r>
          </a:p>
          <a:p>
            <a:pPr marL="365760" lvl="1" indent="0">
              <a:buNone/>
            </a:pPr>
            <a:endParaRPr lang="en-US" sz="2800" dirty="0">
              <a:latin typeface="+mn-lt"/>
            </a:endParaRPr>
          </a:p>
          <a:p>
            <a:pPr marL="365760" lvl="1" indent="0">
              <a:buNone/>
            </a:pPr>
            <a:endParaRPr lang="en-US" sz="2800" dirty="0">
              <a:latin typeface="+mn-lt"/>
            </a:endParaRPr>
          </a:p>
          <a:p>
            <a:pPr marL="365760" lvl="1" indent="0">
              <a:buNone/>
            </a:pPr>
            <a:endParaRPr lang="en-US" sz="2800" dirty="0">
              <a:latin typeface="+mn-lt"/>
            </a:endParaRPr>
          </a:p>
          <a:p>
            <a:pPr marL="365760" lvl="1" indent="0">
              <a:buNone/>
            </a:pPr>
            <a:endParaRPr lang="en-US" sz="2800" dirty="0">
              <a:latin typeface="+mn-lt"/>
            </a:endParaRP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C63C61-54BA-7747-8AAB-3D8218264436}"/>
              </a:ext>
            </a:extLst>
          </p:cNvPr>
          <p:cNvSpPr/>
          <p:nvPr/>
        </p:nvSpPr>
        <p:spPr>
          <a:xfrm>
            <a:off x="326854" y="6042277"/>
            <a:ext cx="143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2021</a:t>
            </a:r>
          </a:p>
        </p:txBody>
      </p:sp>
    </p:spTree>
    <p:extLst>
      <p:ext uri="{BB962C8B-B14F-4D97-AF65-F5344CB8AC3E}">
        <p14:creationId xmlns:p14="http://schemas.microsoft.com/office/powerpoint/2010/main" val="2831661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32" y="392098"/>
            <a:ext cx="7626933" cy="81600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Patient Monitoring, Validation &amp; Escalation Clinical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1281953"/>
            <a:ext cx="8705004" cy="4217065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Who is going to: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Monitor alerts?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Call patient and validate alerts?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Conduct nursing assessment &amp; provide patient education?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Escalate to medical provider for possible medical			 intervention?</a:t>
            </a:r>
          </a:p>
          <a:p>
            <a:pPr marL="365760" lvl="1" indent="0">
              <a:buNone/>
            </a:pPr>
            <a:endParaRPr lang="en-US" sz="2400" b="1" dirty="0">
              <a:latin typeface="+mn-lt"/>
            </a:endParaRP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Hours for monitoring patients</a:t>
            </a:r>
          </a:p>
          <a:p>
            <a:pPr marL="365760" lvl="1" indent="0">
              <a:buNone/>
            </a:pPr>
            <a:endParaRPr lang="en-US" sz="2400" dirty="0">
              <a:latin typeface="+mn-lt"/>
            </a:endParaRP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C63C61-54BA-7747-8AAB-3D8218264436}"/>
              </a:ext>
            </a:extLst>
          </p:cNvPr>
          <p:cNvSpPr/>
          <p:nvPr/>
        </p:nvSpPr>
        <p:spPr>
          <a:xfrm>
            <a:off x="326854" y="6042277"/>
            <a:ext cx="143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2021</a:t>
            </a:r>
          </a:p>
        </p:txBody>
      </p:sp>
    </p:spTree>
    <p:extLst>
      <p:ext uri="{BB962C8B-B14F-4D97-AF65-F5344CB8AC3E}">
        <p14:creationId xmlns:p14="http://schemas.microsoft.com/office/powerpoint/2010/main" val="2410938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4h_logo.png">
            <a:extLst>
              <a:ext uri="{FF2B5EF4-FFF2-40B4-BE49-F238E27FC236}">
                <a16:creationId xmlns:a16="http://schemas.microsoft.com/office/drawing/2014/main" id="{C5509BDD-1828-F34E-9825-29F9E6F194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725" y="161169"/>
            <a:ext cx="1297952" cy="618149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A1FBCF1C-22B2-BC43-8FA4-B9EBCCFDF8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52770" cy="464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098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Discharge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2" indent="0">
              <a:buNone/>
            </a:pPr>
            <a:r>
              <a:rPr lang="en-US" sz="2400" dirty="0">
                <a:latin typeface="+mn-lt"/>
              </a:rPr>
              <a:t>Discharge criteria</a:t>
            </a:r>
          </a:p>
          <a:p>
            <a:pPr marL="514350" lvl="2" indent="0">
              <a:buNone/>
            </a:pPr>
            <a:r>
              <a:rPr lang="en-US" sz="2400" dirty="0">
                <a:latin typeface="+mn-lt"/>
              </a:rPr>
              <a:t>Will devices be returned and refurbished?</a:t>
            </a:r>
          </a:p>
          <a:p>
            <a:pPr marL="514350" lvl="2" indent="0">
              <a:buNone/>
            </a:pPr>
            <a:endParaRPr lang="en-US" sz="2400" dirty="0">
              <a:latin typeface="+mn-lt"/>
            </a:endParaRPr>
          </a:p>
          <a:p>
            <a:pPr marL="514350" lvl="2" indent="0">
              <a:buNone/>
            </a:pPr>
            <a:endParaRPr lang="en-US" sz="2400" dirty="0">
              <a:latin typeface="+mn-lt"/>
            </a:endParaRPr>
          </a:p>
          <a:p>
            <a:pPr marL="514350" lvl="2" indent="0">
              <a:buNone/>
            </a:pPr>
            <a:r>
              <a:rPr lang="en-US" sz="2400" dirty="0">
                <a:latin typeface="+mn-lt"/>
              </a:rPr>
              <a:t>	</a:t>
            </a:r>
            <a:endParaRPr lang="en-US" dirty="0">
              <a:latin typeface="+mn-lt"/>
            </a:endParaRP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62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Device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2" indent="0">
              <a:buNone/>
            </a:pPr>
            <a:r>
              <a:rPr lang="en-US" sz="2400" dirty="0">
                <a:latin typeface="+mn-lt"/>
              </a:rPr>
              <a:t>	Inventory</a:t>
            </a:r>
          </a:p>
          <a:p>
            <a:pPr marL="514350" lvl="2" indent="0">
              <a:buNone/>
            </a:pPr>
            <a:r>
              <a:rPr lang="en-US" sz="2400" dirty="0">
                <a:latin typeface="+mn-lt"/>
              </a:rPr>
              <a:t>	Storage</a:t>
            </a:r>
          </a:p>
          <a:p>
            <a:pPr marL="514350" lvl="2" indent="0">
              <a:buNone/>
            </a:pPr>
            <a:r>
              <a:rPr lang="en-US" sz="2400" dirty="0">
                <a:latin typeface="+mn-lt"/>
              </a:rPr>
              <a:t>	Pulling for patients</a:t>
            </a:r>
          </a:p>
          <a:p>
            <a:pPr marL="514350" lvl="2" indent="0">
              <a:buNone/>
            </a:pPr>
            <a:r>
              <a:rPr lang="en-US" sz="2400" dirty="0">
                <a:latin typeface="+mn-lt"/>
              </a:rPr>
              <a:t>	Patient education</a:t>
            </a:r>
          </a:p>
          <a:p>
            <a:pPr marL="514350" lvl="2" indent="0">
              <a:buNone/>
            </a:pPr>
            <a:r>
              <a:rPr lang="en-US" sz="2400" dirty="0">
                <a:latin typeface="+mn-lt"/>
              </a:rPr>
              <a:t>	Device tracking</a:t>
            </a:r>
          </a:p>
          <a:p>
            <a:pPr marL="514350" lvl="2" indent="0">
              <a:buNone/>
            </a:pPr>
            <a:endParaRPr lang="en-US" sz="2400" dirty="0">
              <a:latin typeface="+mn-lt"/>
            </a:endParaRPr>
          </a:p>
          <a:p>
            <a:pPr marL="514350" lvl="2" indent="0">
              <a:buNone/>
            </a:pPr>
            <a:r>
              <a:rPr lang="en-US" sz="2400" dirty="0">
                <a:latin typeface="+mn-lt"/>
              </a:rPr>
              <a:t>	</a:t>
            </a:r>
            <a:endParaRPr lang="en-US" dirty="0">
              <a:latin typeface="+mn-lt"/>
            </a:endParaRP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96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Question and Answer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2" indent="0">
              <a:buNone/>
            </a:pPr>
            <a:r>
              <a:rPr lang="en-US" sz="2400" dirty="0">
                <a:latin typeface="+mn-lt"/>
              </a:rPr>
              <a:t>	</a:t>
            </a:r>
            <a:endParaRPr lang="en-US" dirty="0">
              <a:latin typeface="+mn-lt"/>
            </a:endParaRP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7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604424"/>
            <a:ext cx="7024744" cy="1143000"/>
          </a:xfrm>
        </p:spPr>
        <p:txBody>
          <a:bodyPr>
            <a:noAutofit/>
          </a:bodyPr>
          <a:lstStyle/>
          <a:p>
            <a:r>
              <a:rPr lang="en-US" dirty="0"/>
              <a:t>RPM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2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Patient Identification, referral, enrollment and installation workflow</a:t>
            </a:r>
          </a:p>
          <a:p>
            <a:pPr marL="514350" lvl="2" indent="0">
              <a:buNone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514350" lvl="2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Patient Monitoring, Validation &amp; Escalation Clinical Workflow</a:t>
            </a:r>
          </a:p>
          <a:p>
            <a:pPr marL="514350" lvl="2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514350" lvl="2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Patient Discharge Workflow</a:t>
            </a: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96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ECD7F-3A95-0249-8360-97075000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854" y="442558"/>
            <a:ext cx="6637468" cy="773178"/>
          </a:xfrm>
        </p:spPr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38956-D0B3-8B49-AFB7-68D25DFAE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993" y="1992086"/>
            <a:ext cx="6637467" cy="3055043"/>
          </a:xfrm>
        </p:spPr>
        <p:txBody>
          <a:bodyPr/>
          <a:lstStyle/>
          <a:p>
            <a:r>
              <a:rPr lang="en-US" b="1" dirty="0"/>
              <a:t>Bonnie Britton</a:t>
            </a:r>
          </a:p>
          <a:p>
            <a:r>
              <a:rPr lang="en-US" b="1" dirty="0">
                <a:hlinkClick r:id="rId2"/>
              </a:rPr>
              <a:t>bbritton@reconnect4health.com</a:t>
            </a:r>
            <a:endParaRPr lang="en-US" b="1" dirty="0"/>
          </a:p>
          <a:p>
            <a:r>
              <a:rPr lang="en-US" b="1" dirty="0"/>
              <a:t>252-287-6666</a:t>
            </a:r>
          </a:p>
          <a:p>
            <a:endParaRPr lang="en-US" b="1" dirty="0"/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E9AEEE00-F0CB-7D4A-BF5E-16A535C138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17A0F6F-E518-024B-B390-2F77E22BBBE0}"/>
              </a:ext>
            </a:extLst>
          </p:cNvPr>
          <p:cNvSpPr/>
          <p:nvPr/>
        </p:nvSpPr>
        <p:spPr>
          <a:xfrm>
            <a:off x="326854" y="6042277"/>
            <a:ext cx="143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2021</a:t>
            </a:r>
          </a:p>
        </p:txBody>
      </p:sp>
    </p:spTree>
    <p:extLst>
      <p:ext uri="{BB962C8B-B14F-4D97-AF65-F5344CB8AC3E}">
        <p14:creationId xmlns:p14="http://schemas.microsoft.com/office/powerpoint/2010/main" val="1873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631057"/>
            <a:ext cx="7024744" cy="727926"/>
          </a:xfrm>
        </p:spPr>
        <p:txBody>
          <a:bodyPr>
            <a:normAutofit/>
          </a:bodyPr>
          <a:lstStyle/>
          <a:p>
            <a:r>
              <a:rPr lang="en-US" dirty="0"/>
              <a:t>Learning Collaborative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1563912"/>
            <a:ext cx="8027734" cy="4005615"/>
          </a:xfrm>
        </p:spPr>
        <p:txBody>
          <a:bodyPr>
            <a:normAutofit/>
          </a:bodyPr>
          <a:lstStyle/>
          <a:p>
            <a:pPr marL="971550" lvl="2" indent="-457200">
              <a:buFont typeface="+mj-lt"/>
              <a:buAutoNum type="arabicPeriod"/>
            </a:pPr>
            <a:r>
              <a:rPr lang="en-US" sz="2400" dirty="0">
                <a:latin typeface="+mn-lt"/>
              </a:rPr>
              <a:t>Explore Remote Patient Monitoring (RPM) best practices. </a:t>
            </a:r>
          </a:p>
          <a:p>
            <a:pPr marL="971550" lvl="2" indent="-457200">
              <a:buFont typeface="+mj-lt"/>
              <a:buAutoNum type="arabicPeriod"/>
            </a:pPr>
            <a:r>
              <a:rPr lang="en-US" sz="2400" dirty="0">
                <a:latin typeface="+mn-lt"/>
              </a:rPr>
              <a:t>Discuss components of CMS RPM billing</a:t>
            </a:r>
          </a:p>
          <a:p>
            <a:pPr marL="514350" lvl="2" indent="0">
              <a:buNone/>
            </a:pPr>
            <a:endParaRPr lang="en-US" sz="2400" dirty="0">
              <a:latin typeface="+mn-lt"/>
            </a:endParaRPr>
          </a:p>
          <a:p>
            <a:pPr marL="514350" lvl="2" indent="0">
              <a:buNone/>
            </a:pPr>
            <a:r>
              <a:rPr lang="en-US" sz="2400" dirty="0">
                <a:latin typeface="+mn-lt"/>
              </a:rPr>
              <a:t>Learning Collaborative will be held over 2 sessions</a:t>
            </a:r>
          </a:p>
          <a:p>
            <a:pPr marL="1067562" lvl="3" indent="-342900"/>
            <a:r>
              <a:rPr lang="en-US" sz="2200" dirty="0">
                <a:latin typeface="+mn-lt"/>
              </a:rPr>
              <a:t>Two 1 hour sessions</a:t>
            </a:r>
          </a:p>
          <a:p>
            <a:pPr marL="1067562" lvl="3" indent="-342900"/>
            <a:r>
              <a:rPr lang="en-US" sz="2200" dirty="0">
                <a:latin typeface="+mn-lt"/>
              </a:rPr>
              <a:t>After session work between sessions 1 and 2</a:t>
            </a: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C63C61-54BA-7747-8AAB-3D8218264436}"/>
              </a:ext>
            </a:extLst>
          </p:cNvPr>
          <p:cNvSpPr/>
          <p:nvPr/>
        </p:nvSpPr>
        <p:spPr>
          <a:xfrm>
            <a:off x="326854" y="6042277"/>
            <a:ext cx="143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2021</a:t>
            </a:r>
          </a:p>
        </p:txBody>
      </p:sp>
    </p:spTree>
    <p:extLst>
      <p:ext uri="{BB962C8B-B14F-4D97-AF65-F5344CB8AC3E}">
        <p14:creationId xmlns:p14="http://schemas.microsoft.com/office/powerpoint/2010/main" val="373602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631057"/>
            <a:ext cx="7024744" cy="727926"/>
          </a:xfrm>
        </p:spPr>
        <p:txBody>
          <a:bodyPr/>
          <a:lstStyle/>
          <a:p>
            <a:r>
              <a:rPr lang="en-US" dirty="0"/>
              <a:t>Remote Patient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3" y="1620708"/>
            <a:ext cx="6777317" cy="3508977"/>
          </a:xfrm>
        </p:spPr>
        <p:txBody>
          <a:bodyPr>
            <a:normAutofit fontScale="92500" lnSpcReduction="20000"/>
          </a:bodyPr>
          <a:lstStyle/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Patients collect bio-metric data remotely &amp; data is transmitted for review.</a:t>
            </a:r>
          </a:p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Patient bio-metric data includes:</a:t>
            </a:r>
          </a:p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	Weight</a:t>
            </a:r>
          </a:p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	Blood Pressure</a:t>
            </a:r>
          </a:p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	Heart Rate</a:t>
            </a:r>
          </a:p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	Pulse Oximetry</a:t>
            </a:r>
          </a:p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	Glucometer</a:t>
            </a:r>
          </a:p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	Temperature</a:t>
            </a:r>
          </a:p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	PFTs</a:t>
            </a:r>
          </a:p>
          <a:p>
            <a:pPr marL="514350" lvl="2" indent="0">
              <a:buNone/>
            </a:pPr>
            <a:endParaRPr lang="en-US" sz="2000" b="1" dirty="0">
              <a:latin typeface="Arial Narrow" panose="020B0606020202030204" pitchFamily="34" charset="0"/>
            </a:endParaRPr>
          </a:p>
          <a:p>
            <a:pPr marL="514350" lvl="2" indent="0">
              <a:buNone/>
            </a:pPr>
            <a:r>
              <a:rPr lang="en-US" sz="2000" b="1" dirty="0">
                <a:latin typeface="Arial Narrow" panose="020B0606020202030204" pitchFamily="34" charset="0"/>
              </a:rPr>
              <a:t>Patients with acute and chronic condition(s).</a:t>
            </a:r>
          </a:p>
          <a:p>
            <a:pPr marL="365760" lvl="1" indent="0">
              <a:buNone/>
            </a:pPr>
            <a:endParaRPr lang="en-US" dirty="0">
              <a:latin typeface="+mn-lt"/>
            </a:endParaRPr>
          </a:p>
          <a:p>
            <a:pPr marL="365760" lvl="1" indent="0">
              <a:buNone/>
            </a:pPr>
            <a:endParaRPr lang="en-US" dirty="0">
              <a:latin typeface="+mn-lt"/>
            </a:endParaRP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C63C61-54BA-7747-8AAB-3D8218264436}"/>
              </a:ext>
            </a:extLst>
          </p:cNvPr>
          <p:cNvSpPr/>
          <p:nvPr/>
        </p:nvSpPr>
        <p:spPr>
          <a:xfrm>
            <a:off x="326854" y="6042277"/>
            <a:ext cx="143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2021</a:t>
            </a:r>
          </a:p>
        </p:txBody>
      </p:sp>
    </p:spTree>
    <p:extLst>
      <p:ext uri="{BB962C8B-B14F-4D97-AF65-F5344CB8AC3E}">
        <p14:creationId xmlns:p14="http://schemas.microsoft.com/office/powerpoint/2010/main" val="415141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631057"/>
            <a:ext cx="7024744" cy="727926"/>
          </a:xfrm>
        </p:spPr>
        <p:txBody>
          <a:bodyPr/>
          <a:lstStyle/>
          <a:p>
            <a:r>
              <a:rPr lang="en-US" dirty="0"/>
              <a:t>RPM Value Proposition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3" y="1620708"/>
            <a:ext cx="6777317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>
                <a:latin typeface="+mn-lt"/>
              </a:rPr>
              <a:t>Analyze trended data over time.</a:t>
            </a:r>
          </a:p>
          <a:p>
            <a:pPr marL="68580" indent="0">
              <a:buNone/>
            </a:pPr>
            <a:endParaRPr lang="en-US" b="1" dirty="0">
              <a:latin typeface="+mn-lt"/>
            </a:endParaRPr>
          </a:p>
          <a:p>
            <a:pPr marL="68580" indent="0">
              <a:buNone/>
            </a:pPr>
            <a:r>
              <a:rPr lang="en-US" dirty="0">
                <a:latin typeface="+mn-lt"/>
              </a:rPr>
              <a:t>Provide care between episodes of care.</a:t>
            </a:r>
          </a:p>
          <a:p>
            <a:pPr marL="68580" indent="0">
              <a:buNone/>
            </a:pPr>
            <a:endParaRPr lang="en-US" dirty="0">
              <a:latin typeface="+mn-lt"/>
            </a:endParaRPr>
          </a:p>
          <a:p>
            <a:pPr marL="68580" indent="0">
              <a:buNone/>
            </a:pPr>
            <a:r>
              <a:rPr lang="en-US" dirty="0">
                <a:latin typeface="+mn-lt"/>
              </a:rPr>
              <a:t>Educate, engage and empower patients in their health and wellbeing.</a:t>
            </a:r>
          </a:p>
          <a:p>
            <a:pPr marL="68580" indent="0">
              <a:buNone/>
            </a:pPr>
            <a:endParaRPr lang="en-US" dirty="0">
              <a:latin typeface="+mn-lt"/>
            </a:endParaRPr>
          </a:p>
          <a:p>
            <a:pPr marL="68580" indent="0">
              <a:buNone/>
            </a:pPr>
            <a:r>
              <a:rPr lang="en-US" dirty="0">
                <a:latin typeface="+mn-lt"/>
              </a:rPr>
              <a:t>Detect early signs of disease exacerbations.</a:t>
            </a:r>
          </a:p>
          <a:p>
            <a:pPr marL="68580" indent="0">
              <a:buNone/>
            </a:pPr>
            <a:endParaRPr lang="en-US" dirty="0">
              <a:latin typeface="+mn-lt"/>
            </a:endParaRPr>
          </a:p>
          <a:p>
            <a:pPr marL="68580" indent="0">
              <a:buNone/>
            </a:pPr>
            <a:r>
              <a:rPr lang="en-US" dirty="0">
                <a:latin typeface="+mn-lt"/>
              </a:rPr>
              <a:t>Increase access to care.</a:t>
            </a:r>
          </a:p>
          <a:p>
            <a:pPr marL="365760" lvl="1" indent="0">
              <a:buNone/>
            </a:pPr>
            <a:endParaRPr lang="en-US" dirty="0">
              <a:latin typeface="+mn-lt"/>
            </a:endParaRPr>
          </a:p>
          <a:p>
            <a:pPr marL="365760" lvl="1" indent="0">
              <a:buNone/>
            </a:pPr>
            <a:endParaRPr lang="en-US" dirty="0">
              <a:latin typeface="+mn-lt"/>
            </a:endParaRP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C63C61-54BA-7747-8AAB-3D8218264436}"/>
              </a:ext>
            </a:extLst>
          </p:cNvPr>
          <p:cNvSpPr/>
          <p:nvPr/>
        </p:nvSpPr>
        <p:spPr>
          <a:xfrm>
            <a:off x="326854" y="6042277"/>
            <a:ext cx="143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2021</a:t>
            </a:r>
          </a:p>
        </p:txBody>
      </p:sp>
    </p:spTree>
    <p:extLst>
      <p:ext uri="{BB962C8B-B14F-4D97-AF65-F5344CB8AC3E}">
        <p14:creationId xmlns:p14="http://schemas.microsoft.com/office/powerpoint/2010/main" val="153353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31AC-12F9-D749-A30D-A6A6EB057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7" y="686141"/>
            <a:ext cx="7359977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Disease Management – Data Trends</a:t>
            </a:r>
          </a:p>
        </p:txBody>
      </p:sp>
      <p:pic>
        <p:nvPicPr>
          <p:cNvPr id="5" name="Content Placeholder 12">
            <a:extLst>
              <a:ext uri="{FF2B5EF4-FFF2-40B4-BE49-F238E27FC236}">
                <a16:creationId xmlns:a16="http://schemas.microsoft.com/office/drawing/2014/main" id="{9A159806-21A2-004A-A78A-6D01AAA9A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914" y="2076209"/>
            <a:ext cx="6000017" cy="30825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B81036-98AE-324B-8BC7-00555F1C18C6}"/>
              </a:ext>
            </a:extLst>
          </p:cNvPr>
          <p:cNvSpPr txBox="1"/>
          <p:nvPr/>
        </p:nvSpPr>
        <p:spPr>
          <a:xfrm>
            <a:off x="2566430" y="5941026"/>
            <a:ext cx="434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Results: DM Glucose Control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42F83-620F-FE49-B16E-ED451BD90AFE}"/>
              </a:ext>
            </a:extLst>
          </p:cNvPr>
          <p:cNvSpPr/>
          <p:nvPr/>
        </p:nvSpPr>
        <p:spPr>
          <a:xfrm>
            <a:off x="326854" y="6042277"/>
            <a:ext cx="143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2021</a:t>
            </a:r>
          </a:p>
        </p:txBody>
      </p:sp>
    </p:spTree>
    <p:extLst>
      <p:ext uri="{BB962C8B-B14F-4D97-AF65-F5344CB8AC3E}">
        <p14:creationId xmlns:p14="http://schemas.microsoft.com/office/powerpoint/2010/main" val="89272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72325-127B-064E-8897-06E11EA0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686141"/>
            <a:ext cx="716997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Disease Management: Data Trends</a:t>
            </a:r>
          </a:p>
        </p:txBody>
      </p:sp>
      <p:pic>
        <p:nvPicPr>
          <p:cNvPr id="3" name="Content Placeholder 16">
            <a:extLst>
              <a:ext uri="{FF2B5EF4-FFF2-40B4-BE49-F238E27FC236}">
                <a16:creationId xmlns:a16="http://schemas.microsoft.com/office/drawing/2014/main" id="{56F4B010-C246-064F-8A76-B9F5771E0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28" y="2431597"/>
            <a:ext cx="6923291" cy="29429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A13237-BAAE-B742-B6CD-BFB6D524247B}"/>
              </a:ext>
            </a:extLst>
          </p:cNvPr>
          <p:cNvSpPr/>
          <p:nvPr/>
        </p:nvSpPr>
        <p:spPr>
          <a:xfrm>
            <a:off x="2129213" y="5976964"/>
            <a:ext cx="50308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Results: Heart Failure Weight Control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0B5B7E-5378-C145-B3EB-C93FB9E9060B}"/>
              </a:ext>
            </a:extLst>
          </p:cNvPr>
          <p:cNvSpPr/>
          <p:nvPr/>
        </p:nvSpPr>
        <p:spPr>
          <a:xfrm>
            <a:off x="326854" y="6042277"/>
            <a:ext cx="143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2021</a:t>
            </a:r>
          </a:p>
        </p:txBody>
      </p:sp>
    </p:spTree>
    <p:extLst>
      <p:ext uri="{BB962C8B-B14F-4D97-AF65-F5344CB8AC3E}">
        <p14:creationId xmlns:p14="http://schemas.microsoft.com/office/powerpoint/2010/main" val="219445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4F98-2DBC-6B40-8329-6F0EA1DCC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RPM Program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F6ED5-9A6B-BB4D-B59A-CC69A8992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Increase access to care</a:t>
            </a:r>
          </a:p>
          <a:p>
            <a:r>
              <a:rPr lang="en-US" dirty="0">
                <a:latin typeface="+mn-lt"/>
              </a:rPr>
              <a:t>Increase patient engagement</a:t>
            </a:r>
          </a:p>
          <a:p>
            <a:r>
              <a:rPr lang="en-US" dirty="0">
                <a:latin typeface="+mn-lt"/>
              </a:rPr>
              <a:t>Improve clinical outcomes</a:t>
            </a:r>
          </a:p>
          <a:p>
            <a:r>
              <a:rPr lang="en-US" dirty="0">
                <a:latin typeface="+mn-lt"/>
              </a:rPr>
              <a:t>Improve patient experiences</a:t>
            </a:r>
          </a:p>
          <a:p>
            <a:r>
              <a:rPr lang="en-US" dirty="0">
                <a:latin typeface="+mn-lt"/>
              </a:rPr>
              <a:t>Decrease hospitalizations</a:t>
            </a:r>
          </a:p>
          <a:p>
            <a:r>
              <a:rPr lang="en-US" dirty="0">
                <a:latin typeface="+mn-lt"/>
              </a:rPr>
              <a:t>Decrease ED visits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28F5F-FB9D-D246-9C92-1655AB98DE20}"/>
              </a:ext>
            </a:extLst>
          </p:cNvPr>
          <p:cNvSpPr txBox="1"/>
          <p:nvPr/>
        </p:nvSpPr>
        <p:spPr>
          <a:xfrm>
            <a:off x="737755" y="6203373"/>
            <a:ext cx="1433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R4H 2021</a:t>
            </a:r>
          </a:p>
        </p:txBody>
      </p:sp>
      <p:pic>
        <p:nvPicPr>
          <p:cNvPr id="5" name="Picture 4" descr="r4h_logo.png">
            <a:extLst>
              <a:ext uri="{FF2B5EF4-FFF2-40B4-BE49-F238E27FC236}">
                <a16:creationId xmlns:a16="http://schemas.microsoft.com/office/drawing/2014/main" id="{75ED734F-2EF8-4F40-88D8-4B1C22F96C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543" y="161169"/>
            <a:ext cx="1276134" cy="60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00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4F98-2DBC-6B40-8329-6F0EA1DCC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RPM Patient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F6ED5-9A6B-BB4D-B59A-CC69A8992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Heart Failure</a:t>
            </a:r>
          </a:p>
          <a:p>
            <a:pPr lvl="1"/>
            <a:r>
              <a:rPr lang="en-US" dirty="0"/>
              <a:t>Hypertension</a:t>
            </a:r>
          </a:p>
          <a:p>
            <a:pPr lvl="1"/>
            <a:r>
              <a:rPr lang="en-US" dirty="0"/>
              <a:t>COPD</a:t>
            </a:r>
          </a:p>
          <a:p>
            <a:pPr lvl="1"/>
            <a:r>
              <a:rPr lang="en-US" dirty="0"/>
              <a:t>Diabetes</a:t>
            </a:r>
          </a:p>
          <a:p>
            <a:pPr lvl="1"/>
            <a:r>
              <a:rPr lang="en-US" dirty="0"/>
              <a:t>Kidney Disease</a:t>
            </a:r>
          </a:p>
          <a:p>
            <a:pPr lvl="1"/>
            <a:r>
              <a:rPr lang="en-US" dirty="0"/>
              <a:t>Asthma</a:t>
            </a:r>
          </a:p>
        </p:txBody>
      </p:sp>
      <p:pic>
        <p:nvPicPr>
          <p:cNvPr id="5" name="Picture 4" descr="r4h_logo.png">
            <a:extLst>
              <a:ext uri="{FF2B5EF4-FFF2-40B4-BE49-F238E27FC236}">
                <a16:creationId xmlns:a16="http://schemas.microsoft.com/office/drawing/2014/main" id="{75ED734F-2EF8-4F40-88D8-4B1C22F96C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543" y="161169"/>
            <a:ext cx="1276134" cy="60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27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4F98-2DBC-6B40-8329-6F0EA1DCC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F6ED5-9A6B-BB4D-B59A-CC69A8992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dirty="0"/>
              <a:t>Inclusion	</a:t>
            </a:r>
            <a:r>
              <a:rPr lang="en-US" dirty="0" err="1"/>
              <a:t>Opt</a:t>
            </a:r>
            <a:r>
              <a:rPr lang="en-US" dirty="0"/>
              <a:t> In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/>
              <a:t>Exclusion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Unable to use devices (cognitive and/or physical limitations.)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Refuse to consent to participate.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Unable or unwilling to communicate with care team.</a:t>
            </a: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5" name="Picture 4" descr="r4h_logo.png">
            <a:extLst>
              <a:ext uri="{FF2B5EF4-FFF2-40B4-BE49-F238E27FC236}">
                <a16:creationId xmlns:a16="http://schemas.microsoft.com/office/drawing/2014/main" id="{75ED734F-2EF8-4F40-88D8-4B1C22F96C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543" y="161169"/>
            <a:ext cx="1276134" cy="60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48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29">
      <a:dk1>
        <a:srgbClr val="193345"/>
      </a:dk1>
      <a:lt1>
        <a:srgbClr val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3DABFF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28479</TotalTime>
  <Words>459</Words>
  <Application>Microsoft Office PowerPoint</Application>
  <PresentationFormat>On-screen Show (4:3)</PresentationFormat>
  <Paragraphs>117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Franklin Gothic Book</vt:lpstr>
      <vt:lpstr>Franklin Gothic Medium</vt:lpstr>
      <vt:lpstr>Symbol</vt:lpstr>
      <vt:lpstr>Wingdings 2</vt:lpstr>
      <vt:lpstr>Austin</vt:lpstr>
      <vt:lpstr>Custom Design</vt:lpstr>
      <vt:lpstr>   University of Tennessee January 26,   2023 Bonnie P. Britton, MSN, FATA, CEO </vt:lpstr>
      <vt:lpstr>Learning Collaborative Goals</vt:lpstr>
      <vt:lpstr>Remote Patient Monitoring</vt:lpstr>
      <vt:lpstr>RPM Value Proposition </vt:lpstr>
      <vt:lpstr>Disease Management – Data Trends</vt:lpstr>
      <vt:lpstr>Disease Management: Data Trends</vt:lpstr>
      <vt:lpstr>RPM Program Goals</vt:lpstr>
      <vt:lpstr>RPM Patient Populations</vt:lpstr>
      <vt:lpstr>Selection Criteria</vt:lpstr>
      <vt:lpstr>Patient Identification, referral, enrollment and installation workflow</vt:lpstr>
      <vt:lpstr>Patient Monitoring, Validation &amp; Escalation Clinical Workflow</vt:lpstr>
      <vt:lpstr>PowerPoint Presentation</vt:lpstr>
      <vt:lpstr>Discharge Workflow</vt:lpstr>
      <vt:lpstr>Device Management</vt:lpstr>
      <vt:lpstr>Question and Answer Session</vt:lpstr>
      <vt:lpstr>RPM Assignment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Mid-Atlantic Telehealth Resource Center</dc:title>
  <dc:creator>Kathy Wibberly</dc:creator>
  <cp:lastModifiedBy>Bonnie Britton</cp:lastModifiedBy>
  <cp:revision>542</cp:revision>
  <cp:lastPrinted>2022-11-11T21:19:17Z</cp:lastPrinted>
  <dcterms:created xsi:type="dcterms:W3CDTF">2012-05-23T19:58:39Z</dcterms:created>
  <dcterms:modified xsi:type="dcterms:W3CDTF">2023-01-25T15:52:11Z</dcterms:modified>
</cp:coreProperties>
</file>