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7" r:id="rId2"/>
  </p:sldMasterIdLst>
  <p:notesMasterIdLst>
    <p:notesMasterId r:id="rId17"/>
  </p:notesMasterIdLst>
  <p:handoutMasterIdLst>
    <p:handoutMasterId r:id="rId18"/>
  </p:handoutMasterIdLst>
  <p:sldIdLst>
    <p:sldId id="356" r:id="rId3"/>
    <p:sldId id="744" r:id="rId4"/>
    <p:sldId id="801" r:id="rId5"/>
    <p:sldId id="748" r:id="rId6"/>
    <p:sldId id="798" r:id="rId7"/>
    <p:sldId id="802" r:id="rId8"/>
    <p:sldId id="289" r:id="rId9"/>
    <p:sldId id="290" r:id="rId10"/>
    <p:sldId id="291" r:id="rId11"/>
    <p:sldId id="292" r:id="rId12"/>
    <p:sldId id="803" r:id="rId13"/>
    <p:sldId id="804" r:id="rId14"/>
    <p:sldId id="504" r:id="rId15"/>
    <p:sldId id="506" r:id="rId16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1824" userDrawn="1">
          <p15:clr>
            <a:srgbClr val="A4A3A4"/>
          </p15:clr>
        </p15:guide>
        <p15:guide id="4" pos="5759" userDrawn="1">
          <p15:clr>
            <a:srgbClr val="A4A3A4"/>
          </p15:clr>
        </p15:guide>
        <p15:guide id="5" pos="5568" userDrawn="1">
          <p15:clr>
            <a:srgbClr val="A4A3A4"/>
          </p15:clr>
        </p15:guide>
        <p15:guide id="6" pos="5664" userDrawn="1">
          <p15:clr>
            <a:srgbClr val="A4A3A4"/>
          </p15:clr>
        </p15:guide>
        <p15:guide id="7" pos="561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376F"/>
    <a:srgbClr val="C63C8B"/>
    <a:srgbClr val="81C6C9"/>
    <a:srgbClr val="7B169A"/>
    <a:srgbClr val="FF33CC"/>
    <a:srgbClr val="0F9386"/>
    <a:srgbClr val="4765A7"/>
    <a:srgbClr val="7A8BE0"/>
    <a:srgbClr val="374FC9"/>
    <a:srgbClr val="2C3B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09" autoAdjust="0"/>
    <p:restoredTop sz="94374" autoAdjust="0"/>
  </p:normalViewPr>
  <p:slideViewPr>
    <p:cSldViewPr snapToGrid="0">
      <p:cViewPr varScale="1">
        <p:scale>
          <a:sx n="102" d="100"/>
          <a:sy n="102" d="100"/>
        </p:scale>
        <p:origin x="2360" y="184"/>
      </p:cViewPr>
      <p:guideLst>
        <p:guide orient="horz" pos="2160"/>
        <p:guide pos="2880"/>
        <p:guide orient="horz" pos="1824"/>
        <p:guide pos="5759"/>
        <p:guide pos="5568"/>
        <p:guide pos="5664"/>
        <p:guide pos="561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55" d="100"/>
        <a:sy n="55" d="100"/>
      </p:scale>
      <p:origin x="0" y="0"/>
    </p:cViewPr>
  </p:sorterViewPr>
  <p:notesViewPr>
    <p:cSldViewPr>
      <p:cViewPr varScale="1">
        <p:scale>
          <a:sx n="100" d="100"/>
          <a:sy n="100" d="100"/>
        </p:scale>
        <p:origin x="3294" y="72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344" cy="465456"/>
          </a:xfrm>
          <a:prstGeom prst="rect">
            <a:avLst/>
          </a:prstGeom>
        </p:spPr>
        <p:txBody>
          <a:bodyPr vert="horz" lIns="92740" tIns="46370" rIns="92740" bIns="46370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1"/>
            <a:ext cx="3043344" cy="465456"/>
          </a:xfrm>
          <a:prstGeom prst="rect">
            <a:avLst/>
          </a:prstGeom>
        </p:spPr>
        <p:txBody>
          <a:bodyPr vert="horz" lIns="92740" tIns="46370" rIns="92740" bIns="46370" rtlCol="0"/>
          <a:lstStyle>
            <a:lvl1pPr algn="r">
              <a:defRPr sz="1300"/>
            </a:lvl1pPr>
          </a:lstStyle>
          <a:p>
            <a:fld id="{BA0B85D8-76A2-4659-932A-E1F2CD0D10C2}" type="datetimeFigureOut">
              <a:rPr lang="en-US" smtClean="0"/>
              <a:t>2/16/23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1"/>
            <a:ext cx="3043344" cy="465456"/>
          </a:xfrm>
          <a:prstGeom prst="rect">
            <a:avLst/>
          </a:prstGeom>
        </p:spPr>
        <p:txBody>
          <a:bodyPr vert="horz" lIns="92740" tIns="46370" rIns="92740" bIns="46370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1"/>
            <a:ext cx="3043344" cy="465456"/>
          </a:xfrm>
          <a:prstGeom prst="rect">
            <a:avLst/>
          </a:prstGeom>
        </p:spPr>
        <p:txBody>
          <a:bodyPr vert="horz" lIns="92740" tIns="46370" rIns="92740" bIns="46370" rtlCol="0" anchor="b"/>
          <a:lstStyle>
            <a:lvl1pPr algn="r">
              <a:defRPr sz="1300"/>
            </a:lvl1pPr>
          </a:lstStyle>
          <a:p>
            <a:fld id="{A39C51DB-F035-4BF9-94F8-7FA4D7B9744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7902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344" cy="465456"/>
          </a:xfrm>
          <a:prstGeom prst="rect">
            <a:avLst/>
          </a:prstGeom>
        </p:spPr>
        <p:txBody>
          <a:bodyPr vert="horz" lIns="92740" tIns="46370" rIns="92740" bIns="46370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1"/>
            <a:ext cx="3043344" cy="465456"/>
          </a:xfrm>
          <a:prstGeom prst="rect">
            <a:avLst/>
          </a:prstGeom>
        </p:spPr>
        <p:txBody>
          <a:bodyPr vert="horz" lIns="92740" tIns="46370" rIns="92740" bIns="46370" rtlCol="0"/>
          <a:lstStyle>
            <a:lvl1pPr algn="r">
              <a:defRPr sz="1300"/>
            </a:lvl1pPr>
          </a:lstStyle>
          <a:p>
            <a:fld id="{C159A3B6-559D-4F8A-8F9D-D264C4C6F0F2}" type="datetimeFigureOut">
              <a:rPr lang="en-US" smtClean="0"/>
              <a:t>2/16/23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6913"/>
            <a:ext cx="4657725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40" tIns="46370" rIns="92740" bIns="4637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1" y="4421825"/>
            <a:ext cx="5618480" cy="4189096"/>
          </a:xfrm>
          <a:prstGeom prst="rect">
            <a:avLst/>
          </a:prstGeom>
        </p:spPr>
        <p:txBody>
          <a:bodyPr vert="horz" lIns="92740" tIns="46370" rIns="92740" bIns="4637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1"/>
            <a:ext cx="3043344" cy="465456"/>
          </a:xfrm>
          <a:prstGeom prst="rect">
            <a:avLst/>
          </a:prstGeom>
        </p:spPr>
        <p:txBody>
          <a:bodyPr vert="horz" lIns="92740" tIns="46370" rIns="92740" bIns="46370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1"/>
            <a:ext cx="3043344" cy="465456"/>
          </a:xfrm>
          <a:prstGeom prst="rect">
            <a:avLst/>
          </a:prstGeom>
        </p:spPr>
        <p:txBody>
          <a:bodyPr vert="horz" lIns="92740" tIns="46370" rIns="92740" bIns="46370" rtlCol="0" anchor="b"/>
          <a:lstStyle>
            <a:lvl1pPr algn="r">
              <a:defRPr sz="1300"/>
            </a:lvl1pPr>
          </a:lstStyle>
          <a:p>
            <a:fld id="{0173FFC4-9973-4E6F-BA4D-B12AAF9C03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762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2688" y="696913"/>
            <a:ext cx="4657725" cy="34925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73FFC4-9973-4E6F-BA4D-B12AAF9C03D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850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>
          <a:xfrm>
            <a:off x="0" y="4601029"/>
            <a:ext cx="9144000" cy="2256972"/>
          </a:xfrm>
          <a:prstGeom prst="rect">
            <a:avLst/>
          </a:prstGeom>
          <a:solidFill>
            <a:srgbClr val="C63C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457201" y="1143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/>
          </a:p>
        </p:txBody>
      </p:sp>
      <p:pic>
        <p:nvPicPr>
          <p:cNvPr id="12" name="Picture 11" descr="r4h_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8220" y="1095825"/>
            <a:ext cx="5834413" cy="2778639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368301" y="508000"/>
            <a:ext cx="431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000" b="1" i="1" u="none" strike="noStrike" kern="1200" baseline="30000" dirty="0">
                <a:solidFill>
                  <a:srgbClr val="C63C8B"/>
                </a:solidFill>
                <a:latin typeface="Franklin Gothic Medium" panose="020B0603020102020204" pitchFamily="34" charset="0"/>
                <a:ea typeface="+mn-ea"/>
                <a:cs typeface="Arial" panose="020B0604020202020204" pitchFamily="34" charset="0"/>
              </a:rPr>
              <a:t>Expert Care. Proven Solutions.</a:t>
            </a:r>
          </a:p>
        </p:txBody>
      </p:sp>
      <p:sp>
        <p:nvSpPr>
          <p:cNvPr id="74" name="TextBox 73"/>
          <p:cNvSpPr txBox="1"/>
          <p:nvPr userDrawn="1"/>
        </p:nvSpPr>
        <p:spPr>
          <a:xfrm>
            <a:off x="5848886" y="6204502"/>
            <a:ext cx="3035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000" b="1" i="1" u="none" strike="noStrike" kern="1200" baseline="30000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Reconnect4Health.com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968D6-3AC7-104C-9D60-DE60E62CC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C51544-322A-764E-91DE-775A1932E9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BC2B6F-0CA7-8E41-A69C-2A19F91752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3C3AC8B-452F-6C4E-9BAF-C704FFCE95DB}"/>
              </a:ext>
            </a:extLst>
          </p:cNvPr>
          <p:cNvSpPr/>
          <p:nvPr userDrawn="1"/>
        </p:nvSpPr>
        <p:spPr>
          <a:xfrm>
            <a:off x="0" y="5715001"/>
            <a:ext cx="9144000" cy="1143001"/>
          </a:xfrm>
          <a:prstGeom prst="rect">
            <a:avLst/>
          </a:prstGeom>
          <a:solidFill>
            <a:srgbClr val="C63C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92747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04A2C-E06F-4540-A6C7-402BE3DAF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6C3395-9F21-B34E-B013-834F95B9C3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3D0E41-0FA3-9B44-8255-CC77B97143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198C8D-56C4-5D45-BA44-0085F44DDD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D8EE94-B35F-9B4B-B2EC-AD887F284B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EFBBE8-87EA-FB4B-8B24-C2631AEC8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D1E84-019C-9344-84FD-460E814F5397}" type="datetimeFigureOut">
              <a:rPr lang="en-US" smtClean="0"/>
              <a:t>2/16/23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43DEC1-1FE0-E74E-95F6-E5ED73EAF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548DECE-E296-C546-89DC-AFF9111CC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89C47-D3A9-CE48-BAAE-1B2548EADF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7296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13E4A-D7CA-8D40-B432-20ABAD232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B48774-78F2-384A-B001-EF7AAFD56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D1E84-019C-9344-84FD-460E814F5397}" type="datetimeFigureOut">
              <a:rPr lang="en-US" smtClean="0"/>
              <a:t>2/16/23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27AB4F-F690-AD4D-9004-3B34FC01D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801312-2023-EB40-A68B-77D7E1142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89C47-D3A9-CE48-BAAE-1B2548EADF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10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C85DC6-35DB-1642-9DB3-B92858AB1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D1E84-019C-9344-84FD-460E814F5397}" type="datetimeFigureOut">
              <a:rPr lang="en-US" smtClean="0"/>
              <a:t>2/16/23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A53F6F-51C2-1942-8021-EFEBD4594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6FB488-1183-D14B-9D19-FC6AD70D4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89C47-D3A9-CE48-BAAE-1B2548EADF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4881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73CF5-F850-1048-AB3C-E4C205A80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E45F34-8EF7-AF42-9B38-8080EFF313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2086F2-B344-AF49-BC39-CD69A63288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2ADD6D-44EB-0347-8039-3F52B8AD9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D1E84-019C-9344-84FD-460E814F5397}" type="datetimeFigureOut">
              <a:rPr lang="en-US" smtClean="0"/>
              <a:t>2/16/23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541A23-454D-B34B-BC19-22CFDA33A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BD5140-3B6D-D94C-A3C3-B5614061F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89C47-D3A9-CE48-BAAE-1B2548EADF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661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89125-1370-9F45-B1C8-8A8D9AE41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1F5459-F3C4-3B4E-B9D5-8BD51CBF82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FFFD02-597D-2641-B8C8-7D6E0B2C61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0CF334-1571-634B-97AE-B284DFC8B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D1E84-019C-9344-84FD-460E814F5397}" type="datetimeFigureOut">
              <a:rPr lang="en-US" smtClean="0"/>
              <a:t>2/16/23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DCC6D2-0B3B-AE4A-A179-1108A6535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F417DD-3BED-2A47-8699-0EFD07013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89C47-D3A9-CE48-BAAE-1B2548EADF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4307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AFEDB-3345-584C-8E10-A0DA0A1DB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DA2C61-D6D5-D945-8EDD-146E001224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EBCF46-48EC-E545-87FD-9A7F2E8BA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D1E84-019C-9344-84FD-460E814F5397}" type="datetimeFigureOut">
              <a:rPr lang="en-US" smtClean="0"/>
              <a:t>2/16/23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8CDB4-6FD3-AA4E-A959-ACD3B0407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9B40F0-8E7C-7C41-9288-173A55AC9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89C47-D3A9-CE48-BAAE-1B2548EADF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4235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99A801-9A0D-6441-80C3-4E9630FA54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BA854F-A175-944D-A54E-A24FAFE1C6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79BB1E-7B1B-4E47-97D7-6EE17362C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D1E84-019C-9344-84FD-460E814F5397}" type="datetimeFigureOut">
              <a:rPr lang="en-US" smtClean="0"/>
              <a:t>2/16/23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418546-6789-F648-86C3-4442ED555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B927FF-4D0D-3049-BE47-7B15BFDCA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89C47-D3A9-CE48-BAAE-1B2548EADF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514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3" y="631057"/>
            <a:ext cx="7024744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3" y="1990040"/>
            <a:ext cx="6777317" cy="350897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5658E79-C419-C844-9CB9-A34F229CA567}"/>
              </a:ext>
            </a:extLst>
          </p:cNvPr>
          <p:cNvSpPr/>
          <p:nvPr userDrawn="1"/>
        </p:nvSpPr>
        <p:spPr>
          <a:xfrm>
            <a:off x="0" y="5715001"/>
            <a:ext cx="9144000" cy="1143001"/>
          </a:xfrm>
          <a:prstGeom prst="rect">
            <a:avLst/>
          </a:prstGeom>
          <a:solidFill>
            <a:srgbClr val="C63C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D491C-D77B-2D41-937F-C47A61710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1377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6" y="2900831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6" y="4267202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19016A0-AEA0-2940-9652-1A7145FF4260}"/>
              </a:ext>
            </a:extLst>
          </p:cNvPr>
          <p:cNvSpPr/>
          <p:nvPr userDrawn="1"/>
        </p:nvSpPr>
        <p:spPr>
          <a:xfrm>
            <a:off x="0" y="5715001"/>
            <a:ext cx="9144000" cy="1143001"/>
          </a:xfrm>
          <a:prstGeom prst="rect">
            <a:avLst/>
          </a:prstGeom>
          <a:solidFill>
            <a:srgbClr val="C63C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1_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3266" y="2066925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3267" y="34290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19016A0-AEA0-2940-9652-1A7145FF4260}"/>
              </a:ext>
            </a:extLst>
          </p:cNvPr>
          <p:cNvSpPr/>
          <p:nvPr userDrawn="1"/>
        </p:nvSpPr>
        <p:spPr>
          <a:xfrm>
            <a:off x="0" y="4737253"/>
            <a:ext cx="9144000" cy="2120749"/>
          </a:xfrm>
          <a:prstGeom prst="rect">
            <a:avLst/>
          </a:prstGeom>
          <a:solidFill>
            <a:srgbClr val="C63C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892303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4F422-F634-4D41-8D9D-11FE8E6BF9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9628" y="686141"/>
            <a:ext cx="7024744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62D9BF8-5917-B546-A904-9BBF80BB09EE}"/>
              </a:ext>
            </a:extLst>
          </p:cNvPr>
          <p:cNvSpPr/>
          <p:nvPr userDrawn="1"/>
        </p:nvSpPr>
        <p:spPr>
          <a:xfrm>
            <a:off x="0" y="5715001"/>
            <a:ext cx="9144000" cy="1143001"/>
          </a:xfrm>
          <a:prstGeom prst="rect">
            <a:avLst/>
          </a:prstGeom>
          <a:solidFill>
            <a:srgbClr val="C63C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61732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21AE2-0F91-254A-9737-58D215BFAB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92AA02-D2EC-CB47-8BBF-83C1BBBB9F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49EA2C-A479-C341-96ED-B63DCE581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D1E84-019C-9344-84FD-460E814F5397}" type="datetimeFigureOut">
              <a:rPr lang="en-US" smtClean="0"/>
              <a:t>2/16/23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FF65F3-D393-1644-969F-BE41720D2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12A46C-A911-9C4D-8E55-5C0E14A45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89C47-D3A9-CE48-BAAE-1B2548EADF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856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ADEBB-2845-2E46-8263-B3BF05A1A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D349E3-EDB4-064F-89DD-87701BA2A1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77EB02-AEDD-0A40-AC27-C76C941B4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D1E84-019C-9344-84FD-460E814F5397}" type="datetimeFigureOut">
              <a:rPr lang="en-US" smtClean="0"/>
              <a:t>2/16/23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019F82-C716-5043-B3C2-62FABD3CB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FBAEEF-1919-D842-A166-A39913A77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89C47-D3A9-CE48-BAAE-1B2548EADF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383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66D96-7089-D246-B5AD-9D94EA7A0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B39AF1-C25B-4545-A3CA-C8089C8237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426BA6-A9D8-3F44-B622-B6F14A82B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D1E84-019C-9344-84FD-460E814F5397}" type="datetimeFigureOut">
              <a:rPr lang="en-US" smtClean="0"/>
              <a:t>2/16/23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394671-FE79-DC41-A16B-D56AE2BBC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F89132-66C2-BA44-A7AD-E0AC8ACFF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89C47-D3A9-CE48-BAAE-1B2548EADF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815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3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63" r:id="rId4"/>
    <p:sldLayoutId id="2147483665" r:id="rId5"/>
    <p:sldLayoutId id="2147483664" r:id="rId6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rgbClr val="C63C8B"/>
          </a:solidFill>
          <a:latin typeface="Franklin Gothic Medium" panose="020B0603020102020204" pitchFamily="34" charset="0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b="0" i="0" kern="1200">
          <a:solidFill>
            <a:schemeClr val="tx2"/>
          </a:solidFill>
          <a:latin typeface="Franklin Gothic Medium" panose="020B0603020102020204" pitchFamily="34" charset="0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b="0" i="0" kern="1200">
          <a:solidFill>
            <a:schemeClr val="tx2"/>
          </a:solidFill>
          <a:latin typeface="Franklin Gothic Medium" panose="020B0603020102020204" pitchFamily="34" charset="0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b="0" i="0" kern="1200">
          <a:solidFill>
            <a:schemeClr val="tx2"/>
          </a:solidFill>
          <a:latin typeface="Franklin Gothic Medium" panose="020B0603020102020204" pitchFamily="34" charset="0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b="0" i="0" kern="1200">
          <a:solidFill>
            <a:schemeClr val="tx2"/>
          </a:solidFill>
          <a:latin typeface="Franklin Gothic Medium" panose="020B0603020102020204" pitchFamily="34" charset="0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b="0" i="0" kern="1200" baseline="0">
          <a:solidFill>
            <a:schemeClr val="tx2"/>
          </a:solidFill>
          <a:latin typeface="Franklin Gothic Medium" panose="020B0603020102020204" pitchFamily="34" charset="0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0BBE6F9-D649-884E-B89C-8284B77C5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6C4B38-CC6C-5248-94B9-D68E78F04A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8AFE86-F0DD-614E-AE52-27FAC2B2FE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D1E84-019C-9344-84FD-460E814F5397}" type="datetimeFigureOut">
              <a:rPr lang="en-US" smtClean="0"/>
              <a:t>2/16/23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746F85-9726-8D43-A2DC-9CEAA97812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E11621-6B7A-AE44-B6B2-D93EF27AD3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89C47-D3A9-CE48-BAAE-1B2548EADF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745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bbritton@reconnect4health.com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472305" y="4956796"/>
            <a:ext cx="8554497" cy="1384446"/>
          </a:xfrm>
        </p:spPr>
        <p:txBody>
          <a:bodyPr>
            <a:noAutofit/>
          </a:bodyPr>
          <a:lstStyle/>
          <a:p>
            <a:b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4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</a:br>
            <a:br>
              <a:rPr lang="en-US" sz="24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</a:br>
            <a:r>
              <a:rPr lang="en-US" sz="24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University of Tennessee</a:t>
            </a:r>
            <a:br>
              <a:rPr lang="en-US" sz="24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</a:br>
            <a:r>
              <a:rPr lang="en-US" sz="24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February 16, 2023</a:t>
            </a:r>
            <a:br>
              <a:rPr lang="en-US" sz="18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</a:br>
            <a:r>
              <a:rPr lang="en-US" sz="18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Bonnie P. Britton, MSN, FATA, CEO</a:t>
            </a:r>
            <a:br>
              <a:rPr lang="en-US" sz="18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</a:br>
            <a:endParaRPr lang="en-US" sz="1800" i="1" dirty="0">
              <a:solidFill>
                <a:schemeClr val="bg1"/>
              </a:solidFill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5435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7509" y="613302"/>
            <a:ext cx="7387588" cy="754725"/>
          </a:xfrm>
        </p:spPr>
        <p:txBody>
          <a:bodyPr>
            <a:noAutofit/>
          </a:bodyPr>
          <a:lstStyle/>
          <a:p>
            <a:r>
              <a:rPr lang="en-US" sz="3600" dirty="0"/>
              <a:t>RPM Medicare CPT Code 99458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390" y="1524903"/>
            <a:ext cx="7680019" cy="3364706"/>
          </a:xfrm>
        </p:spPr>
        <p:txBody>
          <a:bodyPr>
            <a:noAutofit/>
          </a:bodyPr>
          <a:lstStyle/>
          <a:p>
            <a:pPr marL="51435" lvl="2" indent="0">
              <a:spcBef>
                <a:spcPts val="0"/>
              </a:spcBef>
              <a:buNone/>
            </a:pPr>
            <a:r>
              <a:rPr lang="en-US" sz="2400" b="1" dirty="0">
                <a:latin typeface="+mn-lt"/>
              </a:rPr>
              <a:t>Remote physiologic monitoring treatment management services:</a:t>
            </a:r>
          </a:p>
          <a:p>
            <a:pPr marL="51435" lvl="2" indent="0">
              <a:spcBef>
                <a:spcPts val="0"/>
              </a:spcBef>
              <a:buNone/>
            </a:pPr>
            <a:endParaRPr lang="en-US" sz="2400" b="1" dirty="0">
              <a:latin typeface="+mn-lt"/>
            </a:endParaRPr>
          </a:p>
          <a:p>
            <a:pPr marL="394335" lvl="2" indent="-342900">
              <a:spcBef>
                <a:spcPts val="0"/>
              </a:spcBef>
            </a:pPr>
            <a:r>
              <a:rPr lang="en-US" sz="2400" b="1" dirty="0">
                <a:latin typeface="+mn-lt"/>
              </a:rPr>
              <a:t>Additional 20 minutes or more of qualified healthcare professional time in a calendar month </a:t>
            </a:r>
          </a:p>
          <a:p>
            <a:pPr marL="394335" lvl="2" indent="-342900">
              <a:spcBef>
                <a:spcPts val="0"/>
              </a:spcBef>
            </a:pPr>
            <a:r>
              <a:rPr lang="en-US" sz="2400" b="1" dirty="0">
                <a:latin typeface="+mn-lt"/>
              </a:rPr>
              <a:t>Requires interactive communication with the patient/caregiver during the month</a:t>
            </a:r>
          </a:p>
          <a:p>
            <a:pPr marL="51435" lvl="2" indent="0">
              <a:spcBef>
                <a:spcPts val="0"/>
              </a:spcBef>
              <a:buNone/>
            </a:pPr>
            <a:endParaRPr lang="en-US" sz="2400" b="1" dirty="0">
              <a:latin typeface="+mn-lt"/>
            </a:endParaRPr>
          </a:p>
          <a:p>
            <a:pPr marL="51435" lvl="2" indent="0">
              <a:spcBef>
                <a:spcPts val="0"/>
              </a:spcBef>
              <a:buNone/>
            </a:pPr>
            <a:r>
              <a:rPr lang="en-US" sz="2400" b="1" dirty="0">
                <a:latin typeface="+mn-lt"/>
              </a:rPr>
              <a:t>Reimbursement</a:t>
            </a:r>
          </a:p>
          <a:p>
            <a:pPr marL="51435" lvl="2" indent="0">
              <a:spcBef>
                <a:spcPts val="0"/>
              </a:spcBef>
              <a:buNone/>
            </a:pPr>
            <a:r>
              <a:rPr lang="en-US" sz="2400" b="1" dirty="0">
                <a:latin typeface="+mn-lt"/>
              </a:rPr>
              <a:t>	 Tennessee:  $37.13</a:t>
            </a:r>
          </a:p>
          <a:p>
            <a:pPr marL="51435" lvl="2" indent="0">
              <a:spcBef>
                <a:spcPts val="0"/>
              </a:spcBef>
              <a:buNone/>
            </a:pPr>
            <a:endParaRPr lang="en-US" sz="2400" b="1" dirty="0">
              <a:latin typeface="Arial Narrow" panose="020B0606020202030204" pitchFamily="34" charset="0"/>
            </a:endParaRPr>
          </a:p>
          <a:p>
            <a:endParaRPr lang="en-US" b="1" dirty="0"/>
          </a:p>
        </p:txBody>
      </p:sp>
      <p:pic>
        <p:nvPicPr>
          <p:cNvPr id="6" name="Picture 5" descr="r4h_logo.png">
            <a:extLst>
              <a:ext uri="{FF2B5EF4-FFF2-40B4-BE49-F238E27FC236}">
                <a16:creationId xmlns:a16="http://schemas.microsoft.com/office/drawing/2014/main" id="{0F3FEA15-CE6D-E449-A695-A094E562F60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5088" y="161169"/>
            <a:ext cx="1341589" cy="638931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B867BE70-1888-68CA-6873-FAFB9DD0BEFB}"/>
              </a:ext>
            </a:extLst>
          </p:cNvPr>
          <p:cNvSpPr/>
          <p:nvPr/>
        </p:nvSpPr>
        <p:spPr>
          <a:xfrm>
            <a:off x="326854" y="6042277"/>
            <a:ext cx="14414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193345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© R4H 2023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627854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7509" y="613302"/>
            <a:ext cx="7387588" cy="754725"/>
          </a:xfrm>
        </p:spPr>
        <p:txBody>
          <a:bodyPr>
            <a:noAutofit/>
          </a:bodyPr>
          <a:lstStyle/>
          <a:p>
            <a:r>
              <a:rPr lang="en-US" sz="3600" dirty="0"/>
              <a:t>RPM Medicare CPT Code 99091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390" y="1524903"/>
            <a:ext cx="7680019" cy="3364706"/>
          </a:xfrm>
        </p:spPr>
        <p:txBody>
          <a:bodyPr>
            <a:normAutofit lnSpcReduction="10000"/>
          </a:bodyPr>
          <a:lstStyle/>
          <a:p>
            <a:pPr marL="51435" lvl="2" indent="0">
              <a:spcBef>
                <a:spcPts val="0"/>
              </a:spcBef>
              <a:buNone/>
            </a:pPr>
            <a:r>
              <a:rPr lang="en-US" sz="2400" b="1" dirty="0">
                <a:latin typeface="+mn-lt"/>
              </a:rPr>
              <a:t>Remote physiologic monitoring treatment management services:</a:t>
            </a:r>
          </a:p>
          <a:p>
            <a:pPr marL="51435" lvl="2" indent="0">
              <a:spcBef>
                <a:spcPts val="0"/>
              </a:spcBef>
              <a:buNone/>
            </a:pPr>
            <a:endParaRPr lang="en-US" sz="2400" b="1" dirty="0">
              <a:latin typeface="+mn-lt"/>
            </a:endParaRPr>
          </a:p>
          <a:p>
            <a:pPr marL="394335" lvl="2" indent="-342900">
              <a:spcBef>
                <a:spcPts val="0"/>
              </a:spcBef>
            </a:pPr>
            <a:r>
              <a:rPr lang="en-US" sz="2400" b="1" dirty="0">
                <a:latin typeface="+mn-lt"/>
              </a:rPr>
              <a:t>MD interaction 30 minutes</a:t>
            </a:r>
          </a:p>
          <a:p>
            <a:pPr marL="394335" lvl="2" indent="-342900">
              <a:spcBef>
                <a:spcPts val="0"/>
              </a:spcBef>
            </a:pPr>
            <a:r>
              <a:rPr lang="en-US" sz="2400" b="1" dirty="0">
                <a:latin typeface="+mn-lt"/>
              </a:rPr>
              <a:t>Requires interactive communication with the patient/caregiver during the month</a:t>
            </a:r>
          </a:p>
          <a:p>
            <a:pPr marL="51435" lvl="2" indent="0">
              <a:spcBef>
                <a:spcPts val="0"/>
              </a:spcBef>
              <a:buNone/>
            </a:pPr>
            <a:endParaRPr lang="en-US" sz="2400" b="1" dirty="0">
              <a:latin typeface="+mn-lt"/>
            </a:endParaRPr>
          </a:p>
          <a:p>
            <a:pPr marL="51435" lvl="2" indent="0">
              <a:spcBef>
                <a:spcPts val="0"/>
              </a:spcBef>
              <a:buNone/>
            </a:pPr>
            <a:r>
              <a:rPr lang="en-US" sz="2400" b="1" dirty="0">
                <a:latin typeface="+mn-lt"/>
              </a:rPr>
              <a:t>Reimbursement</a:t>
            </a:r>
          </a:p>
          <a:p>
            <a:pPr marL="51435" lvl="2" indent="0">
              <a:spcBef>
                <a:spcPts val="0"/>
              </a:spcBef>
              <a:buNone/>
            </a:pPr>
            <a:r>
              <a:rPr lang="en-US" sz="2400" b="1" dirty="0">
                <a:latin typeface="+mn-lt"/>
              </a:rPr>
              <a:t>	 Tennessee:  $51.40</a:t>
            </a:r>
          </a:p>
          <a:p>
            <a:pPr marL="51435" lvl="2" indent="0">
              <a:spcBef>
                <a:spcPts val="0"/>
              </a:spcBef>
              <a:buNone/>
            </a:pPr>
            <a:endParaRPr lang="en-US" sz="2400" b="1" dirty="0">
              <a:latin typeface="Arial Narrow" panose="020B0606020202030204" pitchFamily="34" charset="0"/>
            </a:endParaRPr>
          </a:p>
          <a:p>
            <a:endParaRPr lang="en-US" sz="2800" b="1" dirty="0"/>
          </a:p>
        </p:txBody>
      </p:sp>
      <p:pic>
        <p:nvPicPr>
          <p:cNvPr id="6" name="Picture 5" descr="r4h_logo.png">
            <a:extLst>
              <a:ext uri="{FF2B5EF4-FFF2-40B4-BE49-F238E27FC236}">
                <a16:creationId xmlns:a16="http://schemas.microsoft.com/office/drawing/2014/main" id="{0F3FEA15-CE6D-E449-A695-A094E562F60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5088" y="161169"/>
            <a:ext cx="1341589" cy="638931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A00F547-B552-C8E4-C273-4842C0782A3C}"/>
              </a:ext>
            </a:extLst>
          </p:cNvPr>
          <p:cNvSpPr/>
          <p:nvPr/>
        </p:nvSpPr>
        <p:spPr>
          <a:xfrm>
            <a:off x="326854" y="6042277"/>
            <a:ext cx="14414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193345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© R4H 2023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916395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7509" y="613302"/>
            <a:ext cx="7387588" cy="754725"/>
          </a:xfrm>
        </p:spPr>
        <p:txBody>
          <a:bodyPr>
            <a:noAutofit/>
          </a:bodyPr>
          <a:lstStyle/>
          <a:p>
            <a:r>
              <a:rPr lang="en-US" dirty="0"/>
              <a:t>RPM Medicare CPT Codes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690" y="1524903"/>
            <a:ext cx="7680019" cy="3364706"/>
          </a:xfrm>
        </p:spPr>
        <p:txBody>
          <a:bodyPr>
            <a:normAutofit/>
          </a:bodyPr>
          <a:lstStyle/>
          <a:p>
            <a:pPr marL="51435" lvl="2" indent="0">
              <a:spcBef>
                <a:spcPts val="0"/>
              </a:spcBef>
              <a:buNone/>
            </a:pPr>
            <a:endParaRPr lang="en-US" sz="2400" dirty="0">
              <a:latin typeface="Arial Narrow" panose="020B0606020202030204" pitchFamily="34" charset="0"/>
            </a:endParaRPr>
          </a:p>
          <a:p>
            <a:endParaRPr lang="en-US" sz="2800" dirty="0"/>
          </a:p>
        </p:txBody>
      </p:sp>
      <p:pic>
        <p:nvPicPr>
          <p:cNvPr id="6" name="Picture 5" descr="r4h_logo.png">
            <a:extLst>
              <a:ext uri="{FF2B5EF4-FFF2-40B4-BE49-F238E27FC236}">
                <a16:creationId xmlns:a16="http://schemas.microsoft.com/office/drawing/2014/main" id="{0F3FEA15-CE6D-E449-A695-A094E562F60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5088" y="161169"/>
            <a:ext cx="1341589" cy="638931"/>
          </a:xfrm>
          <a:prstGeom prst="rect">
            <a:avLst/>
          </a:prstGeom>
        </p:spPr>
      </p:pic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00B95CA-5615-122B-5E09-CB0E1DB333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4241571"/>
              </p:ext>
            </p:extLst>
          </p:nvPr>
        </p:nvGraphicFramePr>
        <p:xfrm>
          <a:off x="827691" y="1368027"/>
          <a:ext cx="6855372" cy="32912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5378">
                  <a:extLst>
                    <a:ext uri="{9D8B030D-6E8A-4147-A177-3AD203B41FA5}">
                      <a16:colId xmlns:a16="http://schemas.microsoft.com/office/drawing/2014/main" val="4102929291"/>
                    </a:ext>
                  </a:extLst>
                </a:gridCol>
                <a:gridCol w="3545062">
                  <a:extLst>
                    <a:ext uri="{9D8B030D-6E8A-4147-A177-3AD203B41FA5}">
                      <a16:colId xmlns:a16="http://schemas.microsoft.com/office/drawing/2014/main" val="310514777"/>
                    </a:ext>
                  </a:extLst>
                </a:gridCol>
                <a:gridCol w="1654932">
                  <a:extLst>
                    <a:ext uri="{9D8B030D-6E8A-4147-A177-3AD203B41FA5}">
                      <a16:colId xmlns:a16="http://schemas.microsoft.com/office/drawing/2014/main" val="739894476"/>
                    </a:ext>
                  </a:extLst>
                </a:gridCol>
              </a:tblGrid>
              <a:tr h="389401">
                <a:tc>
                  <a:txBody>
                    <a:bodyPr/>
                    <a:lstStyle/>
                    <a:p>
                      <a:r>
                        <a:rPr lang="en-US" dirty="0"/>
                        <a:t>CPT 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Reimburses for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Amount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0089768"/>
                  </a:ext>
                </a:extLst>
              </a:tr>
              <a:tr h="672116">
                <a:tc>
                  <a:txBody>
                    <a:bodyPr/>
                    <a:lstStyle/>
                    <a:p>
                      <a:r>
                        <a:rPr lang="en-US" dirty="0"/>
                        <a:t>99453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Devices, training, 16 days data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$17.01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3612746"/>
                  </a:ext>
                </a:extLst>
              </a:tr>
              <a:tr h="389401">
                <a:tc>
                  <a:txBody>
                    <a:bodyPr/>
                    <a:lstStyle/>
                    <a:p>
                      <a:r>
                        <a:rPr lang="en-US" dirty="0"/>
                        <a:t>99453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Devices, 16 days data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$44.71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7552728"/>
                  </a:ext>
                </a:extLst>
              </a:tr>
              <a:tr h="389401">
                <a:tc>
                  <a:txBody>
                    <a:bodyPr/>
                    <a:lstStyle/>
                    <a:p>
                      <a:r>
                        <a:rPr lang="en-US" dirty="0"/>
                        <a:t>99457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 mins. </a:t>
                      </a:r>
                      <a:r>
                        <a:rPr lang="en-US" dirty="0" err="1"/>
                        <a:t>Nsg</a:t>
                      </a:r>
                      <a:r>
                        <a:rPr lang="en-US" dirty="0"/>
                        <a:t>.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$45.31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004423"/>
                  </a:ext>
                </a:extLst>
              </a:tr>
              <a:tr h="389401">
                <a:tc>
                  <a:txBody>
                    <a:bodyPr/>
                    <a:lstStyle/>
                    <a:p>
                      <a:r>
                        <a:rPr lang="en-US" dirty="0"/>
                        <a:t>99458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 mins. Add. </a:t>
                      </a:r>
                      <a:r>
                        <a:rPr lang="en-US" dirty="0" err="1"/>
                        <a:t>Nsg</a:t>
                      </a:r>
                      <a:r>
                        <a:rPr lang="en-US" dirty="0"/>
                        <a:t>.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$37.13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6478242"/>
                  </a:ext>
                </a:extLst>
              </a:tr>
              <a:tr h="389401">
                <a:tc>
                  <a:txBody>
                    <a:bodyPr/>
                    <a:lstStyle/>
                    <a:p>
                      <a:r>
                        <a:rPr lang="en-US" dirty="0"/>
                        <a:t>99458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 mins. Add </a:t>
                      </a:r>
                      <a:r>
                        <a:rPr lang="en-US" dirty="0" err="1"/>
                        <a:t>Nsg</a:t>
                      </a:r>
                      <a:r>
                        <a:rPr lang="en-US" dirty="0"/>
                        <a:t>.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$37.13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4621249"/>
                  </a:ext>
                </a:extLst>
              </a:tr>
              <a:tr h="6721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99091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30 mins. Physician services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$51.40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0143995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A1C181C9-4D1A-E6E9-C0E4-70CC49FC7CE9}"/>
              </a:ext>
            </a:extLst>
          </p:cNvPr>
          <p:cNvSpPr/>
          <p:nvPr/>
        </p:nvSpPr>
        <p:spPr>
          <a:xfrm>
            <a:off x="326854" y="6042277"/>
            <a:ext cx="14414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193345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© R4H 2023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529552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21FAE8A-8983-F14E-A5A2-37AFCA336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502" y="684934"/>
            <a:ext cx="6637468" cy="1029565"/>
          </a:xfrm>
        </p:spPr>
        <p:txBody>
          <a:bodyPr>
            <a:normAutofit/>
          </a:bodyPr>
          <a:lstStyle/>
          <a:p>
            <a:r>
              <a:rPr lang="en-US" sz="4400" dirty="0"/>
              <a:t>Questions?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84F23E-8C3B-C841-9D64-2075AB073B8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 descr="r4h_logo.png">
            <a:extLst>
              <a:ext uri="{FF2B5EF4-FFF2-40B4-BE49-F238E27FC236}">
                <a16:creationId xmlns:a16="http://schemas.microsoft.com/office/drawing/2014/main" id="{7ACF3E86-80FC-3842-88FC-3DC6A376B83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0543" y="161169"/>
            <a:ext cx="1276134" cy="60775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5383119-C5BA-1C42-AEF0-DFE21DE95A73}"/>
              </a:ext>
            </a:extLst>
          </p:cNvPr>
          <p:cNvSpPr/>
          <p:nvPr/>
        </p:nvSpPr>
        <p:spPr>
          <a:xfrm>
            <a:off x="326854" y="6042277"/>
            <a:ext cx="14414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© R4H 2023</a:t>
            </a:r>
          </a:p>
        </p:txBody>
      </p:sp>
    </p:spTree>
    <p:extLst>
      <p:ext uri="{BB962C8B-B14F-4D97-AF65-F5344CB8AC3E}">
        <p14:creationId xmlns:p14="http://schemas.microsoft.com/office/powerpoint/2010/main" val="41272201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ECD7F-3A95-0249-8360-970750007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854" y="442558"/>
            <a:ext cx="6637468" cy="773178"/>
          </a:xfrm>
        </p:spPr>
        <p:txBody>
          <a:bodyPr>
            <a:normAutofit/>
          </a:bodyPr>
          <a:lstStyle/>
          <a:p>
            <a:r>
              <a:rPr lang="en-US" dirty="0"/>
              <a:t>Contact Information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738956-D0B3-8B49-AFB7-68D25DFAE0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1993" y="1992086"/>
            <a:ext cx="6637467" cy="3055043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Bonnie Britton</a:t>
            </a:r>
          </a:p>
          <a:p>
            <a:r>
              <a:rPr lang="en-US" b="1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bbritton@reconnect4health.com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252-287-6666</a:t>
            </a:r>
          </a:p>
          <a:p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4" name="Picture 3" descr="r4h_logo.png">
            <a:extLst>
              <a:ext uri="{FF2B5EF4-FFF2-40B4-BE49-F238E27FC236}">
                <a16:creationId xmlns:a16="http://schemas.microsoft.com/office/drawing/2014/main" id="{E9AEEE00-F0CB-7D4A-BF5E-16A535C138C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5088" y="161169"/>
            <a:ext cx="1341589" cy="63893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17A0F6F-E518-024B-B390-2F77E22BBBE0}"/>
              </a:ext>
            </a:extLst>
          </p:cNvPr>
          <p:cNvSpPr/>
          <p:nvPr/>
        </p:nvSpPr>
        <p:spPr>
          <a:xfrm>
            <a:off x="326854" y="6042277"/>
            <a:ext cx="14414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© R4H 2023</a:t>
            </a:r>
          </a:p>
        </p:txBody>
      </p:sp>
    </p:spTree>
    <p:extLst>
      <p:ext uri="{BB962C8B-B14F-4D97-AF65-F5344CB8AC3E}">
        <p14:creationId xmlns:p14="http://schemas.microsoft.com/office/powerpoint/2010/main" val="187380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A52DE-9B60-F74A-9537-442B3BF3F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493" y="631057"/>
            <a:ext cx="7024744" cy="727926"/>
          </a:xfrm>
        </p:spPr>
        <p:txBody>
          <a:bodyPr>
            <a:normAutofit/>
          </a:bodyPr>
          <a:lstStyle/>
          <a:p>
            <a:r>
              <a:rPr lang="en-US" dirty="0"/>
              <a:t>Learning Collaborative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D25EFB-A70D-EE4B-AFB1-B77E030D86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639" y="1563912"/>
            <a:ext cx="8027734" cy="4005615"/>
          </a:xfrm>
        </p:spPr>
        <p:txBody>
          <a:bodyPr>
            <a:normAutofit/>
          </a:bodyPr>
          <a:lstStyle/>
          <a:p>
            <a:pPr marL="971550" lvl="2" indent="-457200">
              <a:buFont typeface="+mj-lt"/>
              <a:buAutoNum type="arabicPeriod"/>
            </a:pPr>
            <a:r>
              <a:rPr lang="en-US" sz="2400" b="1" dirty="0">
                <a:latin typeface="+mn-lt"/>
              </a:rPr>
              <a:t>To learn best practices in Remote Patient Monitoring.</a:t>
            </a:r>
          </a:p>
          <a:p>
            <a:pPr marL="971550" lvl="2" indent="-457200">
              <a:buFont typeface="+mj-lt"/>
              <a:buAutoNum type="arabicPeriod"/>
            </a:pPr>
            <a:r>
              <a:rPr lang="en-US" sz="2400" b="1" dirty="0">
                <a:latin typeface="+mn-lt"/>
              </a:rPr>
              <a:t>To learn RPM billing</a:t>
            </a:r>
          </a:p>
          <a:p>
            <a:pPr marL="514350" lvl="2" indent="0">
              <a:buNone/>
            </a:pPr>
            <a:endParaRPr lang="en-US" sz="2400" b="1" dirty="0">
              <a:latin typeface="+mn-lt"/>
            </a:endParaRPr>
          </a:p>
          <a:p>
            <a:pPr marL="514350" lvl="2" indent="0">
              <a:buNone/>
            </a:pPr>
            <a:r>
              <a:rPr lang="en-US" sz="2400" b="1" dirty="0">
                <a:latin typeface="+mn-lt"/>
              </a:rPr>
              <a:t>Learning Collaborative will be held over 2 sessions</a:t>
            </a:r>
          </a:p>
          <a:p>
            <a:pPr marL="1067562" lvl="3" indent="-342900"/>
            <a:r>
              <a:rPr lang="en-US" sz="2200" b="1" dirty="0">
                <a:latin typeface="+mn-lt"/>
              </a:rPr>
              <a:t>Two 1 hour sessions</a:t>
            </a:r>
          </a:p>
          <a:p>
            <a:pPr marL="1067562" lvl="3" indent="-342900"/>
            <a:r>
              <a:rPr lang="en-US" sz="2200" b="1" dirty="0">
                <a:latin typeface="+mn-lt"/>
              </a:rPr>
              <a:t>After session work between sessions 1 and 2</a:t>
            </a:r>
          </a:p>
        </p:txBody>
      </p:sp>
      <p:pic>
        <p:nvPicPr>
          <p:cNvPr id="4" name="Picture 3" descr="r4h_logo.png">
            <a:extLst>
              <a:ext uri="{FF2B5EF4-FFF2-40B4-BE49-F238E27FC236}">
                <a16:creationId xmlns:a16="http://schemas.microsoft.com/office/drawing/2014/main" id="{18F0DC4F-E1F4-E94F-B410-F3DD6678DEB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5088" y="161169"/>
            <a:ext cx="1341589" cy="63893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CFC63C61-54BA-7747-8AAB-3D8218264436}"/>
              </a:ext>
            </a:extLst>
          </p:cNvPr>
          <p:cNvSpPr/>
          <p:nvPr/>
        </p:nvSpPr>
        <p:spPr>
          <a:xfrm>
            <a:off x="326854" y="6042277"/>
            <a:ext cx="14414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© R4H 2023</a:t>
            </a:r>
          </a:p>
        </p:txBody>
      </p:sp>
    </p:spTree>
    <p:extLst>
      <p:ext uri="{BB962C8B-B14F-4D97-AF65-F5344CB8AC3E}">
        <p14:creationId xmlns:p14="http://schemas.microsoft.com/office/powerpoint/2010/main" val="3736029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A52DE-9B60-F74A-9537-442B3BF3F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9628" y="604424"/>
            <a:ext cx="7024744" cy="1143000"/>
          </a:xfrm>
        </p:spPr>
        <p:txBody>
          <a:bodyPr>
            <a:noAutofit/>
          </a:bodyPr>
          <a:lstStyle/>
          <a:p>
            <a:r>
              <a:rPr lang="en-US" dirty="0"/>
              <a:t>RPM Assignment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D25EFB-A70D-EE4B-AFB1-B77E030D86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2" indent="0">
              <a:buNone/>
            </a:pPr>
            <a:r>
              <a:rPr lang="en-US" sz="2400" b="1" dirty="0">
                <a:solidFill>
                  <a:schemeClr val="tx1"/>
                </a:solidFill>
              </a:rPr>
              <a:t>Patient Identification, Referral, Enrollment, &amp; Installation Workflow</a:t>
            </a:r>
          </a:p>
          <a:p>
            <a:pPr marL="514350" lvl="2" indent="0">
              <a:buNone/>
            </a:pPr>
            <a:endParaRPr lang="en-US" sz="2400" dirty="0">
              <a:solidFill>
                <a:schemeClr val="tx1"/>
              </a:solidFill>
              <a:latin typeface="+mn-lt"/>
            </a:endParaRPr>
          </a:p>
          <a:p>
            <a:pPr marL="514350" lvl="2" indent="0">
              <a:buNone/>
            </a:pPr>
            <a:r>
              <a:rPr lang="en-US" sz="2400" b="1" dirty="0">
                <a:solidFill>
                  <a:schemeClr val="tx1"/>
                </a:solidFill>
              </a:rPr>
              <a:t>Patient Monitoring, Validation, &amp; Escalation Clinical Workflow</a:t>
            </a:r>
          </a:p>
          <a:p>
            <a:pPr marL="514350" lvl="2" indent="0">
              <a:buNone/>
            </a:pPr>
            <a:endParaRPr lang="en-US" sz="2400" b="1" dirty="0">
              <a:solidFill>
                <a:schemeClr val="tx1"/>
              </a:solidFill>
            </a:endParaRPr>
          </a:p>
          <a:p>
            <a:pPr marL="514350" lvl="2" indent="0">
              <a:buNone/>
            </a:pPr>
            <a:r>
              <a:rPr lang="en-US" sz="2400" b="1" dirty="0">
                <a:solidFill>
                  <a:schemeClr val="tx1"/>
                </a:solidFill>
              </a:rPr>
              <a:t>Patient Discharge Workflow</a:t>
            </a:r>
          </a:p>
        </p:txBody>
      </p:sp>
      <p:pic>
        <p:nvPicPr>
          <p:cNvPr id="4" name="Picture 3" descr="r4h_logo.png">
            <a:extLst>
              <a:ext uri="{FF2B5EF4-FFF2-40B4-BE49-F238E27FC236}">
                <a16:creationId xmlns:a16="http://schemas.microsoft.com/office/drawing/2014/main" id="{18F0DC4F-E1F4-E94F-B410-F3DD6678DEB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5088" y="161169"/>
            <a:ext cx="1341589" cy="63893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3BC79E8-5712-5685-B796-EFFE5539F79E}"/>
              </a:ext>
            </a:extLst>
          </p:cNvPr>
          <p:cNvSpPr/>
          <p:nvPr/>
        </p:nvSpPr>
        <p:spPr>
          <a:xfrm>
            <a:off x="326854" y="6042277"/>
            <a:ext cx="14414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© R4H 2023</a:t>
            </a:r>
          </a:p>
        </p:txBody>
      </p:sp>
    </p:spTree>
    <p:extLst>
      <p:ext uri="{BB962C8B-B14F-4D97-AF65-F5344CB8AC3E}">
        <p14:creationId xmlns:p14="http://schemas.microsoft.com/office/powerpoint/2010/main" val="2156796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A52DE-9B60-F74A-9537-442B3BF3F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432" y="392098"/>
            <a:ext cx="7626933" cy="816003"/>
          </a:xfrm>
        </p:spPr>
        <p:txBody>
          <a:bodyPr>
            <a:noAutofit/>
          </a:bodyPr>
          <a:lstStyle/>
          <a:p>
            <a:r>
              <a:rPr lang="en-US" sz="3600" dirty="0"/>
              <a:t>Patient Identification, Referral, Enrollment, and Installation Workflow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D25EFB-A70D-EE4B-AFB1-B77E030D86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673" y="1281953"/>
            <a:ext cx="8705004" cy="4217065"/>
          </a:xfrm>
        </p:spPr>
        <p:txBody>
          <a:bodyPr>
            <a:normAutofit/>
          </a:bodyPr>
          <a:lstStyle/>
          <a:p>
            <a:pPr marL="365760" lvl="1" indent="0">
              <a:buNone/>
            </a:pPr>
            <a:r>
              <a:rPr lang="en-US" sz="2400" b="1" dirty="0">
                <a:latin typeface="+mn-lt"/>
              </a:rPr>
              <a:t>Who will:</a:t>
            </a:r>
          </a:p>
          <a:p>
            <a:pPr marL="365760" lvl="1" indent="0">
              <a:buNone/>
            </a:pPr>
            <a:r>
              <a:rPr lang="en-US" sz="2400" b="1" dirty="0">
                <a:latin typeface="+mn-lt"/>
              </a:rPr>
              <a:t>	Identify patients?</a:t>
            </a:r>
          </a:p>
          <a:p>
            <a:pPr marL="365760" lvl="1" indent="0">
              <a:buNone/>
            </a:pPr>
            <a:r>
              <a:rPr lang="en-US" sz="2400" b="1" dirty="0">
                <a:latin typeface="+mn-lt"/>
              </a:rPr>
              <a:t>	Contact/meet patients to explain program/obtain	consent?</a:t>
            </a:r>
          </a:p>
          <a:p>
            <a:pPr marL="365760" lvl="1" indent="0">
              <a:buNone/>
            </a:pPr>
            <a:r>
              <a:rPr lang="en-US" sz="2400" b="1" dirty="0">
                <a:latin typeface="+mn-lt"/>
              </a:rPr>
              <a:t>	Enter information into software platform?</a:t>
            </a:r>
          </a:p>
          <a:p>
            <a:pPr marL="365760" lvl="1" indent="0">
              <a:buNone/>
            </a:pPr>
            <a:r>
              <a:rPr lang="en-US" sz="2400" b="1" dirty="0">
                <a:latin typeface="+mn-lt"/>
              </a:rPr>
              <a:t>	Provide devices?</a:t>
            </a:r>
          </a:p>
          <a:p>
            <a:pPr marL="365760" lvl="1" indent="0">
              <a:buNone/>
            </a:pPr>
            <a:r>
              <a:rPr lang="en-US" sz="2400" b="1" dirty="0">
                <a:latin typeface="+mn-lt"/>
              </a:rPr>
              <a:t>	Train patients?</a:t>
            </a:r>
          </a:p>
          <a:p>
            <a:pPr marL="365760" lvl="1" indent="0">
              <a:buNone/>
            </a:pPr>
            <a:r>
              <a:rPr lang="en-US" sz="2400" b="1" dirty="0">
                <a:latin typeface="+mn-lt"/>
              </a:rPr>
              <a:t>	Competency validate patients?</a:t>
            </a:r>
          </a:p>
          <a:p>
            <a:pPr marL="365760" lvl="1" indent="0">
              <a:buNone/>
            </a:pPr>
            <a:endParaRPr lang="en-US" sz="2800" b="1" dirty="0">
              <a:latin typeface="+mn-lt"/>
            </a:endParaRPr>
          </a:p>
          <a:p>
            <a:pPr marL="365760" lvl="1" indent="0">
              <a:buNone/>
            </a:pPr>
            <a:endParaRPr lang="en-US" sz="2800" b="1" dirty="0">
              <a:latin typeface="+mn-lt"/>
            </a:endParaRPr>
          </a:p>
          <a:p>
            <a:pPr marL="365760" lvl="1" indent="0">
              <a:buNone/>
            </a:pPr>
            <a:endParaRPr lang="en-US" sz="2800" b="1" dirty="0">
              <a:latin typeface="+mn-lt"/>
            </a:endParaRPr>
          </a:p>
          <a:p>
            <a:pPr marL="365760" lvl="1" indent="0">
              <a:buNone/>
            </a:pPr>
            <a:endParaRPr lang="en-US" sz="2800" b="1" dirty="0">
              <a:latin typeface="+mn-lt"/>
            </a:endParaRPr>
          </a:p>
        </p:txBody>
      </p:sp>
      <p:pic>
        <p:nvPicPr>
          <p:cNvPr id="4" name="Picture 3" descr="r4h_logo.png">
            <a:extLst>
              <a:ext uri="{FF2B5EF4-FFF2-40B4-BE49-F238E27FC236}">
                <a16:creationId xmlns:a16="http://schemas.microsoft.com/office/drawing/2014/main" id="{18F0DC4F-E1F4-E94F-B410-F3DD6678DEB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5088" y="161169"/>
            <a:ext cx="1341589" cy="63893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CFC63C61-54BA-7747-8AAB-3D8218264436}"/>
              </a:ext>
            </a:extLst>
          </p:cNvPr>
          <p:cNvSpPr/>
          <p:nvPr/>
        </p:nvSpPr>
        <p:spPr>
          <a:xfrm>
            <a:off x="326854" y="6042277"/>
            <a:ext cx="14414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193345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© R4H 2023</a:t>
            </a:r>
          </a:p>
        </p:txBody>
      </p:sp>
    </p:spTree>
    <p:extLst>
      <p:ext uri="{BB962C8B-B14F-4D97-AF65-F5344CB8AC3E}">
        <p14:creationId xmlns:p14="http://schemas.microsoft.com/office/powerpoint/2010/main" val="2831661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A52DE-9B60-F74A-9537-442B3BF3F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323" y="522999"/>
            <a:ext cx="7626933" cy="816003"/>
          </a:xfrm>
        </p:spPr>
        <p:txBody>
          <a:bodyPr>
            <a:noAutofit/>
          </a:bodyPr>
          <a:lstStyle/>
          <a:p>
            <a:r>
              <a:rPr lang="en-US" sz="3600" dirty="0"/>
              <a:t>Patient Monitoring, Validation, &amp; Escalation Clinical Workflow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D25EFB-A70D-EE4B-AFB1-B77E030D86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673" y="1281953"/>
            <a:ext cx="8705004" cy="4217065"/>
          </a:xfrm>
        </p:spPr>
        <p:txBody>
          <a:bodyPr>
            <a:normAutofit/>
          </a:bodyPr>
          <a:lstStyle/>
          <a:p>
            <a:pPr marL="365760" lvl="1" indent="0">
              <a:buNone/>
            </a:pPr>
            <a:r>
              <a:rPr lang="en-US" sz="2400" b="1" dirty="0">
                <a:latin typeface="+mn-lt"/>
              </a:rPr>
              <a:t>Who will:</a:t>
            </a:r>
          </a:p>
          <a:p>
            <a:pPr marL="365760" lvl="1" indent="0">
              <a:buNone/>
            </a:pPr>
            <a:r>
              <a:rPr lang="en-US" sz="2400" b="1" dirty="0">
                <a:latin typeface="+mn-lt"/>
              </a:rPr>
              <a:t>	Monitor alerts?</a:t>
            </a:r>
          </a:p>
          <a:p>
            <a:pPr marL="365760" lvl="1" indent="0">
              <a:buNone/>
            </a:pPr>
            <a:r>
              <a:rPr lang="en-US" sz="2400" b="1" dirty="0">
                <a:latin typeface="+mn-lt"/>
              </a:rPr>
              <a:t>	Call patient and validate alerts?</a:t>
            </a:r>
          </a:p>
          <a:p>
            <a:pPr marL="365760" lvl="1" indent="0">
              <a:buNone/>
            </a:pPr>
            <a:r>
              <a:rPr lang="en-US" sz="2400" b="1" dirty="0">
                <a:latin typeface="+mn-lt"/>
              </a:rPr>
              <a:t>	Conduct nursing assessment &amp; provide patient education?</a:t>
            </a:r>
          </a:p>
          <a:p>
            <a:pPr marL="365760" lvl="1" indent="0">
              <a:buNone/>
            </a:pPr>
            <a:r>
              <a:rPr lang="en-US" sz="2400" b="1" dirty="0">
                <a:latin typeface="+mn-lt"/>
              </a:rPr>
              <a:t>	Escalate to medical provider for possible medical			intervention?</a:t>
            </a:r>
          </a:p>
          <a:p>
            <a:pPr marL="365760" lvl="1" indent="0">
              <a:buNone/>
            </a:pPr>
            <a:endParaRPr lang="en-US" sz="2400" b="1" dirty="0">
              <a:latin typeface="+mn-lt"/>
            </a:endParaRPr>
          </a:p>
          <a:p>
            <a:pPr marL="365760" lvl="1" indent="0">
              <a:buNone/>
            </a:pPr>
            <a:r>
              <a:rPr lang="en-US" sz="2400" b="1" dirty="0">
                <a:latin typeface="+mn-lt"/>
              </a:rPr>
              <a:t>Hours for monitoring patients</a:t>
            </a:r>
          </a:p>
          <a:p>
            <a:pPr marL="365760" lvl="1" indent="0">
              <a:buNone/>
            </a:pPr>
            <a:endParaRPr lang="en-US" sz="2400" dirty="0">
              <a:latin typeface="+mn-lt"/>
            </a:endParaRPr>
          </a:p>
        </p:txBody>
      </p:sp>
      <p:pic>
        <p:nvPicPr>
          <p:cNvPr id="4" name="Picture 3" descr="r4h_logo.png">
            <a:extLst>
              <a:ext uri="{FF2B5EF4-FFF2-40B4-BE49-F238E27FC236}">
                <a16:creationId xmlns:a16="http://schemas.microsoft.com/office/drawing/2014/main" id="{18F0DC4F-E1F4-E94F-B410-F3DD6678DEB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5088" y="161169"/>
            <a:ext cx="1341589" cy="63893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CFC63C61-54BA-7747-8AAB-3D8218264436}"/>
              </a:ext>
            </a:extLst>
          </p:cNvPr>
          <p:cNvSpPr/>
          <p:nvPr/>
        </p:nvSpPr>
        <p:spPr>
          <a:xfrm>
            <a:off x="326854" y="6042277"/>
            <a:ext cx="14414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193345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© R4H 2023</a:t>
            </a:r>
          </a:p>
        </p:txBody>
      </p:sp>
    </p:spTree>
    <p:extLst>
      <p:ext uri="{BB962C8B-B14F-4D97-AF65-F5344CB8AC3E}">
        <p14:creationId xmlns:p14="http://schemas.microsoft.com/office/powerpoint/2010/main" val="2410938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A52DE-9B60-F74A-9537-442B3BF3F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Discharge Workflow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D25EFB-A70D-EE4B-AFB1-B77E030D86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493" y="1990040"/>
            <a:ext cx="7883184" cy="3508977"/>
          </a:xfrm>
        </p:spPr>
        <p:txBody>
          <a:bodyPr>
            <a:normAutofit/>
          </a:bodyPr>
          <a:lstStyle/>
          <a:p>
            <a:pPr marL="514350" lvl="2" indent="0">
              <a:buNone/>
            </a:pPr>
            <a:r>
              <a:rPr lang="en-US" sz="2800" b="1" dirty="0">
                <a:latin typeface="+mn-lt"/>
              </a:rPr>
              <a:t>Discharge criteria</a:t>
            </a:r>
          </a:p>
          <a:p>
            <a:pPr marL="514350" lvl="2" indent="0">
              <a:buNone/>
            </a:pPr>
            <a:r>
              <a:rPr lang="en-US" sz="2800" b="1" dirty="0">
                <a:latin typeface="+mn-lt"/>
              </a:rPr>
              <a:t>Will devices be returned and refurbished?</a:t>
            </a:r>
          </a:p>
          <a:p>
            <a:pPr marL="514350" lvl="2" indent="0">
              <a:buNone/>
            </a:pPr>
            <a:endParaRPr lang="en-US" sz="2800" b="1" dirty="0">
              <a:latin typeface="+mn-lt"/>
            </a:endParaRPr>
          </a:p>
          <a:p>
            <a:pPr marL="514350" lvl="2" indent="0">
              <a:buNone/>
            </a:pPr>
            <a:endParaRPr lang="en-US" sz="2400" dirty="0">
              <a:latin typeface="+mn-lt"/>
            </a:endParaRPr>
          </a:p>
          <a:p>
            <a:pPr marL="514350" lvl="2" indent="0">
              <a:buNone/>
            </a:pPr>
            <a:r>
              <a:rPr lang="en-US" sz="2400" dirty="0">
                <a:latin typeface="+mn-lt"/>
              </a:rPr>
              <a:t>	</a:t>
            </a:r>
            <a:endParaRPr lang="en-US" dirty="0">
              <a:latin typeface="+mn-lt"/>
            </a:endParaRPr>
          </a:p>
        </p:txBody>
      </p:sp>
      <p:pic>
        <p:nvPicPr>
          <p:cNvPr id="4" name="Picture 3" descr="r4h_logo.png">
            <a:extLst>
              <a:ext uri="{FF2B5EF4-FFF2-40B4-BE49-F238E27FC236}">
                <a16:creationId xmlns:a16="http://schemas.microsoft.com/office/drawing/2014/main" id="{18F0DC4F-E1F4-E94F-B410-F3DD6678DEB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5088" y="161169"/>
            <a:ext cx="1341589" cy="63893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45896467-2958-7CB1-9E03-686637708260}"/>
              </a:ext>
            </a:extLst>
          </p:cNvPr>
          <p:cNvSpPr/>
          <p:nvPr/>
        </p:nvSpPr>
        <p:spPr>
          <a:xfrm>
            <a:off x="326854" y="6042277"/>
            <a:ext cx="14414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193345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© R4H 2023</a:t>
            </a:r>
          </a:p>
        </p:txBody>
      </p:sp>
    </p:spTree>
    <p:extLst>
      <p:ext uri="{BB962C8B-B14F-4D97-AF65-F5344CB8AC3E}">
        <p14:creationId xmlns:p14="http://schemas.microsoft.com/office/powerpoint/2010/main" val="1389562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RPM Medicare CPT Code 99453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" lvl="2" indent="0">
              <a:spcBef>
                <a:spcPts val="0"/>
              </a:spcBef>
              <a:buNone/>
            </a:pPr>
            <a:r>
              <a:rPr lang="en-US" sz="2400" b="1" dirty="0">
                <a:latin typeface="+mn-lt"/>
              </a:rPr>
              <a:t>Remote monitoring of physiologic parameters:  Initial set up</a:t>
            </a:r>
          </a:p>
          <a:p>
            <a:pPr marL="51435" lvl="2" indent="0">
              <a:spcBef>
                <a:spcPts val="0"/>
              </a:spcBef>
              <a:buNone/>
            </a:pPr>
            <a:endParaRPr lang="en-US" sz="2400" b="1" dirty="0">
              <a:latin typeface="+mn-lt"/>
            </a:endParaRPr>
          </a:p>
          <a:p>
            <a:pPr marL="394335" lvl="2" indent="-342900">
              <a:spcBef>
                <a:spcPts val="0"/>
              </a:spcBef>
            </a:pPr>
            <a:r>
              <a:rPr lang="en-US" sz="2400" b="1" dirty="0">
                <a:latin typeface="+mn-lt"/>
              </a:rPr>
              <a:t>Patient education on equipment use</a:t>
            </a:r>
          </a:p>
          <a:p>
            <a:pPr marL="394335" lvl="2" indent="-342900">
              <a:spcBef>
                <a:spcPts val="0"/>
              </a:spcBef>
            </a:pPr>
            <a:r>
              <a:rPr lang="en-US" sz="2400" b="1" dirty="0">
                <a:latin typeface="+mn-lt"/>
              </a:rPr>
              <a:t>Can be billed after 16 days of monitoring</a:t>
            </a:r>
          </a:p>
          <a:p>
            <a:pPr marL="51435" lvl="2" indent="0">
              <a:spcBef>
                <a:spcPts val="0"/>
              </a:spcBef>
              <a:buNone/>
            </a:pPr>
            <a:endParaRPr lang="en-US" sz="2400" b="1" dirty="0">
              <a:latin typeface="+mn-lt"/>
            </a:endParaRPr>
          </a:p>
          <a:p>
            <a:pPr marL="51435" lvl="2" indent="0">
              <a:spcBef>
                <a:spcPts val="0"/>
              </a:spcBef>
              <a:buNone/>
            </a:pPr>
            <a:r>
              <a:rPr lang="en-US" sz="2400" b="1" dirty="0">
                <a:latin typeface="+mn-lt"/>
              </a:rPr>
              <a:t>Reimbursement</a:t>
            </a:r>
          </a:p>
          <a:p>
            <a:pPr marL="51435" lvl="2" indent="0">
              <a:spcBef>
                <a:spcPts val="0"/>
              </a:spcBef>
              <a:buNone/>
            </a:pPr>
            <a:r>
              <a:rPr lang="en-US" sz="2400" b="1" dirty="0">
                <a:latin typeface="+mn-lt"/>
              </a:rPr>
              <a:t>	Tennessee: $17.01</a:t>
            </a:r>
            <a:endParaRPr lang="en-US" sz="2800" b="1" dirty="0"/>
          </a:p>
        </p:txBody>
      </p:sp>
      <p:pic>
        <p:nvPicPr>
          <p:cNvPr id="5" name="Picture 4" descr="r4h_logo.png">
            <a:extLst>
              <a:ext uri="{FF2B5EF4-FFF2-40B4-BE49-F238E27FC236}">
                <a16:creationId xmlns:a16="http://schemas.microsoft.com/office/drawing/2014/main" id="{941D8B34-0B64-9E45-91BA-3CE864964D5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5088" y="161169"/>
            <a:ext cx="1341589" cy="638931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48C61D5-BBC5-F9CC-C260-706CFB484BC9}"/>
              </a:ext>
            </a:extLst>
          </p:cNvPr>
          <p:cNvSpPr/>
          <p:nvPr/>
        </p:nvSpPr>
        <p:spPr>
          <a:xfrm>
            <a:off x="326854" y="6042277"/>
            <a:ext cx="14414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193345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© R4H 2023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430465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0344" y="252070"/>
            <a:ext cx="7024744" cy="1143000"/>
          </a:xfrm>
        </p:spPr>
        <p:txBody>
          <a:bodyPr>
            <a:noAutofit/>
          </a:bodyPr>
          <a:lstStyle/>
          <a:p>
            <a:r>
              <a:rPr lang="en-US" sz="3600" dirty="0"/>
              <a:t>RPM Medicare CPT Code 99454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" lvl="2" indent="0">
              <a:spcBef>
                <a:spcPts val="0"/>
              </a:spcBef>
              <a:buNone/>
            </a:pPr>
            <a:r>
              <a:rPr lang="en-US" sz="2400" b="1" dirty="0">
                <a:latin typeface="+mn-lt"/>
              </a:rPr>
              <a:t>Remote monitoring of physiologic parameters:</a:t>
            </a:r>
          </a:p>
          <a:p>
            <a:pPr marL="51435" lvl="2" indent="0">
              <a:spcBef>
                <a:spcPts val="0"/>
              </a:spcBef>
              <a:buNone/>
            </a:pPr>
            <a:endParaRPr lang="en-US" sz="2400" b="1" dirty="0">
              <a:latin typeface="+mn-lt"/>
            </a:endParaRPr>
          </a:p>
          <a:p>
            <a:pPr marL="394335" lvl="2" indent="-342900">
              <a:spcBef>
                <a:spcPts val="0"/>
              </a:spcBef>
            </a:pPr>
            <a:r>
              <a:rPr lang="en-US" sz="2400" b="1" dirty="0">
                <a:latin typeface="+mn-lt"/>
              </a:rPr>
              <a:t>Device supply with daily readings or programmed alerts transmission, each 30 days.</a:t>
            </a:r>
          </a:p>
          <a:p>
            <a:pPr marL="394335" lvl="2" indent="-342900">
              <a:spcBef>
                <a:spcPts val="0"/>
              </a:spcBef>
            </a:pPr>
            <a:r>
              <a:rPr lang="en-US" sz="2400" b="1" dirty="0">
                <a:latin typeface="+mn-lt"/>
              </a:rPr>
              <a:t>Can be billed after 16 days of data collection and transmission.</a:t>
            </a:r>
          </a:p>
          <a:p>
            <a:pPr marL="51435" lvl="2" indent="0">
              <a:spcBef>
                <a:spcPts val="0"/>
              </a:spcBef>
              <a:buNone/>
            </a:pPr>
            <a:endParaRPr lang="en-US" sz="2400" b="1" dirty="0">
              <a:latin typeface="+mn-lt"/>
            </a:endParaRPr>
          </a:p>
          <a:p>
            <a:pPr marL="51435" lvl="2" indent="0">
              <a:spcBef>
                <a:spcPts val="0"/>
              </a:spcBef>
              <a:buNone/>
            </a:pPr>
            <a:r>
              <a:rPr lang="en-US" sz="2400" b="1" dirty="0">
                <a:latin typeface="+mn-lt"/>
              </a:rPr>
              <a:t>Reimbursement</a:t>
            </a:r>
          </a:p>
          <a:p>
            <a:pPr marL="51435" lvl="2" indent="0">
              <a:spcBef>
                <a:spcPts val="0"/>
              </a:spcBef>
              <a:buNone/>
            </a:pPr>
            <a:r>
              <a:rPr lang="en-US" sz="2400" b="1" dirty="0">
                <a:latin typeface="+mn-lt"/>
              </a:rPr>
              <a:t>	 Tennessee:  $44.71</a:t>
            </a:r>
          </a:p>
          <a:p>
            <a:pPr marL="51435" lvl="2" indent="0">
              <a:spcBef>
                <a:spcPts val="0"/>
              </a:spcBef>
              <a:buNone/>
            </a:pPr>
            <a:endParaRPr lang="en-US" sz="2400" b="1" dirty="0">
              <a:latin typeface="Arial Narrow" panose="020B0606020202030204" pitchFamily="34" charset="0"/>
            </a:endParaRPr>
          </a:p>
          <a:p>
            <a:endParaRPr lang="en-US" sz="2800" b="1" dirty="0"/>
          </a:p>
        </p:txBody>
      </p:sp>
      <p:pic>
        <p:nvPicPr>
          <p:cNvPr id="5" name="Picture 4" descr="r4h_logo.png">
            <a:extLst>
              <a:ext uri="{FF2B5EF4-FFF2-40B4-BE49-F238E27FC236}">
                <a16:creationId xmlns:a16="http://schemas.microsoft.com/office/drawing/2014/main" id="{5447716E-0D0E-A246-A046-1B5A186E1AE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5088" y="161169"/>
            <a:ext cx="1341589" cy="638931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11C9748-7BEF-1A30-2228-415ECF66854E}"/>
              </a:ext>
            </a:extLst>
          </p:cNvPr>
          <p:cNvSpPr/>
          <p:nvPr/>
        </p:nvSpPr>
        <p:spPr>
          <a:xfrm>
            <a:off x="326854" y="6042277"/>
            <a:ext cx="14414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193345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© R4H 2023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026557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421" y="303780"/>
            <a:ext cx="7024744" cy="1143000"/>
          </a:xfrm>
        </p:spPr>
        <p:txBody>
          <a:bodyPr>
            <a:noAutofit/>
          </a:bodyPr>
          <a:lstStyle/>
          <a:p>
            <a:r>
              <a:rPr lang="en-US" sz="3600" dirty="0"/>
              <a:t>RPM Medicare CPT Code 99457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" lvl="2" indent="0">
              <a:spcBef>
                <a:spcPts val="0"/>
              </a:spcBef>
              <a:buNone/>
            </a:pPr>
            <a:r>
              <a:rPr lang="en-US" sz="2400" b="1" dirty="0">
                <a:latin typeface="+mn-lt"/>
              </a:rPr>
              <a:t>Remote physiologic monitoring treatment management services:</a:t>
            </a:r>
          </a:p>
          <a:p>
            <a:pPr marL="51435" lvl="2" indent="0">
              <a:spcBef>
                <a:spcPts val="0"/>
              </a:spcBef>
              <a:buNone/>
            </a:pPr>
            <a:endParaRPr lang="en-US" sz="2400" b="1" dirty="0">
              <a:latin typeface="+mn-lt"/>
            </a:endParaRPr>
          </a:p>
          <a:p>
            <a:pPr marL="394335" lvl="2" indent="-342900">
              <a:spcBef>
                <a:spcPts val="0"/>
              </a:spcBef>
            </a:pPr>
            <a:r>
              <a:rPr lang="en-US" sz="2400" b="1" dirty="0">
                <a:latin typeface="+mn-lt"/>
              </a:rPr>
              <a:t>20 minutes of qualified healthcare professional time in a calendar month </a:t>
            </a:r>
          </a:p>
          <a:p>
            <a:pPr marL="394335" lvl="2" indent="-342900">
              <a:spcBef>
                <a:spcPts val="0"/>
              </a:spcBef>
            </a:pPr>
            <a:r>
              <a:rPr lang="en-US" sz="2400" b="1" dirty="0">
                <a:latin typeface="+mn-lt"/>
              </a:rPr>
              <a:t>Requires interactive communication with the patient/caregiver during the month</a:t>
            </a:r>
          </a:p>
          <a:p>
            <a:pPr marL="51435" lvl="2" indent="0">
              <a:spcBef>
                <a:spcPts val="0"/>
              </a:spcBef>
              <a:buNone/>
            </a:pPr>
            <a:endParaRPr lang="en-US" sz="2400" b="1" dirty="0">
              <a:latin typeface="+mn-lt"/>
            </a:endParaRPr>
          </a:p>
          <a:p>
            <a:pPr marL="51435" lvl="2" indent="0">
              <a:spcBef>
                <a:spcPts val="0"/>
              </a:spcBef>
              <a:buNone/>
            </a:pPr>
            <a:r>
              <a:rPr lang="en-US" sz="2400" b="1" dirty="0">
                <a:latin typeface="+mn-lt"/>
              </a:rPr>
              <a:t>Reimbursement</a:t>
            </a:r>
          </a:p>
          <a:p>
            <a:pPr marL="51435" lvl="2" indent="0">
              <a:spcBef>
                <a:spcPts val="0"/>
              </a:spcBef>
              <a:buNone/>
            </a:pPr>
            <a:r>
              <a:rPr lang="en-US" sz="2400" b="1" dirty="0">
                <a:latin typeface="+mn-lt"/>
              </a:rPr>
              <a:t>	 Tennessee:  $45.31</a:t>
            </a:r>
          </a:p>
          <a:p>
            <a:endParaRPr lang="en-US" sz="2800" b="1" dirty="0"/>
          </a:p>
        </p:txBody>
      </p:sp>
      <p:pic>
        <p:nvPicPr>
          <p:cNvPr id="5" name="Picture 4" descr="r4h_logo.png">
            <a:extLst>
              <a:ext uri="{FF2B5EF4-FFF2-40B4-BE49-F238E27FC236}">
                <a16:creationId xmlns:a16="http://schemas.microsoft.com/office/drawing/2014/main" id="{BFC77D45-AE9A-8748-8B40-4CB6398C94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5088" y="161169"/>
            <a:ext cx="1341589" cy="638931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39F6B04-1473-7DF4-AB0B-13659D7279CE}"/>
              </a:ext>
            </a:extLst>
          </p:cNvPr>
          <p:cNvSpPr/>
          <p:nvPr/>
        </p:nvSpPr>
        <p:spPr>
          <a:xfrm>
            <a:off x="326854" y="6042277"/>
            <a:ext cx="14414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193345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© R4H 2023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6961802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Custom 29">
      <a:dk1>
        <a:srgbClr val="193345"/>
      </a:dk1>
      <a:lt1>
        <a:srgbClr val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3DABFF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26559</TotalTime>
  <Words>507</Words>
  <Application>Microsoft Macintosh PowerPoint</Application>
  <PresentationFormat>On-screen Show (4:3)</PresentationFormat>
  <Paragraphs>119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Arial Narrow</vt:lpstr>
      <vt:lpstr>Calibri</vt:lpstr>
      <vt:lpstr>Calibri Light</vt:lpstr>
      <vt:lpstr>Franklin Gothic Book</vt:lpstr>
      <vt:lpstr>Franklin Gothic Medium</vt:lpstr>
      <vt:lpstr>Wingdings 2</vt:lpstr>
      <vt:lpstr>Austin</vt:lpstr>
      <vt:lpstr>Custom Design</vt:lpstr>
      <vt:lpstr>   University of Tennessee February 16, 2023 Bonnie P. Britton, MSN, FATA, CEO </vt:lpstr>
      <vt:lpstr>Learning Collaborative Goals</vt:lpstr>
      <vt:lpstr>RPM Assignment</vt:lpstr>
      <vt:lpstr>Patient Identification, Referral, Enrollment, and Installation Workflow</vt:lpstr>
      <vt:lpstr>Patient Monitoring, Validation, &amp; Escalation Clinical Workflow</vt:lpstr>
      <vt:lpstr>Discharge Workflow</vt:lpstr>
      <vt:lpstr>RPM Medicare CPT Code 99453</vt:lpstr>
      <vt:lpstr>RPM Medicare CPT Code 99454</vt:lpstr>
      <vt:lpstr>RPM Medicare CPT Code 99457</vt:lpstr>
      <vt:lpstr>RPM Medicare CPT Code 99458</vt:lpstr>
      <vt:lpstr>RPM Medicare CPT Code 99091</vt:lpstr>
      <vt:lpstr>RPM Medicare CPT Codes</vt:lpstr>
      <vt:lpstr>Questions?</vt:lpstr>
      <vt:lpstr>Contact Information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Mid-Atlantic Telehealth Resource Center</dc:title>
  <dc:creator>Kathy Wibberly</dc:creator>
  <cp:lastModifiedBy>Reed, Laura Taylor</cp:lastModifiedBy>
  <cp:revision>539</cp:revision>
  <cp:lastPrinted>2023-02-10T19:03:48Z</cp:lastPrinted>
  <dcterms:created xsi:type="dcterms:W3CDTF">2012-05-23T19:58:39Z</dcterms:created>
  <dcterms:modified xsi:type="dcterms:W3CDTF">2023-02-16T19:20:36Z</dcterms:modified>
</cp:coreProperties>
</file>