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48" r:id="rId5"/>
    <p:sldMasterId id="2147483669" r:id="rId6"/>
    <p:sldMasterId id="2147483661" r:id="rId7"/>
    <p:sldMasterId id="2147483665" r:id="rId8"/>
  </p:sldMasterIdLst>
  <p:sldIdLst>
    <p:sldId id="257" r:id="rId9"/>
    <p:sldId id="259" r:id="rId10"/>
    <p:sldId id="261" r:id="rId11"/>
    <p:sldId id="258" r:id="rId12"/>
    <p:sldId id="260" r:id="rId13"/>
    <p:sldId id="262"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41F"/>
    <a:srgbClr val="1157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1D2DA-A931-444E-8F89-EE4563C4DE79}" v="47" dt="2025-10-16T16:29:55.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72" d="100"/>
          <a:sy n="72"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p:nvPr>
        </p:nvSpPr>
        <p:spPr>
          <a:xfrm>
            <a:off x="2430341" y="4101483"/>
            <a:ext cx="7086522" cy="1057640"/>
          </a:xfrm>
        </p:spPr>
        <p:txBody>
          <a:bodyPr anchor="ctr">
            <a:normAutofit/>
          </a:bodyPr>
          <a:lstStyle>
            <a:lvl1pPr algn="ctr">
              <a:defRPr sz="4000" b="0">
                <a:solidFill>
                  <a:schemeClr val="bg1">
                    <a:lumMod val="95000"/>
                  </a:schemeClr>
                </a:solidFill>
              </a:defRPr>
            </a:lvl1pPr>
          </a:lstStyle>
          <a:p>
            <a:endParaRPr lang="en-US" dirty="0"/>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5490664"/>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Here</a:t>
            </a:r>
          </a:p>
          <a:p>
            <a:r>
              <a:rPr lang="en-US" dirty="0"/>
              <a:t>Position Title</a:t>
            </a:r>
          </a:p>
        </p:txBody>
      </p:sp>
    </p:spTree>
    <p:extLst>
      <p:ext uri="{BB962C8B-B14F-4D97-AF65-F5344CB8AC3E}">
        <p14:creationId xmlns:p14="http://schemas.microsoft.com/office/powerpoint/2010/main" val="91320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273D-4579-6B48-84A6-610C8D75760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Content Placeholder 2">
            <a:extLst>
              <a:ext uri="{FF2B5EF4-FFF2-40B4-BE49-F238E27FC236}">
                <a16:creationId xmlns:a16="http://schemas.microsoft.com/office/drawing/2014/main" id="{F501B71C-1414-4344-BE9A-4E5AB22248A6}"/>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51BA34D-8BD6-7B4E-901E-37B5C80DC54D}"/>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Subtopic goes here.</a:t>
            </a:r>
          </a:p>
        </p:txBody>
      </p:sp>
    </p:spTree>
    <p:extLst>
      <p:ext uri="{BB962C8B-B14F-4D97-AF65-F5344CB8AC3E}">
        <p14:creationId xmlns:p14="http://schemas.microsoft.com/office/powerpoint/2010/main" val="313017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362D-8175-DD49-A168-0502388E8FA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Picture Placeholder 2">
            <a:extLst>
              <a:ext uri="{FF2B5EF4-FFF2-40B4-BE49-F238E27FC236}">
                <a16:creationId xmlns:a16="http://schemas.microsoft.com/office/drawing/2014/main" id="{D74E1B8F-0647-594C-B682-05977D5B1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CB84CC-AAAA-E748-9A78-C4C9DD0F22B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Supporting info goes here.</a:t>
            </a:r>
          </a:p>
        </p:txBody>
      </p:sp>
    </p:spTree>
    <p:extLst>
      <p:ext uri="{BB962C8B-B14F-4D97-AF65-F5344CB8AC3E}">
        <p14:creationId xmlns:p14="http://schemas.microsoft.com/office/powerpoint/2010/main" val="45134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043609"/>
            <a:ext cx="10519719" cy="1828800"/>
          </a:xfrm>
        </p:spPr>
        <p:txBody>
          <a:bodyPr anchor="ctr">
            <a:normAutofit/>
          </a:bodyPr>
          <a:lstStyle>
            <a:lvl1pPr algn="ctr">
              <a:defRPr sz="4400" b="0">
                <a:solidFill>
                  <a:schemeClr val="bg1">
                    <a:lumMod val="95000"/>
                  </a:schemeClr>
                </a:solidFill>
              </a:defRPr>
            </a:lvl1pPr>
          </a:lstStyle>
          <a:p>
            <a:r>
              <a:rPr lang="en-US" dirty="0"/>
              <a:t>Questions?</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3333873"/>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here.</a:t>
            </a:r>
          </a:p>
        </p:txBody>
      </p:sp>
    </p:spTree>
    <p:extLst>
      <p:ext uri="{BB962C8B-B14F-4D97-AF65-F5344CB8AC3E}">
        <p14:creationId xmlns:p14="http://schemas.microsoft.com/office/powerpoint/2010/main" val="68388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282148"/>
            <a:ext cx="10519719" cy="2743200"/>
          </a:xfrm>
        </p:spPr>
        <p:txBody>
          <a:bodyPr anchor="ctr">
            <a:normAutofit/>
          </a:bodyPr>
          <a:lstStyle>
            <a:lvl1pPr algn="ctr">
              <a:defRPr sz="4400" b="0">
                <a:solidFill>
                  <a:schemeClr val="bg1">
                    <a:lumMod val="95000"/>
                  </a:schemeClr>
                </a:solidFill>
              </a:defRPr>
            </a:lvl1pPr>
          </a:lstStyle>
          <a:p>
            <a:r>
              <a:rPr lang="en-US" dirty="0"/>
              <a:t>Questions?</a:t>
            </a:r>
          </a:p>
        </p:txBody>
      </p:sp>
    </p:spTree>
    <p:extLst>
      <p:ext uri="{BB962C8B-B14F-4D97-AF65-F5344CB8AC3E}">
        <p14:creationId xmlns:p14="http://schemas.microsoft.com/office/powerpoint/2010/main" val="2684732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200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3479098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04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043609"/>
            <a:ext cx="10519719" cy="1828800"/>
          </a:xfrm>
        </p:spPr>
        <p:txBody>
          <a:bodyPr anchor="ctr">
            <a:normAutofit/>
          </a:bodyPr>
          <a:lstStyle>
            <a:lvl1pPr algn="ctr">
              <a:defRPr sz="4400" b="0">
                <a:solidFill>
                  <a:schemeClr val="bg1">
                    <a:lumMod val="95000"/>
                  </a:schemeClr>
                </a:solidFill>
              </a:defRPr>
            </a:lvl1pPr>
          </a:lstStyle>
          <a:p>
            <a:r>
              <a:rPr lang="en-US" dirty="0"/>
              <a:t>Questions?</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3333873"/>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here.</a:t>
            </a:r>
          </a:p>
        </p:txBody>
      </p:sp>
    </p:spTree>
    <p:extLst>
      <p:ext uri="{BB962C8B-B14F-4D97-AF65-F5344CB8AC3E}">
        <p14:creationId xmlns:p14="http://schemas.microsoft.com/office/powerpoint/2010/main" val="1180419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282148"/>
            <a:ext cx="10519719" cy="2743200"/>
          </a:xfrm>
        </p:spPr>
        <p:txBody>
          <a:bodyPr anchor="ctr">
            <a:normAutofit/>
          </a:bodyPr>
          <a:lstStyle>
            <a:lvl1pPr algn="ctr">
              <a:defRPr sz="4400" b="0">
                <a:solidFill>
                  <a:schemeClr val="bg1">
                    <a:lumMod val="95000"/>
                  </a:schemeClr>
                </a:solidFill>
              </a:defRPr>
            </a:lvl1pPr>
          </a:lstStyle>
          <a:p>
            <a:r>
              <a:rPr lang="en-US" dirty="0"/>
              <a:t>Questions?</a:t>
            </a:r>
          </a:p>
        </p:txBody>
      </p:sp>
    </p:spTree>
    <p:extLst>
      <p:ext uri="{BB962C8B-B14F-4D97-AF65-F5344CB8AC3E}">
        <p14:creationId xmlns:p14="http://schemas.microsoft.com/office/powerpoint/2010/main" val="1047597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5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4292354"/>
            <a:ext cx="10519719" cy="1549153"/>
          </a:xfrm>
        </p:spPr>
        <p:txBody>
          <a:bodyPr anchor="ctr">
            <a:normAutofit/>
          </a:bodyPr>
          <a:lstStyle>
            <a:lvl1pPr algn="ctr">
              <a:defRPr sz="4400" b="0">
                <a:solidFill>
                  <a:schemeClr val="bg1">
                    <a:lumMod val="95000"/>
                  </a:schemeClr>
                </a:solidFill>
              </a:defRPr>
            </a:lvl1pPr>
          </a:lstStyle>
          <a:p>
            <a:r>
              <a:rPr lang="en-US" dirty="0"/>
              <a:t>Add Presentation Title Here</a:t>
            </a:r>
          </a:p>
        </p:txBody>
      </p:sp>
    </p:spTree>
    <p:extLst>
      <p:ext uri="{BB962C8B-B14F-4D97-AF65-F5344CB8AC3E}">
        <p14:creationId xmlns:p14="http://schemas.microsoft.com/office/powerpoint/2010/main" val="362997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3F0A-C91C-DF42-8392-2EEE75A13307}"/>
              </a:ext>
            </a:extLst>
          </p:cNvPr>
          <p:cNvSpPr>
            <a:spLocks noGrp="1"/>
          </p:cNvSpPr>
          <p:nvPr>
            <p:ph type="title" hasCustomPrompt="1"/>
          </p:nvPr>
        </p:nvSpPr>
        <p:spPr/>
        <p:txBody>
          <a:bodyPr/>
          <a:lstStyle>
            <a:lvl1pPr>
              <a:defRPr/>
            </a:lvl1pPr>
          </a:lstStyle>
          <a:p>
            <a:r>
              <a:rPr lang="en-US" dirty="0"/>
              <a:t>Assessment Tug-of-War</a:t>
            </a:r>
          </a:p>
        </p:txBody>
      </p:sp>
      <p:sp>
        <p:nvSpPr>
          <p:cNvPr id="3" name="Content Placeholder 2">
            <a:extLst>
              <a:ext uri="{FF2B5EF4-FFF2-40B4-BE49-F238E27FC236}">
                <a16:creationId xmlns:a16="http://schemas.microsoft.com/office/drawing/2014/main" id="{5A0C5E1C-B105-0F49-A6C6-1C4F8120FE4C}"/>
              </a:ext>
            </a:extLst>
          </p:cNvPr>
          <p:cNvSpPr>
            <a:spLocks noGrp="1"/>
          </p:cNvSpPr>
          <p:nvPr>
            <p:ph idx="1" hasCustomPrompt="1"/>
          </p:nvPr>
        </p:nvSpPr>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283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5CD8-92E6-4E4C-A9ED-60997ACD78AA}"/>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8534DA1E-E118-7347-90CE-2FEA4D5526C3}"/>
              </a:ext>
            </a:extLst>
          </p:cNvPr>
          <p:cNvSpPr>
            <a:spLocks noGrp="1"/>
          </p:cNvSpPr>
          <p:nvPr>
            <p:ph sz="half" idx="1" hasCustomPrompt="1"/>
          </p:nvPr>
        </p:nvSpPr>
        <p:spPr>
          <a:xfrm>
            <a:off x="838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91474E-95C5-A941-B049-6B2533128632}"/>
              </a:ext>
            </a:extLst>
          </p:cNvPr>
          <p:cNvSpPr>
            <a:spLocks noGrp="1"/>
          </p:cNvSpPr>
          <p:nvPr>
            <p:ph sz="half" idx="2" hasCustomPrompt="1"/>
          </p:nvPr>
        </p:nvSpPr>
        <p:spPr>
          <a:xfrm>
            <a:off x="6172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991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02A6-8129-8A42-AE30-B8800232CDAB}"/>
              </a:ext>
            </a:extLst>
          </p:cNvPr>
          <p:cNvSpPr>
            <a:spLocks noGrp="1"/>
          </p:cNvSpPr>
          <p:nvPr>
            <p:ph type="ctrTitle" hasCustomPrompt="1"/>
          </p:nvPr>
        </p:nvSpPr>
        <p:spPr>
          <a:xfrm>
            <a:off x="611256" y="1041400"/>
            <a:ext cx="10969487" cy="2387600"/>
          </a:xfrm>
        </p:spPr>
        <p:txBody>
          <a:bodyPr anchor="b"/>
          <a:lstStyle>
            <a:lvl1pPr algn="l">
              <a:defRPr sz="6000"/>
            </a:lvl1pPr>
          </a:lstStyle>
          <a:p>
            <a:r>
              <a:rPr lang="en-US" dirty="0"/>
              <a:t>Topic Goes Here</a:t>
            </a:r>
          </a:p>
        </p:txBody>
      </p:sp>
      <p:sp>
        <p:nvSpPr>
          <p:cNvPr id="3" name="Subtitle 2">
            <a:extLst>
              <a:ext uri="{FF2B5EF4-FFF2-40B4-BE49-F238E27FC236}">
                <a16:creationId xmlns:a16="http://schemas.microsoft.com/office/drawing/2014/main" id="{5DA41C35-DA28-DC40-8D13-E0E6E7ED1722}"/>
              </a:ext>
            </a:extLst>
          </p:cNvPr>
          <p:cNvSpPr>
            <a:spLocks noGrp="1"/>
          </p:cNvSpPr>
          <p:nvPr>
            <p:ph type="subTitle" idx="1" hasCustomPrompt="1"/>
          </p:nvPr>
        </p:nvSpPr>
        <p:spPr>
          <a:xfrm>
            <a:off x="611256" y="3521075"/>
            <a:ext cx="1096948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Supporting info goes here.</a:t>
            </a:r>
          </a:p>
        </p:txBody>
      </p:sp>
    </p:spTree>
    <p:extLst>
      <p:ext uri="{BB962C8B-B14F-4D97-AF65-F5344CB8AC3E}">
        <p14:creationId xmlns:p14="http://schemas.microsoft.com/office/powerpoint/2010/main" val="95924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86D4-822F-6440-8820-D2F5AA7C1E52}"/>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Topic Goes Here</a:t>
            </a:r>
          </a:p>
        </p:txBody>
      </p:sp>
      <p:sp>
        <p:nvSpPr>
          <p:cNvPr id="3" name="Text Placeholder 2">
            <a:extLst>
              <a:ext uri="{FF2B5EF4-FFF2-40B4-BE49-F238E27FC236}">
                <a16:creationId xmlns:a16="http://schemas.microsoft.com/office/drawing/2014/main" id="{2B887203-5679-774E-8106-D39A68918F7A}"/>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Supporting info goes here.</a:t>
            </a:r>
          </a:p>
        </p:txBody>
      </p:sp>
    </p:spTree>
    <p:extLst>
      <p:ext uri="{BB962C8B-B14F-4D97-AF65-F5344CB8AC3E}">
        <p14:creationId xmlns:p14="http://schemas.microsoft.com/office/powerpoint/2010/main" val="390822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FB54-DD7A-B840-BEE9-133B46091FB4}"/>
              </a:ext>
            </a:extLst>
          </p:cNvPr>
          <p:cNvSpPr>
            <a:spLocks noGrp="1"/>
          </p:cNvSpPr>
          <p:nvPr>
            <p:ph type="title" hasCustomPrompt="1"/>
          </p:nvPr>
        </p:nvSpPr>
        <p:spPr>
          <a:xfrm>
            <a:off x="839788" y="365125"/>
            <a:ext cx="10515600" cy="1325563"/>
          </a:xfrm>
        </p:spPr>
        <p:txBody>
          <a:bodyPr/>
          <a:lstStyle/>
          <a:p>
            <a:r>
              <a:rPr lang="en-US" dirty="0"/>
              <a:t>Topic Goes Here</a:t>
            </a:r>
          </a:p>
        </p:txBody>
      </p:sp>
      <p:sp>
        <p:nvSpPr>
          <p:cNvPr id="3" name="Text Placeholder 2">
            <a:extLst>
              <a:ext uri="{FF2B5EF4-FFF2-40B4-BE49-F238E27FC236}">
                <a16:creationId xmlns:a16="http://schemas.microsoft.com/office/drawing/2014/main" id="{64DE187C-7D18-F043-8D7E-9174E1D20505}"/>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category goes here</a:t>
            </a:r>
          </a:p>
        </p:txBody>
      </p:sp>
      <p:sp>
        <p:nvSpPr>
          <p:cNvPr id="4" name="Content Placeholder 3">
            <a:extLst>
              <a:ext uri="{FF2B5EF4-FFF2-40B4-BE49-F238E27FC236}">
                <a16:creationId xmlns:a16="http://schemas.microsoft.com/office/drawing/2014/main" id="{C477AA01-5E3B-9947-94E9-8DBEBB24FB1D}"/>
              </a:ext>
            </a:extLst>
          </p:cNvPr>
          <p:cNvSpPr>
            <a:spLocks noGrp="1"/>
          </p:cNvSpPr>
          <p:nvPr>
            <p:ph sz="half" idx="2" hasCustomPrompt="1"/>
          </p:nvPr>
        </p:nvSpPr>
        <p:spPr>
          <a:xfrm>
            <a:off x="839788" y="2505075"/>
            <a:ext cx="5157787"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C4926A0-D74B-7040-9576-08885A9CBC03}"/>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Second category goes here</a:t>
            </a:r>
          </a:p>
        </p:txBody>
      </p:sp>
      <p:sp>
        <p:nvSpPr>
          <p:cNvPr id="6" name="Content Placeholder 5">
            <a:extLst>
              <a:ext uri="{FF2B5EF4-FFF2-40B4-BE49-F238E27FC236}">
                <a16:creationId xmlns:a16="http://schemas.microsoft.com/office/drawing/2014/main" id="{E9482541-84DE-0A4A-B452-4A72AA5D829F}"/>
              </a:ext>
            </a:extLst>
          </p:cNvPr>
          <p:cNvSpPr>
            <a:spLocks noGrp="1"/>
          </p:cNvSpPr>
          <p:nvPr>
            <p:ph sz="quarter" idx="4" hasCustomPrompt="1"/>
          </p:nvPr>
        </p:nvSpPr>
        <p:spPr>
          <a:xfrm>
            <a:off x="6172200" y="2505075"/>
            <a:ext cx="5183188"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099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CC42-4E0F-7245-80A3-DBFC04076333}"/>
              </a:ext>
            </a:extLst>
          </p:cNvPr>
          <p:cNvSpPr>
            <a:spLocks noGrp="1"/>
          </p:cNvSpPr>
          <p:nvPr>
            <p:ph type="title" hasCustomPrompt="1"/>
          </p:nvPr>
        </p:nvSpPr>
        <p:spPr/>
        <p:txBody>
          <a:bodyPr/>
          <a:lstStyle/>
          <a:p>
            <a:r>
              <a:rPr lang="en-US" dirty="0"/>
              <a:t>Topic Goes Here</a:t>
            </a:r>
          </a:p>
        </p:txBody>
      </p:sp>
    </p:spTree>
    <p:extLst>
      <p:ext uri="{BB962C8B-B14F-4D97-AF65-F5344CB8AC3E}">
        <p14:creationId xmlns:p14="http://schemas.microsoft.com/office/powerpoint/2010/main" val="132871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490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6.jp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10;&#10;Description automatically generated with medium confidence">
            <a:extLst>
              <a:ext uri="{FF2B5EF4-FFF2-40B4-BE49-F238E27FC236}">
                <a16:creationId xmlns:a16="http://schemas.microsoft.com/office/drawing/2014/main" id="{43811D2F-26DE-CC49-AE0B-7C2E4752E04D}"/>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546847" y="4500282"/>
            <a:ext cx="11349317" cy="2095827"/>
          </a:xfrm>
          <a:prstGeom prst="rect">
            <a:avLst/>
          </a:prstGeom>
        </p:spPr>
        <p:txBody>
          <a:bodyPr vert="horz" lIns="91440" tIns="45720" rIns="91440" bIns="45720" rtlCol="0" anchor="ctr">
            <a:normAutofit/>
          </a:bodyPr>
          <a:lstStyle/>
          <a:p>
            <a:r>
              <a:rPr lang="en-US" dirty="0"/>
              <a:t>Feedback Under Pressure: Interdisciplinary Perspectives on Healthcare Professions Education Assessment</a:t>
            </a:r>
          </a:p>
        </p:txBody>
      </p:sp>
      <p:pic>
        <p:nvPicPr>
          <p:cNvPr id="3" name="Picture 2" descr="A logo of a building with a black background&#10;&#10;AI-generated content may be incorrect.">
            <a:extLst>
              <a:ext uri="{FF2B5EF4-FFF2-40B4-BE49-F238E27FC236}">
                <a16:creationId xmlns:a16="http://schemas.microsoft.com/office/drawing/2014/main" id="{D1E78DBF-F6D8-B520-5F8D-381A43FD96A8}"/>
              </a:ext>
            </a:extLst>
          </p:cNvPr>
          <p:cNvPicPr>
            <a:picLocks noChangeAspect="1"/>
          </p:cNvPicPr>
          <p:nvPr userDrawn="1"/>
        </p:nvPicPr>
        <p:blipFill>
          <a:blip r:embed="rId5"/>
          <a:stretch>
            <a:fillRect/>
          </a:stretch>
        </p:blipFill>
        <p:spPr>
          <a:xfrm>
            <a:off x="5452775" y="2823099"/>
            <a:ext cx="1060358" cy="1057640"/>
          </a:xfrm>
          <a:prstGeom prst="rect">
            <a:avLst/>
          </a:prstGeom>
        </p:spPr>
      </p:pic>
    </p:spTree>
    <p:extLst>
      <p:ext uri="{BB962C8B-B14F-4D97-AF65-F5344CB8AC3E}">
        <p14:creationId xmlns:p14="http://schemas.microsoft.com/office/powerpoint/2010/main" val="2486928822"/>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4583DF-9825-387C-B79A-D6CFAC1AD882}"/>
              </a:ext>
            </a:extLst>
          </p:cNvPr>
          <p:cNvPicPr>
            <a:picLocks noChangeAspect="1"/>
          </p:cNvPicPr>
          <p:nvPr userDrawn="1"/>
        </p:nvPicPr>
        <p:blipFill>
          <a:blip r:embed="rId11"/>
          <a:stretch>
            <a:fillRect/>
          </a:stretch>
        </p:blipFill>
        <p:spPr>
          <a:xfrm>
            <a:off x="-1" y="-89647"/>
            <a:ext cx="12191999" cy="6858000"/>
          </a:xfrm>
          <a:prstGeom prst="rect">
            <a:avLst/>
          </a:prstGeom>
        </p:spPr>
      </p:pic>
      <p:sp>
        <p:nvSpPr>
          <p:cNvPr id="2" name="Title Placeholder 1">
            <a:extLst>
              <a:ext uri="{FF2B5EF4-FFF2-40B4-BE49-F238E27FC236}">
                <a16:creationId xmlns:a16="http://schemas.microsoft.com/office/drawing/2014/main" id="{BCD04139-7363-BE49-B955-130A8C2FFDE4}"/>
              </a:ext>
            </a:extLst>
          </p:cNvPr>
          <p:cNvSpPr>
            <a:spLocks noGrp="1"/>
          </p:cNvSpPr>
          <p:nvPr>
            <p:ph type="title"/>
          </p:nvPr>
        </p:nvSpPr>
        <p:spPr>
          <a:xfrm>
            <a:off x="838198" y="107703"/>
            <a:ext cx="10515600" cy="1325563"/>
          </a:xfrm>
          <a:prstGeom prst="rect">
            <a:avLst/>
          </a:prstGeom>
        </p:spPr>
        <p:txBody>
          <a:bodyPr vert="horz" lIns="91440" tIns="45720" rIns="91440" bIns="45720" rtlCol="0" anchor="ctr">
            <a:normAutofit/>
          </a:bodyPr>
          <a:lstStyle/>
          <a:p>
            <a:r>
              <a:rPr lang="en-US" dirty="0"/>
              <a:t>Objectives</a:t>
            </a:r>
          </a:p>
        </p:txBody>
      </p:sp>
      <p:sp>
        <p:nvSpPr>
          <p:cNvPr id="3" name="Text Placeholder 2">
            <a:extLst>
              <a:ext uri="{FF2B5EF4-FFF2-40B4-BE49-F238E27FC236}">
                <a16:creationId xmlns:a16="http://schemas.microsoft.com/office/drawing/2014/main" id="{1A84F40F-5806-B842-B69A-01A556490CE2}"/>
              </a:ext>
            </a:extLst>
          </p:cNvPr>
          <p:cNvSpPr>
            <a:spLocks noGrp="1"/>
          </p:cNvSpPr>
          <p:nvPr>
            <p:ph type="body" idx="1"/>
          </p:nvPr>
        </p:nvSpPr>
        <p:spPr>
          <a:xfrm>
            <a:off x="838200" y="1630616"/>
            <a:ext cx="10152529" cy="4655927"/>
          </a:xfrm>
          <a:prstGeom prst="rect">
            <a:avLst/>
          </a:prstGeom>
        </p:spPr>
        <p:txBody>
          <a:bodyPr vert="horz" lIns="91440" tIns="45720" rIns="91440" bIns="45720" rtlCol="0">
            <a:noAutofit/>
          </a:bodyPr>
          <a:lstStyle/>
          <a:p>
            <a:pPr lvl="0"/>
            <a:r>
              <a:rPr lang="en-US" dirty="0"/>
              <a:t>Explain feedback methods in healthcare professions education across various specialties, identifying shared challenges and opportunities for improvement. </a:t>
            </a:r>
          </a:p>
          <a:p>
            <a:pPr lvl="0"/>
            <a:r>
              <a:rPr lang="en-US" dirty="0"/>
              <a:t>Describe current approaches to remediation in healthcare professions education and propose enhancements using interdisciplinary perspectives.</a:t>
            </a:r>
          </a:p>
          <a:p>
            <a:pPr lvl="0"/>
            <a:r>
              <a:rPr lang="en-US" dirty="0"/>
              <a:t>Identify strategies for incorporating </a:t>
            </a:r>
            <a:r>
              <a:rPr lang="en-US" dirty="0" err="1"/>
              <a:t>Entrustable</a:t>
            </a:r>
            <a:r>
              <a:rPr lang="en-US" dirty="0"/>
              <a:t> Professional Activities (EPAs) into feedback practices to support learner development and competency-based education.</a:t>
            </a:r>
          </a:p>
          <a:p>
            <a:pPr lvl="0"/>
            <a:r>
              <a:rPr lang="en-US" dirty="0"/>
              <a:t>Review interdisciplinary methods for assessing learners that balance individual growth with institutional goals.</a:t>
            </a:r>
          </a:p>
          <a:p>
            <a:pPr lvl="4"/>
            <a:endParaRPr lang="en-US" dirty="0"/>
          </a:p>
        </p:txBody>
      </p:sp>
      <p:pic>
        <p:nvPicPr>
          <p:cNvPr id="7" name="Picture 6" descr="A logo of a academy of master educator&#10;&#10;AI-generated content may be incorrect.">
            <a:extLst>
              <a:ext uri="{FF2B5EF4-FFF2-40B4-BE49-F238E27FC236}">
                <a16:creationId xmlns:a16="http://schemas.microsoft.com/office/drawing/2014/main" id="{1EC48B83-A986-7323-9E34-AE24640437EE}"/>
              </a:ext>
            </a:extLst>
          </p:cNvPr>
          <p:cNvPicPr>
            <a:picLocks noChangeAspect="1"/>
          </p:cNvPicPr>
          <p:nvPr userDrawn="1"/>
        </p:nvPicPr>
        <p:blipFill>
          <a:blip r:embed="rId12"/>
          <a:stretch>
            <a:fillRect/>
          </a:stretch>
        </p:blipFill>
        <p:spPr>
          <a:xfrm>
            <a:off x="11061869" y="5335483"/>
            <a:ext cx="952283" cy="951061"/>
          </a:xfrm>
          <a:prstGeom prst="rect">
            <a:avLst/>
          </a:prstGeom>
        </p:spPr>
      </p:pic>
    </p:spTree>
    <p:extLst>
      <p:ext uri="{BB962C8B-B14F-4D97-AF65-F5344CB8AC3E}">
        <p14:creationId xmlns:p14="http://schemas.microsoft.com/office/powerpoint/2010/main" val="36276100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1"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b="0" kern="1200">
          <a:solidFill>
            <a:srgbClr val="1157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634253" y="1064372"/>
            <a:ext cx="10923494" cy="3633134"/>
          </a:xfrm>
          <a:prstGeom prst="rect">
            <a:avLst/>
          </a:prstGeom>
        </p:spPr>
        <p:txBody>
          <a:bodyPr vert="horz" lIns="91440" tIns="45720" rIns="91440" bIns="45720" rtlCol="0" anchor="ctr">
            <a:normAutofit/>
          </a:bodyPr>
          <a:lstStyle/>
          <a:p>
            <a:r>
              <a:rPr lang="en-US" dirty="0" err="1"/>
              <a:t>Shauntà</a:t>
            </a:r>
            <a:r>
              <a:rPr lang="en-US" dirty="0"/>
              <a:t> Chamberlin, PharmD – Moderator</a:t>
            </a:r>
            <a:br>
              <a:rPr lang="en-US" dirty="0"/>
            </a:br>
            <a:r>
              <a:rPr lang="en-US" dirty="0"/>
              <a:t>Alexander </a:t>
            </a:r>
            <a:r>
              <a:rPr lang="en-US" dirty="0" err="1"/>
              <a:t>Feliz</a:t>
            </a:r>
            <a:r>
              <a:rPr lang="en-US" dirty="0"/>
              <a:t>, MD</a:t>
            </a:r>
            <a:br>
              <a:rPr lang="en-US" dirty="0"/>
            </a:br>
            <a:r>
              <a:rPr lang="en-US" dirty="0"/>
              <a:t>Martin Fleming, MD</a:t>
            </a:r>
            <a:br>
              <a:rPr lang="en-US" dirty="0"/>
            </a:br>
            <a:r>
              <a:rPr lang="en-US" dirty="0"/>
              <a:t>Tina Mullick, MD</a:t>
            </a:r>
            <a:br>
              <a:rPr lang="en-US" dirty="0"/>
            </a:br>
            <a:r>
              <a:rPr lang="en-US" dirty="0"/>
              <a:t>Chasity Shelton, PharmD</a:t>
            </a:r>
          </a:p>
        </p:txBody>
      </p:sp>
      <p:pic>
        <p:nvPicPr>
          <p:cNvPr id="3" name="Picture 2" descr="A logo of a building with a black background&#10;&#10;AI-generated content may be incorrect.">
            <a:extLst>
              <a:ext uri="{FF2B5EF4-FFF2-40B4-BE49-F238E27FC236}">
                <a16:creationId xmlns:a16="http://schemas.microsoft.com/office/drawing/2014/main" id="{DD1003D4-2835-461D-45C4-4151DE37A253}"/>
              </a:ext>
            </a:extLst>
          </p:cNvPr>
          <p:cNvPicPr>
            <a:picLocks noChangeAspect="1"/>
          </p:cNvPicPr>
          <p:nvPr userDrawn="1"/>
        </p:nvPicPr>
        <p:blipFill>
          <a:blip r:embed="rId6"/>
          <a:stretch>
            <a:fillRect/>
          </a:stretch>
        </p:blipFill>
        <p:spPr>
          <a:xfrm>
            <a:off x="10823621" y="5175680"/>
            <a:ext cx="1060358" cy="1057640"/>
          </a:xfrm>
          <a:prstGeom prst="rect">
            <a:avLst/>
          </a:prstGeom>
        </p:spPr>
      </p:pic>
    </p:spTree>
    <p:extLst>
      <p:ext uri="{BB962C8B-B14F-4D97-AF65-F5344CB8AC3E}">
        <p14:creationId xmlns:p14="http://schemas.microsoft.com/office/powerpoint/2010/main" val="249164869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12192000" cy="6858000"/>
          </a:xfrm>
          <a:prstGeom prst="rect">
            <a:avLst/>
          </a:prstGeom>
        </p:spPr>
      </p:pic>
      <p:pic>
        <p:nvPicPr>
          <p:cNvPr id="3" name="Picture 2" descr="A logo of a building with a black background&#10;&#10;AI-generated content may be incorrect.">
            <a:extLst>
              <a:ext uri="{FF2B5EF4-FFF2-40B4-BE49-F238E27FC236}">
                <a16:creationId xmlns:a16="http://schemas.microsoft.com/office/drawing/2014/main" id="{CDB68BA7-1C0A-6DC7-EF75-04B263F16862}"/>
              </a:ext>
            </a:extLst>
          </p:cNvPr>
          <p:cNvPicPr>
            <a:picLocks noChangeAspect="1"/>
          </p:cNvPicPr>
          <p:nvPr userDrawn="1"/>
        </p:nvPicPr>
        <p:blipFill>
          <a:blip r:embed="rId5"/>
          <a:stretch>
            <a:fillRect/>
          </a:stretch>
        </p:blipFill>
        <p:spPr>
          <a:xfrm>
            <a:off x="10823621" y="5575176"/>
            <a:ext cx="1060358" cy="1057640"/>
          </a:xfrm>
          <a:prstGeom prst="rect">
            <a:avLst/>
          </a:prstGeom>
        </p:spPr>
      </p:pic>
    </p:spTree>
    <p:extLst>
      <p:ext uri="{BB962C8B-B14F-4D97-AF65-F5344CB8AC3E}">
        <p14:creationId xmlns:p14="http://schemas.microsoft.com/office/powerpoint/2010/main" val="2968704874"/>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1279525"/>
            <a:ext cx="10515600" cy="2745824"/>
          </a:xfrm>
          <a:prstGeom prst="rect">
            <a:avLst/>
          </a:prstGeom>
        </p:spPr>
        <p:txBody>
          <a:bodyPr vert="horz" lIns="91440" tIns="45720" rIns="91440" bIns="45720" rtlCol="0" anchor="ctr">
            <a:normAutofit/>
          </a:bodyPr>
          <a:lstStyle/>
          <a:p>
            <a:r>
              <a:rPr lang="en-US" dirty="0"/>
              <a:t>Questions?</a:t>
            </a:r>
          </a:p>
        </p:txBody>
      </p:sp>
      <p:pic>
        <p:nvPicPr>
          <p:cNvPr id="3" name="Picture 2" descr="A logo of a building with a black background&#10;&#10;AI-generated content may be incorrect.">
            <a:extLst>
              <a:ext uri="{FF2B5EF4-FFF2-40B4-BE49-F238E27FC236}">
                <a16:creationId xmlns:a16="http://schemas.microsoft.com/office/drawing/2014/main" id="{DD1003D4-2835-461D-45C4-4151DE37A253}"/>
              </a:ext>
            </a:extLst>
          </p:cNvPr>
          <p:cNvPicPr>
            <a:picLocks noChangeAspect="1"/>
          </p:cNvPicPr>
          <p:nvPr userDrawn="1"/>
        </p:nvPicPr>
        <p:blipFill>
          <a:blip r:embed="rId6"/>
          <a:stretch>
            <a:fillRect/>
          </a:stretch>
        </p:blipFill>
        <p:spPr>
          <a:xfrm>
            <a:off x="10823621" y="5175680"/>
            <a:ext cx="1060358" cy="1057640"/>
          </a:xfrm>
          <a:prstGeom prst="rect">
            <a:avLst/>
          </a:prstGeom>
        </p:spPr>
      </p:pic>
    </p:spTree>
    <p:extLst>
      <p:ext uri="{BB962C8B-B14F-4D97-AF65-F5344CB8AC3E}">
        <p14:creationId xmlns:p14="http://schemas.microsoft.com/office/powerpoint/2010/main" val="9155155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utcop.learningexpressce.com/" TargetMode="External"/><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DDBC-31B8-6247-AC66-3D9EC0C1FE34}"/>
              </a:ext>
            </a:extLst>
          </p:cNvPr>
          <p:cNvSpPr>
            <a:spLocks noGrp="1"/>
          </p:cNvSpPr>
          <p:nvPr>
            <p:ph type="ctrTitle"/>
          </p:nvPr>
        </p:nvSpPr>
        <p:spPr>
          <a:xfrm>
            <a:off x="1021976" y="4101482"/>
            <a:ext cx="9825318" cy="2756518"/>
          </a:xfrm>
        </p:spPr>
        <p:txBody>
          <a:bodyPr>
            <a:normAutofit fontScale="90000"/>
          </a:bodyPr>
          <a:lstStyle/>
          <a:p>
            <a:r>
              <a:rPr lang="en-US" b="1" dirty="0"/>
              <a:t>Feedback Under Pressure: Interdisciplinary Perspectives on Healthcare Professions Education Assessment</a:t>
            </a:r>
            <a:br>
              <a:rPr lang="en-US" dirty="0"/>
            </a:br>
            <a:endParaRPr lang="en-US" dirty="0"/>
          </a:p>
        </p:txBody>
      </p:sp>
    </p:spTree>
    <p:extLst>
      <p:ext uri="{BB962C8B-B14F-4D97-AF65-F5344CB8AC3E}">
        <p14:creationId xmlns:p14="http://schemas.microsoft.com/office/powerpoint/2010/main" val="214456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a:xfrm>
            <a:off x="874058" y="1165412"/>
            <a:ext cx="10443883" cy="4141694"/>
          </a:xfrm>
        </p:spPr>
        <p:txBody>
          <a:bodyPr>
            <a:normAutofit fontScale="90000"/>
          </a:bodyPr>
          <a:lstStyle/>
          <a:p>
            <a:r>
              <a:rPr lang="en-US" dirty="0" err="1"/>
              <a:t>Shauntà</a:t>
            </a:r>
            <a:r>
              <a:rPr lang="en-US" dirty="0"/>
              <a:t> Chamberlin, PharmD – Moderator</a:t>
            </a:r>
            <a:br>
              <a:rPr lang="en-US" dirty="0"/>
            </a:br>
            <a:br>
              <a:rPr lang="en-US" sz="1100" dirty="0"/>
            </a:br>
            <a:r>
              <a:rPr lang="en-US" dirty="0"/>
              <a:t>Alexander </a:t>
            </a:r>
            <a:r>
              <a:rPr lang="en-US" dirty="0" err="1"/>
              <a:t>Feliz</a:t>
            </a:r>
            <a:r>
              <a:rPr lang="en-US" dirty="0"/>
              <a:t>, MD</a:t>
            </a:r>
            <a:br>
              <a:rPr lang="en-US" dirty="0"/>
            </a:br>
            <a:br>
              <a:rPr lang="en-US" sz="1100" dirty="0"/>
            </a:br>
            <a:r>
              <a:rPr lang="en-US" dirty="0"/>
              <a:t>Martin Fleming, MD</a:t>
            </a:r>
            <a:br>
              <a:rPr lang="en-US" dirty="0"/>
            </a:br>
            <a:br>
              <a:rPr lang="en-US" sz="1000" dirty="0"/>
            </a:br>
            <a:r>
              <a:rPr lang="en-US" dirty="0"/>
              <a:t>Tina Mullick, MD</a:t>
            </a:r>
            <a:br>
              <a:rPr lang="en-US" dirty="0"/>
            </a:br>
            <a:br>
              <a:rPr lang="en-US" sz="1000" dirty="0"/>
            </a:br>
            <a:r>
              <a:rPr lang="en-US" dirty="0"/>
              <a:t>Chasity Shelton, PharmD</a:t>
            </a:r>
            <a:br>
              <a:rPr lang="en-US" dirty="0"/>
            </a:br>
            <a:endParaRPr lang="en-US" dirty="0"/>
          </a:p>
        </p:txBody>
      </p:sp>
    </p:spTree>
    <p:extLst>
      <p:ext uri="{BB962C8B-B14F-4D97-AF65-F5344CB8AC3E}">
        <p14:creationId xmlns:p14="http://schemas.microsoft.com/office/powerpoint/2010/main" val="1103582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5FBD24-9FFC-4F14-A821-931722C8D72C}"/>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4F5F8A76-CA0E-4C15-931E-DD0FCB6F1370}"/>
              </a:ext>
            </a:extLst>
          </p:cNvPr>
          <p:cNvSpPr>
            <a:spLocks noGrp="1"/>
          </p:cNvSpPr>
          <p:nvPr>
            <p:ph idx="1"/>
          </p:nvPr>
        </p:nvSpPr>
        <p:spPr>
          <a:xfrm>
            <a:off x="838200" y="1433266"/>
            <a:ext cx="10152529" cy="4853277"/>
          </a:xfrm>
        </p:spPr>
        <p:txBody>
          <a:bodyPr/>
          <a:lstStyle/>
          <a:p>
            <a:pPr lvl="0"/>
            <a:r>
              <a:rPr lang="en-US" dirty="0"/>
              <a:t>Explain feedback methods in healthcare professions education across various specialties, identifying shared challenges and opportunities for improvement. </a:t>
            </a:r>
          </a:p>
          <a:p>
            <a:pPr lvl="0"/>
            <a:r>
              <a:rPr lang="en-US" dirty="0"/>
              <a:t>Describe current approaches to remediation in healthcare professions education and propose enhancements using interdisciplinary perspectives.</a:t>
            </a:r>
          </a:p>
          <a:p>
            <a:pPr lvl="0"/>
            <a:r>
              <a:rPr lang="en-US" dirty="0"/>
              <a:t>Identify strategies for incorporating </a:t>
            </a:r>
            <a:r>
              <a:rPr lang="en-US" dirty="0" err="1"/>
              <a:t>Entrustable</a:t>
            </a:r>
            <a:r>
              <a:rPr lang="en-US" dirty="0"/>
              <a:t> Professional Activities (EPAs) into feedback practices to support learner development and competency-based education.</a:t>
            </a:r>
          </a:p>
          <a:p>
            <a:pPr lvl="0"/>
            <a:r>
              <a:rPr lang="en-US" dirty="0"/>
              <a:t>Review interdisciplinary methods for assessing learners that balance individual growth with institutional goals.</a:t>
            </a:r>
          </a:p>
          <a:p>
            <a:endParaRPr lang="en-US" dirty="0"/>
          </a:p>
        </p:txBody>
      </p:sp>
    </p:spTree>
    <p:extLst>
      <p:ext uri="{BB962C8B-B14F-4D97-AF65-F5344CB8AC3E}">
        <p14:creationId xmlns:p14="http://schemas.microsoft.com/office/powerpoint/2010/main" val="290213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lstStyle/>
          <a:p>
            <a:r>
              <a:rPr lang="en-US" dirty="0"/>
              <a:t>Break up into groups – 4-5 per group</a:t>
            </a:r>
          </a:p>
          <a:p>
            <a:r>
              <a:rPr lang="en-US" dirty="0"/>
              <a:t>Consider the question: “Should feedback prioritize learner growth or institutional accountability?”</a:t>
            </a:r>
          </a:p>
          <a:p>
            <a:r>
              <a:rPr lang="en-US" dirty="0"/>
              <a:t>Debate both sides as a group, documenting pros/cons then come up with a proposal for a more balanced method</a:t>
            </a:r>
          </a:p>
          <a:p>
            <a:r>
              <a:rPr lang="en-US" dirty="0"/>
              <a:t>Document your proposal </a:t>
            </a:r>
            <a:r>
              <a:rPr lang="en-US"/>
              <a:t>to turn in at the end</a:t>
            </a:r>
            <a:endParaRPr lang="en-US" dirty="0"/>
          </a:p>
          <a:p>
            <a:r>
              <a:rPr lang="en-US" dirty="0"/>
              <a:t>Be prepared to offer your ideas to the larger group</a:t>
            </a:r>
          </a:p>
          <a:p>
            <a:endParaRPr lang="en-US" dirty="0"/>
          </a:p>
          <a:p>
            <a:endParaRPr lang="en-US" dirty="0"/>
          </a:p>
        </p:txBody>
      </p:sp>
    </p:spTree>
    <p:extLst>
      <p:ext uri="{BB962C8B-B14F-4D97-AF65-F5344CB8AC3E}">
        <p14:creationId xmlns:p14="http://schemas.microsoft.com/office/powerpoint/2010/main" val="252189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B0C7-7C26-A94C-909C-C6DCF301C71B}"/>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592219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3">
            <a:extLst>
              <a:ext uri="{FF2B5EF4-FFF2-40B4-BE49-F238E27FC236}">
                <a16:creationId xmlns:a16="http://schemas.microsoft.com/office/drawing/2014/main" id="{A549681F-6741-5E1E-14A4-6FECA55472FF}"/>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grpSp>
        <p:nvGrpSpPr>
          <p:cNvPr id="3" name="Rectangle 1">
            <a:extLst>
              <a:ext uri="{FF2B5EF4-FFF2-40B4-BE49-F238E27FC236}">
                <a16:creationId xmlns:a16="http://schemas.microsoft.com/office/drawing/2014/main" id="{EF04492E-4BEB-4B82-B82D-E9043AE7485A}"/>
              </a:ext>
            </a:extLst>
          </p:cNvPr>
          <p:cNvGrpSpPr/>
          <p:nvPr/>
        </p:nvGrpSpPr>
        <p:grpSpPr>
          <a:xfrm>
            <a:off x="2945424" y="931984"/>
            <a:ext cx="5785340" cy="641839"/>
            <a:chOff x="0" y="0"/>
            <a:chExt cx="5785339" cy="641838"/>
          </a:xfrm>
        </p:grpSpPr>
        <p:sp>
          <p:nvSpPr>
            <p:cNvPr id="4" name="Rectangle">
              <a:extLst>
                <a:ext uri="{FF2B5EF4-FFF2-40B4-BE49-F238E27FC236}">
                  <a16:creationId xmlns:a16="http://schemas.microsoft.com/office/drawing/2014/main" id="{FEC7ECE3-055B-453D-4573-56FC2AC34D04}"/>
                </a:ext>
              </a:extLst>
            </p:cNvPr>
            <p:cNvSpPr/>
            <p:nvPr/>
          </p:nvSpPr>
          <p:spPr>
            <a:xfrm>
              <a:off x="-1" y="-1"/>
              <a:ext cx="5785341" cy="641840"/>
            </a:xfrm>
            <a:prstGeom prst="rect">
              <a:avLst/>
            </a:prstGeom>
            <a:solidFill>
              <a:srgbClr val="006747"/>
            </a:solidFill>
            <a:ln w="12700"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5" name="How to Claim Your CE Credit">
              <a:extLst>
                <a:ext uri="{FF2B5EF4-FFF2-40B4-BE49-F238E27FC236}">
                  <a16:creationId xmlns:a16="http://schemas.microsoft.com/office/drawing/2014/main" id="{520D1651-3E17-A534-1678-B1EAEDDB4319}"/>
                </a:ext>
              </a:extLst>
            </p:cNvPr>
            <p:cNvSpPr txBox="1"/>
            <p:nvPr/>
          </p:nvSpPr>
          <p:spPr>
            <a:xfrm>
              <a:off x="52069" y="122798"/>
              <a:ext cx="5681201" cy="396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000" b="1">
                  <a:solidFill>
                    <a:srgbClr val="FFFFFF"/>
                  </a:solidFill>
                  <a:latin typeface="Gill Sans MT"/>
                  <a:ea typeface="Gill Sans MT"/>
                  <a:cs typeface="Gill Sans MT"/>
                  <a:sym typeface="Gill Sans MT"/>
                </a:defRPr>
              </a:lvl1pPr>
            </a:lstStyle>
            <a:p>
              <a:r>
                <a:t>How to Claim Your CE Credit</a:t>
              </a:r>
            </a:p>
          </p:txBody>
        </p:sp>
      </p:grpSp>
      <p:grpSp>
        <p:nvGrpSpPr>
          <p:cNvPr id="6" name="Flowchart: Connector 2">
            <a:extLst>
              <a:ext uri="{FF2B5EF4-FFF2-40B4-BE49-F238E27FC236}">
                <a16:creationId xmlns:a16="http://schemas.microsoft.com/office/drawing/2014/main" id="{36C910E4-02B7-2F2D-BC13-76EAF36F48D3}"/>
              </a:ext>
            </a:extLst>
          </p:cNvPr>
          <p:cNvGrpSpPr/>
          <p:nvPr/>
        </p:nvGrpSpPr>
        <p:grpSpPr>
          <a:xfrm>
            <a:off x="442544" y="1700209"/>
            <a:ext cx="647703" cy="620961"/>
            <a:chOff x="0" y="0"/>
            <a:chExt cx="647701" cy="620960"/>
          </a:xfrm>
        </p:grpSpPr>
        <p:sp>
          <p:nvSpPr>
            <p:cNvPr id="7" name="Oval">
              <a:extLst>
                <a:ext uri="{FF2B5EF4-FFF2-40B4-BE49-F238E27FC236}">
                  <a16:creationId xmlns:a16="http://schemas.microsoft.com/office/drawing/2014/main" id="{3B28F556-450A-9414-11E1-91942A8DD4F7}"/>
                </a:ext>
              </a:extLst>
            </p:cNvPr>
            <p:cNvSpPr/>
            <p:nvPr/>
          </p:nvSpPr>
          <p:spPr>
            <a:xfrm>
              <a:off x="0" y="-1"/>
              <a:ext cx="647702" cy="62096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8" name="1">
              <a:extLst>
                <a:ext uri="{FF2B5EF4-FFF2-40B4-BE49-F238E27FC236}">
                  <a16:creationId xmlns:a16="http://schemas.microsoft.com/office/drawing/2014/main" id="{9792CA84-04C4-C7E7-1879-3900E681017D}"/>
                </a:ext>
              </a:extLst>
            </p:cNvPr>
            <p:cNvSpPr txBox="1"/>
            <p:nvPr/>
          </p:nvSpPr>
          <p:spPr>
            <a:xfrm>
              <a:off x="148511" y="125059"/>
              <a:ext cx="350679" cy="370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1</a:t>
              </a:r>
            </a:p>
          </p:txBody>
        </p:sp>
      </p:grpSp>
      <p:grpSp>
        <p:nvGrpSpPr>
          <p:cNvPr id="9" name="Flowchart: Connector 6">
            <a:extLst>
              <a:ext uri="{FF2B5EF4-FFF2-40B4-BE49-F238E27FC236}">
                <a16:creationId xmlns:a16="http://schemas.microsoft.com/office/drawing/2014/main" id="{5DB50C1F-AABE-3B4E-7DD0-689CA2F0CAED}"/>
              </a:ext>
            </a:extLst>
          </p:cNvPr>
          <p:cNvGrpSpPr/>
          <p:nvPr/>
        </p:nvGrpSpPr>
        <p:grpSpPr>
          <a:xfrm>
            <a:off x="445477" y="2491645"/>
            <a:ext cx="649225" cy="621792"/>
            <a:chOff x="0" y="0"/>
            <a:chExt cx="649223" cy="621791"/>
          </a:xfrm>
        </p:grpSpPr>
        <p:sp>
          <p:nvSpPr>
            <p:cNvPr id="10" name="Oval">
              <a:extLst>
                <a:ext uri="{FF2B5EF4-FFF2-40B4-BE49-F238E27FC236}">
                  <a16:creationId xmlns:a16="http://schemas.microsoft.com/office/drawing/2014/main" id="{1ACC5392-D75B-FA79-50E9-17B643004768}"/>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11" name="2">
              <a:extLst>
                <a:ext uri="{FF2B5EF4-FFF2-40B4-BE49-F238E27FC236}">
                  <a16:creationId xmlns:a16="http://schemas.microsoft.com/office/drawing/2014/main" id="{D0AD01B0-A53F-DD26-C19B-4A64A9931DD0}"/>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2</a:t>
              </a:r>
            </a:p>
          </p:txBody>
        </p:sp>
      </p:grpSp>
      <p:grpSp>
        <p:nvGrpSpPr>
          <p:cNvPr id="12" name="Flowchart: Connector 7">
            <a:extLst>
              <a:ext uri="{FF2B5EF4-FFF2-40B4-BE49-F238E27FC236}">
                <a16:creationId xmlns:a16="http://schemas.microsoft.com/office/drawing/2014/main" id="{E0061E77-28A4-7FF6-EEA5-BE9AB426E204}"/>
              </a:ext>
            </a:extLst>
          </p:cNvPr>
          <p:cNvGrpSpPr/>
          <p:nvPr/>
        </p:nvGrpSpPr>
        <p:grpSpPr>
          <a:xfrm>
            <a:off x="457195" y="3309656"/>
            <a:ext cx="649225" cy="621793"/>
            <a:chOff x="0" y="0"/>
            <a:chExt cx="649223" cy="621791"/>
          </a:xfrm>
        </p:grpSpPr>
        <p:sp>
          <p:nvSpPr>
            <p:cNvPr id="13" name="Oval">
              <a:extLst>
                <a:ext uri="{FF2B5EF4-FFF2-40B4-BE49-F238E27FC236}">
                  <a16:creationId xmlns:a16="http://schemas.microsoft.com/office/drawing/2014/main" id="{7F122CC1-1646-7FE3-EEDB-EE21D1806B06}"/>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14" name="3">
              <a:extLst>
                <a:ext uri="{FF2B5EF4-FFF2-40B4-BE49-F238E27FC236}">
                  <a16:creationId xmlns:a16="http://schemas.microsoft.com/office/drawing/2014/main" id="{E2E2DE5A-039E-BF97-C150-4A86EE872D83}"/>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3</a:t>
              </a:r>
            </a:p>
          </p:txBody>
        </p:sp>
      </p:grpSp>
      <p:grpSp>
        <p:nvGrpSpPr>
          <p:cNvPr id="15" name="Flowchart: Connector 9">
            <a:extLst>
              <a:ext uri="{FF2B5EF4-FFF2-40B4-BE49-F238E27FC236}">
                <a16:creationId xmlns:a16="http://schemas.microsoft.com/office/drawing/2014/main" id="{DB64E090-7022-51C4-1500-2B96CA76066B}"/>
              </a:ext>
            </a:extLst>
          </p:cNvPr>
          <p:cNvGrpSpPr/>
          <p:nvPr/>
        </p:nvGrpSpPr>
        <p:grpSpPr>
          <a:xfrm>
            <a:off x="4393713" y="3931448"/>
            <a:ext cx="649225" cy="621793"/>
            <a:chOff x="0" y="0"/>
            <a:chExt cx="649223" cy="621791"/>
          </a:xfrm>
        </p:grpSpPr>
        <p:sp>
          <p:nvSpPr>
            <p:cNvPr id="16" name="Oval">
              <a:extLst>
                <a:ext uri="{FF2B5EF4-FFF2-40B4-BE49-F238E27FC236}">
                  <a16:creationId xmlns:a16="http://schemas.microsoft.com/office/drawing/2014/main" id="{19992AA5-BA50-E44E-FEC2-AD46311C43B6}"/>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17" name="4">
              <a:extLst>
                <a:ext uri="{FF2B5EF4-FFF2-40B4-BE49-F238E27FC236}">
                  <a16:creationId xmlns:a16="http://schemas.microsoft.com/office/drawing/2014/main" id="{4E8E0FA3-E5D2-AB44-FAF2-B6568ADCCFD6}"/>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4</a:t>
              </a:r>
            </a:p>
          </p:txBody>
        </p:sp>
      </p:grpSp>
      <p:grpSp>
        <p:nvGrpSpPr>
          <p:cNvPr id="18" name="Flowchart: Connector 10">
            <a:extLst>
              <a:ext uri="{FF2B5EF4-FFF2-40B4-BE49-F238E27FC236}">
                <a16:creationId xmlns:a16="http://schemas.microsoft.com/office/drawing/2014/main" id="{31C10482-0973-D93E-BBD6-DD9EA613B866}"/>
              </a:ext>
            </a:extLst>
          </p:cNvPr>
          <p:cNvGrpSpPr/>
          <p:nvPr/>
        </p:nvGrpSpPr>
        <p:grpSpPr>
          <a:xfrm>
            <a:off x="4393713" y="6012939"/>
            <a:ext cx="649225" cy="621793"/>
            <a:chOff x="0" y="0"/>
            <a:chExt cx="649223" cy="621791"/>
          </a:xfrm>
        </p:grpSpPr>
        <p:sp>
          <p:nvSpPr>
            <p:cNvPr id="19" name="Oval">
              <a:extLst>
                <a:ext uri="{FF2B5EF4-FFF2-40B4-BE49-F238E27FC236}">
                  <a16:creationId xmlns:a16="http://schemas.microsoft.com/office/drawing/2014/main" id="{4517D342-F8F0-1163-FEF7-8A89C6B83161}"/>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20" name="5">
              <a:extLst>
                <a:ext uri="{FF2B5EF4-FFF2-40B4-BE49-F238E27FC236}">
                  <a16:creationId xmlns:a16="http://schemas.microsoft.com/office/drawing/2014/main" id="{F5DC700F-7048-ED45-C593-2F1C608772C3}"/>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5</a:t>
              </a:r>
            </a:p>
          </p:txBody>
        </p:sp>
      </p:grpSp>
      <p:grpSp>
        <p:nvGrpSpPr>
          <p:cNvPr id="21" name="Rounded Rectangular Callout 12">
            <a:extLst>
              <a:ext uri="{FF2B5EF4-FFF2-40B4-BE49-F238E27FC236}">
                <a16:creationId xmlns:a16="http://schemas.microsoft.com/office/drawing/2014/main" id="{103EC52C-B40F-902B-EEBA-8A6B448DC12B}"/>
              </a:ext>
            </a:extLst>
          </p:cNvPr>
          <p:cNvGrpSpPr/>
          <p:nvPr/>
        </p:nvGrpSpPr>
        <p:grpSpPr>
          <a:xfrm>
            <a:off x="888023" y="4185139"/>
            <a:ext cx="3068516" cy="2601424"/>
            <a:chOff x="0" y="0"/>
            <a:chExt cx="3068515" cy="2601422"/>
          </a:xfrm>
        </p:grpSpPr>
        <p:sp>
          <p:nvSpPr>
            <p:cNvPr id="22" name="Shape">
              <a:extLst>
                <a:ext uri="{FF2B5EF4-FFF2-40B4-BE49-F238E27FC236}">
                  <a16:creationId xmlns:a16="http://schemas.microsoft.com/office/drawing/2014/main" id="{49297E5D-71A8-2C5A-A284-4AFAE44E0191}"/>
                </a:ext>
              </a:extLst>
            </p:cNvPr>
            <p:cNvSpPr/>
            <p:nvPr/>
          </p:nvSpPr>
          <p:spPr>
            <a:xfrm>
              <a:off x="0" y="0"/>
              <a:ext cx="3068516" cy="2601423"/>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1215" y="0"/>
                    <a:pt x="2713" y="0"/>
                  </a:cubicBezTo>
                  <a:lnTo>
                    <a:pt x="3600" y="0"/>
                  </a:lnTo>
                  <a:lnTo>
                    <a:pt x="18887" y="0"/>
                  </a:lnTo>
                  <a:cubicBezTo>
                    <a:pt x="20385" y="0"/>
                    <a:pt x="21600" y="1433"/>
                    <a:pt x="21600" y="3200"/>
                  </a:cubicBezTo>
                  <a:lnTo>
                    <a:pt x="21600" y="16000"/>
                  </a:lnTo>
                  <a:cubicBezTo>
                    <a:pt x="21600" y="17767"/>
                    <a:pt x="20385" y="19200"/>
                    <a:pt x="18887" y="19200"/>
                  </a:cubicBezTo>
                  <a:lnTo>
                    <a:pt x="9000" y="19200"/>
                  </a:lnTo>
                  <a:lnTo>
                    <a:pt x="6300" y="21600"/>
                  </a:lnTo>
                  <a:lnTo>
                    <a:pt x="3600" y="19200"/>
                  </a:lnTo>
                  <a:lnTo>
                    <a:pt x="2713" y="19200"/>
                  </a:lnTo>
                  <a:cubicBezTo>
                    <a:pt x="1215" y="19200"/>
                    <a:pt x="0" y="17767"/>
                    <a:pt x="0" y="16000"/>
                  </a:cubicBezTo>
                  <a:lnTo>
                    <a:pt x="0" y="16000"/>
                  </a:lnTo>
                  <a:lnTo>
                    <a:pt x="0" y="11200"/>
                  </a:lnTo>
                  <a:close/>
                </a:path>
              </a:pathLst>
            </a:custGeom>
            <a:solidFill>
              <a:srgbClr val="BFBFBF"/>
            </a:solidFill>
            <a:ln w="12700"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23" name="Questions?…">
              <a:extLst>
                <a:ext uri="{FF2B5EF4-FFF2-40B4-BE49-F238E27FC236}">
                  <a16:creationId xmlns:a16="http://schemas.microsoft.com/office/drawing/2014/main" id="{16F61706-875A-653F-067E-9317E76E5753}"/>
                </a:ext>
              </a:extLst>
            </p:cNvPr>
            <p:cNvSpPr txBox="1"/>
            <p:nvPr/>
          </p:nvSpPr>
          <p:spPr>
            <a:xfrm>
              <a:off x="164950" y="81767"/>
              <a:ext cx="2738615" cy="2148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600" b="1">
                  <a:solidFill>
                    <a:srgbClr val="006747"/>
                  </a:solidFill>
                  <a:latin typeface="Gill Sans MT"/>
                  <a:ea typeface="Gill Sans MT"/>
                  <a:cs typeface="Gill Sans MT"/>
                  <a:sym typeface="Gill Sans MT"/>
                </a:defRPr>
              </a:pPr>
              <a:r>
                <a:t>Questions? </a:t>
              </a:r>
              <a:endParaRPr>
                <a:solidFill>
                  <a:srgbClr val="FFFFFF"/>
                </a:solidFill>
              </a:endParaRPr>
            </a:p>
            <a:p>
              <a:pPr algn="ctr">
                <a:defRPr sz="1400" b="1">
                  <a:solidFill>
                    <a:srgbClr val="006747"/>
                  </a:solidFill>
                  <a:latin typeface="Gill Sans MT"/>
                  <a:ea typeface="Gill Sans MT"/>
                  <a:cs typeface="Gill Sans MT"/>
                  <a:sym typeface="Gill Sans MT"/>
                </a:defRPr>
              </a:pPr>
              <a:endParaRPr>
                <a:solidFill>
                  <a:srgbClr val="FFFFFF"/>
                </a:solidFill>
              </a:endParaRPr>
            </a:p>
            <a:p>
              <a:pPr algn="ctr">
                <a:defRPr sz="1200">
                  <a:solidFill>
                    <a:srgbClr val="006747"/>
                  </a:solidFill>
                  <a:latin typeface="Gill Sans MT"/>
                  <a:ea typeface="Gill Sans MT"/>
                  <a:cs typeface="Gill Sans MT"/>
                  <a:sym typeface="Gill Sans MT"/>
                </a:defRPr>
              </a:pPr>
              <a:r>
                <a:t>Contact our office using the “Contact Us” form on our website or give us a call at 865-974-6605. Please note that,</a:t>
              </a:r>
              <a:endParaRPr>
                <a:solidFill>
                  <a:srgbClr val="FFFFFF"/>
                </a:solidFill>
              </a:endParaRPr>
            </a:p>
            <a:p>
              <a:pPr algn="ctr">
                <a:defRPr sz="1200">
                  <a:solidFill>
                    <a:srgbClr val="006747"/>
                  </a:solidFill>
                  <a:latin typeface="Gill Sans MT"/>
                  <a:ea typeface="Gill Sans MT"/>
                  <a:cs typeface="Gill Sans MT"/>
                  <a:sym typeface="Gill Sans MT"/>
                </a:defRPr>
              </a:pPr>
              <a:r>
                <a:t>consistent with A CPE’s policy, University of Tennessee College of Pharmacy is unable to award or correct credit for any reason, if more than 60 days have passed from the date of the activity.</a:t>
              </a:r>
            </a:p>
          </p:txBody>
        </p:sp>
      </p:grpSp>
      <p:sp>
        <p:nvSpPr>
          <p:cNvPr id="24" name="TextBox 13">
            <a:extLst>
              <a:ext uri="{FF2B5EF4-FFF2-40B4-BE49-F238E27FC236}">
                <a16:creationId xmlns:a16="http://schemas.microsoft.com/office/drawing/2014/main" id="{388FBBE4-303B-17CA-B393-E7CC8A7F4B7E}"/>
              </a:ext>
            </a:extLst>
          </p:cNvPr>
          <p:cNvSpPr txBox="1"/>
          <p:nvPr/>
        </p:nvSpPr>
        <p:spPr>
          <a:xfrm>
            <a:off x="1270780" y="1749079"/>
            <a:ext cx="9656301" cy="929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Gill Sans MT"/>
                <a:ea typeface="Gill Sans MT"/>
                <a:cs typeface="Gill Sans MT"/>
                <a:sym typeface="Gill Sans MT"/>
              </a:defRPr>
            </a:pPr>
            <a:r>
              <a:t>Visit </a:t>
            </a:r>
            <a:r>
              <a:rPr u="sng">
                <a:solidFill>
                  <a:srgbClr val="0000FF"/>
                </a:solidFill>
                <a:uFill>
                  <a:solidFill>
                    <a:srgbClr val="0000FF"/>
                  </a:solidFill>
                </a:uFill>
                <a:hlinkClick r:id="rId3"/>
              </a:rPr>
              <a:t>http://utcop.learningexpressCE.com</a:t>
            </a:r>
            <a:r>
              <a:t> and create an account or log in. If it’s your first time to our site, you’ll need to create an account. Make sure to have your NABP ePID and DOB handy! </a:t>
            </a:r>
          </a:p>
        </p:txBody>
      </p:sp>
      <p:grpSp>
        <p:nvGrpSpPr>
          <p:cNvPr id="25" name="Rounded Rectangle 14">
            <a:extLst>
              <a:ext uri="{FF2B5EF4-FFF2-40B4-BE49-F238E27FC236}">
                <a16:creationId xmlns:a16="http://schemas.microsoft.com/office/drawing/2014/main" id="{E23EBCBF-651D-33F9-D163-669AF8B33FAF}"/>
              </a:ext>
            </a:extLst>
          </p:cNvPr>
          <p:cNvGrpSpPr/>
          <p:nvPr/>
        </p:nvGrpSpPr>
        <p:grpSpPr>
          <a:xfrm>
            <a:off x="5687707" y="4601268"/>
            <a:ext cx="5072063" cy="1297941"/>
            <a:chOff x="0" y="0"/>
            <a:chExt cx="5072062" cy="1297939"/>
          </a:xfrm>
        </p:grpSpPr>
        <p:sp>
          <p:nvSpPr>
            <p:cNvPr id="26" name="Rounded Rectangle">
              <a:extLst>
                <a:ext uri="{FF2B5EF4-FFF2-40B4-BE49-F238E27FC236}">
                  <a16:creationId xmlns:a16="http://schemas.microsoft.com/office/drawing/2014/main" id="{738F37B0-66F7-67C6-0EA0-BB5936CFEE7A}"/>
                </a:ext>
              </a:extLst>
            </p:cNvPr>
            <p:cNvSpPr/>
            <p:nvPr/>
          </p:nvSpPr>
          <p:spPr>
            <a:xfrm>
              <a:off x="0" y="23485"/>
              <a:ext cx="5072063" cy="1250970"/>
            </a:xfrm>
            <a:prstGeom prst="roundRect">
              <a:avLst>
                <a:gd name="adj" fmla="val 16667"/>
              </a:avLst>
            </a:prstGeom>
            <a:solidFill>
              <a:srgbClr val="006747"/>
            </a:solidFill>
            <a:ln w="12700"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27" name="After you complete your evaluation, attendance will be cross-checked against log-in records. A report will then be sent to CPE Monitor, using the NABP ePID and DOB you have stored in your profile. (see step 1)">
              <a:extLst>
                <a:ext uri="{FF2B5EF4-FFF2-40B4-BE49-F238E27FC236}">
                  <a16:creationId xmlns:a16="http://schemas.microsoft.com/office/drawing/2014/main" id="{AC594340-FF94-A45F-9D8C-20621EC14462}"/>
                </a:ext>
              </a:extLst>
            </p:cNvPr>
            <p:cNvSpPr txBox="1"/>
            <p:nvPr/>
          </p:nvSpPr>
          <p:spPr>
            <a:xfrm>
              <a:off x="113136" y="0"/>
              <a:ext cx="4845790" cy="12979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600">
                  <a:solidFill>
                    <a:srgbClr val="FFFFFF"/>
                  </a:solidFill>
                  <a:latin typeface="Gill Sans MT"/>
                  <a:ea typeface="Gill Sans MT"/>
                  <a:cs typeface="Gill Sans MT"/>
                  <a:sym typeface="Gill Sans MT"/>
                </a:defRPr>
              </a:pPr>
              <a:r>
                <a:t>After you complete your evaluation, attendance will be cross-checked against log-in records. A report will then be sent to CPE Monitor, using the NABP ePID and DOB you have stored in your profile. (see step </a:t>
              </a:r>
              <a:r>
                <a:rPr>
                  <a:latin typeface="72"/>
                  <a:ea typeface="72"/>
                  <a:cs typeface="72"/>
                  <a:sym typeface="72"/>
                </a:rPr>
                <a:t>1</a:t>
              </a:r>
              <a:r>
                <a:t>) </a:t>
              </a:r>
            </a:p>
          </p:txBody>
        </p:sp>
      </p:grpSp>
      <p:sp>
        <p:nvSpPr>
          <p:cNvPr id="28" name="TextBox 15">
            <a:extLst>
              <a:ext uri="{FF2B5EF4-FFF2-40B4-BE49-F238E27FC236}">
                <a16:creationId xmlns:a16="http://schemas.microsoft.com/office/drawing/2014/main" id="{E2D8519A-8C1F-19D9-341D-F94349173AED}"/>
              </a:ext>
            </a:extLst>
          </p:cNvPr>
          <p:cNvSpPr txBox="1"/>
          <p:nvPr/>
        </p:nvSpPr>
        <p:spPr>
          <a:xfrm>
            <a:off x="1267849" y="2617875"/>
            <a:ext cx="9656301"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Gill Sans MT"/>
                <a:ea typeface="Gill Sans MT"/>
                <a:cs typeface="Gill Sans MT"/>
                <a:sym typeface="Gill Sans MT"/>
              </a:defRPr>
            </a:lvl1pPr>
          </a:lstStyle>
          <a:p>
            <a:r>
              <a:t>When you are logged in, click on the “My Account” tab and navigate to Pending/Private Activities.</a:t>
            </a:r>
          </a:p>
        </p:txBody>
      </p:sp>
      <p:sp>
        <p:nvSpPr>
          <p:cNvPr id="29" name="TextBox 16">
            <a:extLst>
              <a:ext uri="{FF2B5EF4-FFF2-40B4-BE49-F238E27FC236}">
                <a16:creationId xmlns:a16="http://schemas.microsoft.com/office/drawing/2014/main" id="{A75D85C4-6894-3644-C1CA-004274F97472}"/>
              </a:ext>
            </a:extLst>
          </p:cNvPr>
          <p:cNvSpPr txBox="1"/>
          <p:nvPr/>
        </p:nvSpPr>
        <p:spPr>
          <a:xfrm>
            <a:off x="1267849" y="3296972"/>
            <a:ext cx="9524416"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Gill Sans MT"/>
                <a:ea typeface="Gill Sans MT"/>
                <a:cs typeface="Gill Sans MT"/>
                <a:sym typeface="Gill Sans MT"/>
              </a:defRPr>
            </a:lvl1pPr>
          </a:lstStyle>
          <a:p>
            <a:r>
              <a:t>Scroll to the bottom of Pending/Private Activities and type in the access code provided to you at your session. </a:t>
            </a:r>
          </a:p>
        </p:txBody>
      </p:sp>
      <p:sp>
        <p:nvSpPr>
          <p:cNvPr id="30" name="TextBox 17">
            <a:extLst>
              <a:ext uri="{FF2B5EF4-FFF2-40B4-BE49-F238E27FC236}">
                <a16:creationId xmlns:a16="http://schemas.microsoft.com/office/drawing/2014/main" id="{A35A3AB0-16BD-0AAD-E3DE-80F732DEE66E}"/>
              </a:ext>
            </a:extLst>
          </p:cNvPr>
          <p:cNvSpPr txBox="1"/>
          <p:nvPr/>
        </p:nvSpPr>
        <p:spPr>
          <a:xfrm>
            <a:off x="5224387" y="3868532"/>
            <a:ext cx="67528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Gill Sans MT"/>
                <a:ea typeface="Gill Sans MT"/>
                <a:cs typeface="Gill Sans MT"/>
                <a:sym typeface="Gill Sans MT"/>
              </a:defRPr>
            </a:lvl1pPr>
          </a:lstStyle>
          <a:p>
            <a:r>
              <a:rPr dirty="0"/>
              <a:t>Select Register Now once you have arrived </a:t>
            </a:r>
            <a:r>
              <a:rPr lang="en-US" dirty="0"/>
              <a:t>at</a:t>
            </a:r>
            <a:r>
              <a:rPr dirty="0"/>
              <a:t> your program's page.  After registering you will then complete the evaluation for this activity.</a:t>
            </a:r>
          </a:p>
        </p:txBody>
      </p:sp>
      <p:sp>
        <p:nvSpPr>
          <p:cNvPr id="31" name="TextBox 18">
            <a:extLst>
              <a:ext uri="{FF2B5EF4-FFF2-40B4-BE49-F238E27FC236}">
                <a16:creationId xmlns:a16="http://schemas.microsoft.com/office/drawing/2014/main" id="{B784F9EE-47EE-A635-D087-85B26465DF69}"/>
              </a:ext>
            </a:extLst>
          </p:cNvPr>
          <p:cNvSpPr txBox="1"/>
          <p:nvPr/>
        </p:nvSpPr>
        <p:spPr>
          <a:xfrm>
            <a:off x="5224388" y="6043386"/>
            <a:ext cx="6652261"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Gill Sans MT"/>
                <a:ea typeface="Gill Sans MT"/>
                <a:cs typeface="Gill Sans MT"/>
                <a:sym typeface="Gill Sans MT"/>
              </a:defRPr>
            </a:lvl1pPr>
          </a:lstStyle>
          <a:p>
            <a:r>
              <a:t>Allow up to 48 hours to see your CE credit online in your NABP Profile. </a:t>
            </a:r>
          </a:p>
        </p:txBody>
      </p:sp>
    </p:spTree>
    <p:extLst>
      <p:ext uri="{BB962C8B-B14F-4D97-AF65-F5344CB8AC3E}">
        <p14:creationId xmlns:p14="http://schemas.microsoft.com/office/powerpoint/2010/main" val="372745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3">
            <a:extLst>
              <a:ext uri="{FF2B5EF4-FFF2-40B4-BE49-F238E27FC236}">
                <a16:creationId xmlns:a16="http://schemas.microsoft.com/office/drawing/2014/main" id="{48D0CE87-A9AC-3AEF-8F29-4F76FF8CDE5B}"/>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TextBox 4">
            <a:extLst>
              <a:ext uri="{FF2B5EF4-FFF2-40B4-BE49-F238E27FC236}">
                <a16:creationId xmlns:a16="http://schemas.microsoft.com/office/drawing/2014/main" id="{4BF3B52D-0C16-AA71-1DBA-1B2FAFFB06F1}"/>
              </a:ext>
            </a:extLst>
          </p:cNvPr>
          <p:cNvSpPr txBox="1"/>
          <p:nvPr/>
        </p:nvSpPr>
        <p:spPr>
          <a:xfrm>
            <a:off x="545945" y="2789190"/>
            <a:ext cx="10947461" cy="1538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1200"/>
              </a:spcBef>
              <a:defRPr sz="2800">
                <a:solidFill>
                  <a:srgbClr val="808080"/>
                </a:solidFill>
                <a:latin typeface="Gill Sans MT"/>
                <a:ea typeface="Gill Sans MT"/>
                <a:cs typeface="Gill Sans MT"/>
                <a:sym typeface="Gill Sans MT"/>
              </a:defRPr>
            </a:pPr>
            <a:endParaRPr dirty="0"/>
          </a:p>
          <a:p>
            <a:pPr algn="ctr">
              <a:spcBef>
                <a:spcPts val="1200"/>
              </a:spcBef>
              <a:defRPr sz="2800">
                <a:solidFill>
                  <a:srgbClr val="808080"/>
                </a:solidFill>
                <a:latin typeface="Gill Sans MT"/>
                <a:ea typeface="Gill Sans MT"/>
                <a:cs typeface="Gill Sans MT"/>
                <a:sym typeface="Gill Sans MT"/>
              </a:defRPr>
            </a:pPr>
            <a:r>
              <a:rPr dirty="0"/>
              <a:t>Your private event code for this program </a:t>
            </a:r>
            <a:r>
              <a:t>is:</a:t>
            </a:r>
            <a:r>
              <a:rPr lang="en-US"/>
              <a:t> </a:t>
            </a:r>
            <a:r>
              <a:rPr lang="en-US" b="1">
                <a:solidFill>
                  <a:srgbClr val="FF0000"/>
                </a:solidFill>
              </a:rPr>
              <a:t>HSES25071</a:t>
            </a:r>
            <a:endParaRPr b="1" dirty="0">
              <a:solidFill>
                <a:srgbClr val="FF0000"/>
              </a:solidFill>
            </a:endParaRPr>
          </a:p>
          <a:p>
            <a:pPr algn="ctr">
              <a:spcBef>
                <a:spcPts val="1200"/>
              </a:spcBef>
              <a:defRPr>
                <a:solidFill>
                  <a:srgbClr val="808080"/>
                </a:solidFill>
                <a:latin typeface="Gill Sans MT"/>
                <a:ea typeface="Gill Sans MT"/>
                <a:cs typeface="Gill Sans MT"/>
                <a:sym typeface="Gill Sans MT"/>
              </a:defRPr>
            </a:pPr>
            <a:r>
              <a:rPr dirty="0"/>
              <a:t>*This will be the code you enter at the bottom of the Pending/Private Events page.</a:t>
            </a:r>
          </a:p>
        </p:txBody>
      </p:sp>
      <p:pic>
        <p:nvPicPr>
          <p:cNvPr id="4" name="Picture 2" descr="Picture 2">
            <a:extLst>
              <a:ext uri="{FF2B5EF4-FFF2-40B4-BE49-F238E27FC236}">
                <a16:creationId xmlns:a16="http://schemas.microsoft.com/office/drawing/2014/main" id="{B775056C-AB9C-8EE1-179D-A2AACF3F9F93}"/>
              </a:ext>
            </a:extLst>
          </p:cNvPr>
          <p:cNvPicPr>
            <a:picLocks noChangeAspect="1"/>
          </p:cNvPicPr>
          <p:nvPr/>
        </p:nvPicPr>
        <p:blipFill>
          <a:blip r:embed="rId3"/>
          <a:stretch>
            <a:fillRect/>
          </a:stretch>
        </p:blipFill>
        <p:spPr>
          <a:xfrm>
            <a:off x="2474027" y="1055652"/>
            <a:ext cx="6560575" cy="1355853"/>
          </a:xfrm>
          <a:prstGeom prst="rect">
            <a:avLst/>
          </a:prstGeom>
          <a:ln w="12700">
            <a:miter lim="400000"/>
          </a:ln>
        </p:spPr>
      </p:pic>
      <p:pic>
        <p:nvPicPr>
          <p:cNvPr id="5" name="Picture 1" descr="Picture 1">
            <a:extLst>
              <a:ext uri="{FF2B5EF4-FFF2-40B4-BE49-F238E27FC236}">
                <a16:creationId xmlns:a16="http://schemas.microsoft.com/office/drawing/2014/main" id="{704FEC77-0D38-DF31-8427-7FEB87544DD0}"/>
              </a:ext>
            </a:extLst>
          </p:cNvPr>
          <p:cNvPicPr>
            <a:picLocks noChangeAspect="1"/>
          </p:cNvPicPr>
          <p:nvPr/>
        </p:nvPicPr>
        <p:blipFill>
          <a:blip r:embed="rId4"/>
          <a:stretch>
            <a:fillRect/>
          </a:stretch>
        </p:blipFill>
        <p:spPr>
          <a:xfrm>
            <a:off x="10937630" y="5723792"/>
            <a:ext cx="1202992" cy="1005837"/>
          </a:xfrm>
          <a:prstGeom prst="rect">
            <a:avLst/>
          </a:prstGeom>
          <a:ln w="12700">
            <a:miter lim="400000"/>
          </a:ln>
        </p:spPr>
      </p:pic>
    </p:spTree>
    <p:extLst>
      <p:ext uri="{BB962C8B-B14F-4D97-AF65-F5344CB8AC3E}">
        <p14:creationId xmlns:p14="http://schemas.microsoft.com/office/powerpoint/2010/main" val="1789528277"/>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ADF203B-2E16-4B43-B78B-995F2DD45490}" vid="{04CBC0C0-B04C-184B-8D23-F23EFF4C818F}"/>
    </a:ext>
  </a:extLst>
</a:theme>
</file>

<file path=ppt/theme/theme2.xml><?xml version="1.0" encoding="utf-8"?>
<a:theme xmlns:a="http://schemas.openxmlformats.org/drawingml/2006/main" name="UTHSC 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ADF203B-2E16-4B43-B78B-995F2DD45490}" vid="{B9745089-2C19-1940-B9FD-9E5EB1CB2055}"/>
    </a:ext>
  </a:extLst>
</a:theme>
</file>

<file path=ppt/theme/theme3.xml><?xml version="1.0" encoding="utf-8"?>
<a:theme xmlns:a="http://schemas.openxmlformats.org/drawingml/2006/main" name="2_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ADF203B-2E16-4B43-B78B-995F2DD45490}" vid="{390C1396-8236-AD4B-83E4-BC64253F86EA}"/>
    </a:ext>
  </a:extLst>
</a:theme>
</file>

<file path=ppt/theme/theme4.xml><?xml version="1.0" encoding="utf-8"?>
<a:theme xmlns:a="http://schemas.openxmlformats.org/drawingml/2006/main" name="Section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ADF203B-2E16-4B43-B78B-995F2DD45490}" vid="{65A62708-97F0-A042-B15C-0FC3EF220829}"/>
    </a:ext>
  </a:extLst>
</a:theme>
</file>

<file path=ppt/theme/theme5.xml><?xml version="1.0" encoding="utf-8"?>
<a:theme xmlns:a="http://schemas.openxmlformats.org/drawingml/2006/main" name="1_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ADF203B-2E16-4B43-B78B-995F2DD45490}" vid="{390C1396-8236-AD4B-83E4-BC64253F86E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af2f99e5-fb9b-4bc8-8180-9b84d603b3c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91458AFD163F4DBF2A76546A6DA2B5" ma:contentTypeVersion="18" ma:contentTypeDescription="Create a new document." ma:contentTypeScope="" ma:versionID="f54ce5d06da2c37a7bb8b0415998d3d4">
  <xsd:schema xmlns:xsd="http://www.w3.org/2001/XMLSchema" xmlns:xs="http://www.w3.org/2001/XMLSchema" xmlns:p="http://schemas.microsoft.com/office/2006/metadata/properties" xmlns:ns1="http://schemas.microsoft.com/sharepoint/v3" xmlns:ns3="5e179ff6-9a98-493d-8d7d-17f571983d46" xmlns:ns4="af2f99e5-fb9b-4bc8-8180-9b84d603b3c5" targetNamespace="http://schemas.microsoft.com/office/2006/metadata/properties" ma:root="true" ma:fieldsID="ebce42852182985e809e01a959155c38" ns1:_="" ns3:_="" ns4:_="">
    <xsd:import namespace="http://schemas.microsoft.com/sharepoint/v3"/>
    <xsd:import namespace="5e179ff6-9a98-493d-8d7d-17f571983d46"/>
    <xsd:import namespace="af2f99e5-fb9b-4bc8-8180-9b84d603b3c5"/>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DateTaken" minOccurs="0"/>
                <xsd:element ref="ns4:MediaServiceAutoTags" minOccurs="0"/>
                <xsd:element ref="ns4:MediaServiceAutoKeyPoints" minOccurs="0"/>
                <xsd:element ref="ns4:MediaServiceKeyPoints" minOccurs="0"/>
                <xsd:element ref="ns4:MediaServiceGenerationTime" minOccurs="0"/>
                <xsd:element ref="ns4:MediaServiceEventHashCode" minOccurs="0"/>
                <xsd:element ref="ns4:_activity" minOccurs="0"/>
                <xsd:element ref="ns4:MediaServiceOCR" minOccurs="0"/>
                <xsd:element ref="ns4:MediaServiceObjectDetectorVersions" minOccurs="0"/>
                <xsd:element ref="ns4:MediaServiceSearchProperties" minOccurs="0"/>
                <xsd:element ref="ns1:_ip_UnifiedCompliancePolicyProperties" minOccurs="0"/>
                <xsd:element ref="ns1:_ip_UnifiedCompliancePolicyUIAction"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179ff6-9a98-493d-8d7d-17f571983d4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2f99e5-fb9b-4bc8-8180-9b84d603b3c5"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0F8BCC-E656-4318-8208-47C1CFCBBAA1}">
  <ds:schemaRefs>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http://purl.org/dc/elements/1.1/"/>
    <ds:schemaRef ds:uri="af2f99e5-fb9b-4bc8-8180-9b84d603b3c5"/>
    <ds:schemaRef ds:uri="5e179ff6-9a98-493d-8d7d-17f571983d46"/>
    <ds:schemaRef ds:uri="http://schemas.microsoft.com/sharepoint/v3"/>
  </ds:schemaRefs>
</ds:datastoreItem>
</file>

<file path=customXml/itemProps2.xml><?xml version="1.0" encoding="utf-8"?>
<ds:datastoreItem xmlns:ds="http://schemas.openxmlformats.org/officeDocument/2006/customXml" ds:itemID="{8A3366F9-B1C0-4464-8080-5E6C778CFD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e179ff6-9a98-493d-8d7d-17f571983d46"/>
    <ds:schemaRef ds:uri="af2f99e5-fb9b-4bc8-8180-9b84d603b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FF8196-6B11-4568-850C-2EBED52429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ppt-template-green</Template>
  <TotalTime>38</TotalTime>
  <Words>450</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7</vt:i4>
      </vt:variant>
    </vt:vector>
  </HeadingPairs>
  <TitlesOfParts>
    <vt:vector size="16" baseType="lpstr">
      <vt:lpstr>72</vt:lpstr>
      <vt:lpstr>Arial</vt:lpstr>
      <vt:lpstr>Courier New</vt:lpstr>
      <vt:lpstr>Wingdings</vt:lpstr>
      <vt:lpstr>Title slides</vt:lpstr>
      <vt:lpstr>UTHSC content slides</vt:lpstr>
      <vt:lpstr>2_End slides</vt:lpstr>
      <vt:lpstr>Section breaks</vt:lpstr>
      <vt:lpstr>1_End slides</vt:lpstr>
      <vt:lpstr>Feedback Under Pressure: Interdisciplinary Perspectives on Healthcare Professions Education Assessment </vt:lpstr>
      <vt:lpstr>Shauntà Chamberlin, PharmD – Moderator  Alexander Feliz, MD  Martin Fleming, MD  Tina Mullick, MD  Chasity Shelton, PharmD </vt:lpstr>
      <vt:lpstr>Objectives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hscaccom@uthsc.edu</dc:creator>
  <cp:lastModifiedBy>Harper, Holland</cp:lastModifiedBy>
  <cp:revision>6</cp:revision>
  <dcterms:created xsi:type="dcterms:W3CDTF">2025-09-24T12:45:16Z</dcterms:created>
  <dcterms:modified xsi:type="dcterms:W3CDTF">2025-10-21T16:09:10Z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0x010100D491458AFD163F4DBF2A76546A6DA2B5</vt:lpwstr>
  </property>
  <property fmtid="{D5CDD505-2E9C-101B-9397-08002B2CF9AE}" pid="3" name="MediaServiceImageTags">
    <vt:lpwstr/>
  </property>
</Properties>
</file>