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sldIdLst>
    <p:sldId id="257" r:id="rId8"/>
    <p:sldId id="258" r:id="rId9"/>
    <p:sldId id="259" r:id="rId10"/>
    <p:sldId id="261" r:id="rId11"/>
    <p:sldId id="263" r:id="rId12"/>
    <p:sldId id="264" r:id="rId13"/>
    <p:sldId id="266"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281" r:id="rId28"/>
    <p:sldId id="284" r:id="rId29"/>
    <p:sldId id="285" r:id="rId30"/>
    <p:sldId id="286" r:id="rId31"/>
    <p:sldId id="282" r:id="rId32"/>
    <p:sldId id="260"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740"/>
    <a:srgbClr val="F69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14705-F3F5-D8EB-7DFD-416388DBD1D0}" v="5" dt="2025-10-15T20:06:42.681"/>
    <p1510:client id="{A6D1D228-1389-1050-F4EA-926B45056501}" v="195" dt="2025-10-15T18:26:26.299"/>
    <p1510:client id="{AB08DB57-DAC6-5BC0-1AFB-8513EA123C42}" v="254" dt="2025-10-15T18:38:55.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EF922-F2E0-43D1-B420-121CA708D07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CEAFAB9-1895-433B-A642-7D0E7882F2B2}">
      <dgm:prSet/>
      <dgm:spPr/>
      <dgm:t>
        <a:bodyPr/>
        <a:lstStyle/>
        <a:p>
          <a:pPr>
            <a:defRPr cap="all"/>
          </a:pPr>
          <a:r>
            <a:rPr lang="en-US" b="0"/>
            <a:t>Situation</a:t>
          </a:r>
          <a:endParaRPr lang="en-US"/>
        </a:p>
      </dgm:t>
    </dgm:pt>
    <dgm:pt modelId="{1D361A6E-5A7C-48ED-A41F-A1648B765A33}" type="parTrans" cxnId="{BD729DE8-7547-4E65-9DAF-BD71C4820840}">
      <dgm:prSet/>
      <dgm:spPr/>
      <dgm:t>
        <a:bodyPr/>
        <a:lstStyle/>
        <a:p>
          <a:endParaRPr lang="en-US"/>
        </a:p>
      </dgm:t>
    </dgm:pt>
    <dgm:pt modelId="{1ADFA577-7BD6-4EF4-BE44-830426F8208D}" type="sibTrans" cxnId="{BD729DE8-7547-4E65-9DAF-BD71C4820840}">
      <dgm:prSet/>
      <dgm:spPr/>
      <dgm:t>
        <a:bodyPr/>
        <a:lstStyle/>
        <a:p>
          <a:endParaRPr lang="en-US"/>
        </a:p>
      </dgm:t>
    </dgm:pt>
    <dgm:pt modelId="{3FEBB569-C6B5-48E0-B2EE-224296440CFC}">
      <dgm:prSet/>
      <dgm:spPr/>
      <dgm:t>
        <a:bodyPr/>
        <a:lstStyle/>
        <a:p>
          <a:pPr>
            <a:defRPr cap="all"/>
          </a:pPr>
          <a:r>
            <a:rPr lang="en-US" b="0"/>
            <a:t>Behavior</a:t>
          </a:r>
          <a:endParaRPr lang="en-US"/>
        </a:p>
      </dgm:t>
    </dgm:pt>
    <dgm:pt modelId="{589BC0E1-C82C-4B75-A96C-FC3D3010F76F}" type="parTrans" cxnId="{7A5C5314-D334-4402-87DD-C5C70F8AE792}">
      <dgm:prSet/>
      <dgm:spPr/>
      <dgm:t>
        <a:bodyPr/>
        <a:lstStyle/>
        <a:p>
          <a:endParaRPr lang="en-US"/>
        </a:p>
      </dgm:t>
    </dgm:pt>
    <dgm:pt modelId="{4AD22375-9933-43BF-849E-17EFAA26848B}" type="sibTrans" cxnId="{7A5C5314-D334-4402-87DD-C5C70F8AE792}">
      <dgm:prSet/>
      <dgm:spPr/>
      <dgm:t>
        <a:bodyPr/>
        <a:lstStyle/>
        <a:p>
          <a:endParaRPr lang="en-US"/>
        </a:p>
      </dgm:t>
    </dgm:pt>
    <dgm:pt modelId="{4525A203-534A-4308-BBDC-1B32FBA4782E}">
      <dgm:prSet/>
      <dgm:spPr/>
      <dgm:t>
        <a:bodyPr/>
        <a:lstStyle/>
        <a:p>
          <a:pPr>
            <a:defRPr cap="all"/>
          </a:pPr>
          <a:r>
            <a:rPr lang="en-US" b="0"/>
            <a:t>Impact</a:t>
          </a:r>
          <a:endParaRPr lang="en-US"/>
        </a:p>
      </dgm:t>
    </dgm:pt>
    <dgm:pt modelId="{FDF9DD07-1002-4FCC-B4EF-C5A69AC3AA60}" type="parTrans" cxnId="{3DAD2646-3DB5-4FAC-96C0-6F22977682D9}">
      <dgm:prSet/>
      <dgm:spPr/>
      <dgm:t>
        <a:bodyPr/>
        <a:lstStyle/>
        <a:p>
          <a:endParaRPr lang="en-US"/>
        </a:p>
      </dgm:t>
    </dgm:pt>
    <dgm:pt modelId="{F717E5B4-4D4C-4C05-8A13-13B88D91BA5B}" type="sibTrans" cxnId="{3DAD2646-3DB5-4FAC-96C0-6F22977682D9}">
      <dgm:prSet/>
      <dgm:spPr/>
      <dgm:t>
        <a:bodyPr/>
        <a:lstStyle/>
        <a:p>
          <a:endParaRPr lang="en-US"/>
        </a:p>
      </dgm:t>
    </dgm:pt>
    <dgm:pt modelId="{33761262-2E2D-442A-9DE2-2399378DF881}" type="pres">
      <dgm:prSet presAssocID="{492EF922-F2E0-43D1-B420-121CA708D077}" presName="root" presStyleCnt="0">
        <dgm:presLayoutVars>
          <dgm:dir/>
          <dgm:resizeHandles val="exact"/>
        </dgm:presLayoutVars>
      </dgm:prSet>
      <dgm:spPr/>
    </dgm:pt>
    <dgm:pt modelId="{34557146-750B-41EB-A802-2F435E40D38F}" type="pres">
      <dgm:prSet presAssocID="{8CEAFAB9-1895-433B-A642-7D0E7882F2B2}" presName="compNode" presStyleCnt="0"/>
      <dgm:spPr/>
    </dgm:pt>
    <dgm:pt modelId="{C42FBDCC-4534-4CDC-B836-07EB3F75B0FF}" type="pres">
      <dgm:prSet presAssocID="{8CEAFAB9-1895-433B-A642-7D0E7882F2B2}" presName="iconBgRect" presStyleLbl="bgShp" presStyleIdx="0" presStyleCnt="3"/>
      <dgm:spPr/>
    </dgm:pt>
    <dgm:pt modelId="{9B55CAB8-C339-4AA6-9CA6-DD0EFC35C46C}" type="pres">
      <dgm:prSet presAssocID="{8CEAFAB9-1895-433B-A642-7D0E7882F2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pr"/>
        </a:ext>
      </dgm:extLst>
    </dgm:pt>
    <dgm:pt modelId="{A8CB7D67-2659-4508-8224-2545D5C35D95}" type="pres">
      <dgm:prSet presAssocID="{8CEAFAB9-1895-433B-A642-7D0E7882F2B2}" presName="spaceRect" presStyleCnt="0"/>
      <dgm:spPr/>
    </dgm:pt>
    <dgm:pt modelId="{613C4ED2-8D9A-466C-8612-4D1E602B349E}" type="pres">
      <dgm:prSet presAssocID="{8CEAFAB9-1895-433B-A642-7D0E7882F2B2}" presName="textRect" presStyleLbl="revTx" presStyleIdx="0" presStyleCnt="3">
        <dgm:presLayoutVars>
          <dgm:chMax val="1"/>
          <dgm:chPref val="1"/>
        </dgm:presLayoutVars>
      </dgm:prSet>
      <dgm:spPr/>
    </dgm:pt>
    <dgm:pt modelId="{69E373A1-6A98-4BF4-9575-EE962232FED0}" type="pres">
      <dgm:prSet presAssocID="{1ADFA577-7BD6-4EF4-BE44-830426F8208D}" presName="sibTrans" presStyleCnt="0"/>
      <dgm:spPr/>
    </dgm:pt>
    <dgm:pt modelId="{16A113FF-CB67-4858-8043-ADD7000A7D54}" type="pres">
      <dgm:prSet presAssocID="{3FEBB569-C6B5-48E0-B2EE-224296440CFC}" presName="compNode" presStyleCnt="0"/>
      <dgm:spPr/>
    </dgm:pt>
    <dgm:pt modelId="{15F12E0D-13B2-4182-89F2-DAEE316B4064}" type="pres">
      <dgm:prSet presAssocID="{3FEBB569-C6B5-48E0-B2EE-224296440CFC}" presName="iconBgRect" presStyleLbl="bgShp" presStyleIdx="1" presStyleCnt="3"/>
      <dgm:spPr/>
    </dgm:pt>
    <dgm:pt modelId="{CE3E58CC-6D80-44B1-88B5-F141FE0F5BE7}" type="pres">
      <dgm:prSet presAssocID="{3FEBB569-C6B5-48E0-B2EE-224296440C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5D6581F-D62B-4234-96A0-89A69C2B5156}" type="pres">
      <dgm:prSet presAssocID="{3FEBB569-C6B5-48E0-B2EE-224296440CFC}" presName="spaceRect" presStyleCnt="0"/>
      <dgm:spPr/>
    </dgm:pt>
    <dgm:pt modelId="{29F851F1-E8ED-40F6-8725-107A6C1405D7}" type="pres">
      <dgm:prSet presAssocID="{3FEBB569-C6B5-48E0-B2EE-224296440CFC}" presName="textRect" presStyleLbl="revTx" presStyleIdx="1" presStyleCnt="3">
        <dgm:presLayoutVars>
          <dgm:chMax val="1"/>
          <dgm:chPref val="1"/>
        </dgm:presLayoutVars>
      </dgm:prSet>
      <dgm:spPr/>
    </dgm:pt>
    <dgm:pt modelId="{8B03DD5F-A154-4FFB-8314-D4BA972FDA5B}" type="pres">
      <dgm:prSet presAssocID="{4AD22375-9933-43BF-849E-17EFAA26848B}" presName="sibTrans" presStyleCnt="0"/>
      <dgm:spPr/>
    </dgm:pt>
    <dgm:pt modelId="{44F8F311-916B-4886-9354-41726BBAB123}" type="pres">
      <dgm:prSet presAssocID="{4525A203-534A-4308-BBDC-1B32FBA4782E}" presName="compNode" presStyleCnt="0"/>
      <dgm:spPr/>
    </dgm:pt>
    <dgm:pt modelId="{BAC0E63B-FC52-40BF-ABF8-B1085AB32BE3}" type="pres">
      <dgm:prSet presAssocID="{4525A203-534A-4308-BBDC-1B32FBA4782E}" presName="iconBgRect" presStyleLbl="bgShp" presStyleIdx="2" presStyleCnt="3"/>
      <dgm:spPr/>
    </dgm:pt>
    <dgm:pt modelId="{128C0B61-6172-42BE-B232-7A37EBCA4281}" type="pres">
      <dgm:prSet presAssocID="{4525A203-534A-4308-BBDC-1B32FBA478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623C2C99-8A71-462D-9E25-8C97A9CA6A9C}" type="pres">
      <dgm:prSet presAssocID="{4525A203-534A-4308-BBDC-1B32FBA4782E}" presName="spaceRect" presStyleCnt="0"/>
      <dgm:spPr/>
    </dgm:pt>
    <dgm:pt modelId="{4261A381-14C0-49A2-8315-01AD61B518C4}" type="pres">
      <dgm:prSet presAssocID="{4525A203-534A-4308-BBDC-1B32FBA4782E}" presName="textRect" presStyleLbl="revTx" presStyleIdx="2" presStyleCnt="3">
        <dgm:presLayoutVars>
          <dgm:chMax val="1"/>
          <dgm:chPref val="1"/>
        </dgm:presLayoutVars>
      </dgm:prSet>
      <dgm:spPr/>
    </dgm:pt>
  </dgm:ptLst>
  <dgm:cxnLst>
    <dgm:cxn modelId="{7A5C5314-D334-4402-87DD-C5C70F8AE792}" srcId="{492EF922-F2E0-43D1-B420-121CA708D077}" destId="{3FEBB569-C6B5-48E0-B2EE-224296440CFC}" srcOrd="1" destOrd="0" parTransId="{589BC0E1-C82C-4B75-A96C-FC3D3010F76F}" sibTransId="{4AD22375-9933-43BF-849E-17EFAA26848B}"/>
    <dgm:cxn modelId="{D6AAD02E-C8C8-44CB-807E-ADDF0830974E}" type="presOf" srcId="{492EF922-F2E0-43D1-B420-121CA708D077}" destId="{33761262-2E2D-442A-9DE2-2399378DF881}" srcOrd="0" destOrd="0" presId="urn:microsoft.com/office/officeart/2018/5/layout/IconCircleLabelList"/>
    <dgm:cxn modelId="{9D676234-E3C4-482D-9D90-0245CEA85473}" type="presOf" srcId="{4525A203-534A-4308-BBDC-1B32FBA4782E}" destId="{4261A381-14C0-49A2-8315-01AD61B518C4}" srcOrd="0" destOrd="0" presId="urn:microsoft.com/office/officeart/2018/5/layout/IconCircleLabelList"/>
    <dgm:cxn modelId="{3DAD2646-3DB5-4FAC-96C0-6F22977682D9}" srcId="{492EF922-F2E0-43D1-B420-121CA708D077}" destId="{4525A203-534A-4308-BBDC-1B32FBA4782E}" srcOrd="2" destOrd="0" parTransId="{FDF9DD07-1002-4FCC-B4EF-C5A69AC3AA60}" sibTransId="{F717E5B4-4D4C-4C05-8A13-13B88D91BA5B}"/>
    <dgm:cxn modelId="{0A4D3673-4CBA-4B8B-960E-9E9E7F618055}" type="presOf" srcId="{3FEBB569-C6B5-48E0-B2EE-224296440CFC}" destId="{29F851F1-E8ED-40F6-8725-107A6C1405D7}" srcOrd="0" destOrd="0" presId="urn:microsoft.com/office/officeart/2018/5/layout/IconCircleLabelList"/>
    <dgm:cxn modelId="{E0DE0BD3-2C81-4FEA-A80E-C8CB187CB3CC}" type="presOf" srcId="{8CEAFAB9-1895-433B-A642-7D0E7882F2B2}" destId="{613C4ED2-8D9A-466C-8612-4D1E602B349E}" srcOrd="0" destOrd="0" presId="urn:microsoft.com/office/officeart/2018/5/layout/IconCircleLabelList"/>
    <dgm:cxn modelId="{BD729DE8-7547-4E65-9DAF-BD71C4820840}" srcId="{492EF922-F2E0-43D1-B420-121CA708D077}" destId="{8CEAFAB9-1895-433B-A642-7D0E7882F2B2}" srcOrd="0" destOrd="0" parTransId="{1D361A6E-5A7C-48ED-A41F-A1648B765A33}" sibTransId="{1ADFA577-7BD6-4EF4-BE44-830426F8208D}"/>
    <dgm:cxn modelId="{AF08B32C-23A8-4810-8890-464B7C757A78}" type="presParOf" srcId="{33761262-2E2D-442A-9DE2-2399378DF881}" destId="{34557146-750B-41EB-A802-2F435E40D38F}" srcOrd="0" destOrd="0" presId="urn:microsoft.com/office/officeart/2018/5/layout/IconCircleLabelList"/>
    <dgm:cxn modelId="{96241B5D-4231-4A2B-B13B-B18775C9B40F}" type="presParOf" srcId="{34557146-750B-41EB-A802-2F435E40D38F}" destId="{C42FBDCC-4534-4CDC-B836-07EB3F75B0FF}" srcOrd="0" destOrd="0" presId="urn:microsoft.com/office/officeart/2018/5/layout/IconCircleLabelList"/>
    <dgm:cxn modelId="{2DDE86CD-9870-4DBD-8651-8DE88A58AFB5}" type="presParOf" srcId="{34557146-750B-41EB-A802-2F435E40D38F}" destId="{9B55CAB8-C339-4AA6-9CA6-DD0EFC35C46C}" srcOrd="1" destOrd="0" presId="urn:microsoft.com/office/officeart/2018/5/layout/IconCircleLabelList"/>
    <dgm:cxn modelId="{3C333214-DA4F-49E7-8251-C6BC5CD60E7E}" type="presParOf" srcId="{34557146-750B-41EB-A802-2F435E40D38F}" destId="{A8CB7D67-2659-4508-8224-2545D5C35D95}" srcOrd="2" destOrd="0" presId="urn:microsoft.com/office/officeart/2018/5/layout/IconCircleLabelList"/>
    <dgm:cxn modelId="{B6160608-05AA-4DD4-A9A3-DC9371796513}" type="presParOf" srcId="{34557146-750B-41EB-A802-2F435E40D38F}" destId="{613C4ED2-8D9A-466C-8612-4D1E602B349E}" srcOrd="3" destOrd="0" presId="urn:microsoft.com/office/officeart/2018/5/layout/IconCircleLabelList"/>
    <dgm:cxn modelId="{CF6ADF99-1C39-491D-8E20-F1DA9854A670}" type="presParOf" srcId="{33761262-2E2D-442A-9DE2-2399378DF881}" destId="{69E373A1-6A98-4BF4-9575-EE962232FED0}" srcOrd="1" destOrd="0" presId="urn:microsoft.com/office/officeart/2018/5/layout/IconCircleLabelList"/>
    <dgm:cxn modelId="{467AB4D2-D4E0-4B15-83F5-CAFFC3D6FABC}" type="presParOf" srcId="{33761262-2E2D-442A-9DE2-2399378DF881}" destId="{16A113FF-CB67-4858-8043-ADD7000A7D54}" srcOrd="2" destOrd="0" presId="urn:microsoft.com/office/officeart/2018/5/layout/IconCircleLabelList"/>
    <dgm:cxn modelId="{D99976E7-0B37-4EE6-8A7F-EC4F6E0E7A3E}" type="presParOf" srcId="{16A113FF-CB67-4858-8043-ADD7000A7D54}" destId="{15F12E0D-13B2-4182-89F2-DAEE316B4064}" srcOrd="0" destOrd="0" presId="urn:microsoft.com/office/officeart/2018/5/layout/IconCircleLabelList"/>
    <dgm:cxn modelId="{93975811-2FD4-4C85-BF2F-B97A93C877BA}" type="presParOf" srcId="{16A113FF-CB67-4858-8043-ADD7000A7D54}" destId="{CE3E58CC-6D80-44B1-88B5-F141FE0F5BE7}" srcOrd="1" destOrd="0" presId="urn:microsoft.com/office/officeart/2018/5/layout/IconCircleLabelList"/>
    <dgm:cxn modelId="{BE4241E5-1FE9-4211-BC59-4A0BFC0A1E9F}" type="presParOf" srcId="{16A113FF-CB67-4858-8043-ADD7000A7D54}" destId="{55D6581F-D62B-4234-96A0-89A69C2B5156}" srcOrd="2" destOrd="0" presId="urn:microsoft.com/office/officeart/2018/5/layout/IconCircleLabelList"/>
    <dgm:cxn modelId="{DF7FDA84-B2E6-4A8D-A840-719D1C9DB25F}" type="presParOf" srcId="{16A113FF-CB67-4858-8043-ADD7000A7D54}" destId="{29F851F1-E8ED-40F6-8725-107A6C1405D7}" srcOrd="3" destOrd="0" presId="urn:microsoft.com/office/officeart/2018/5/layout/IconCircleLabelList"/>
    <dgm:cxn modelId="{FB87316A-7439-4A06-A562-03D435686685}" type="presParOf" srcId="{33761262-2E2D-442A-9DE2-2399378DF881}" destId="{8B03DD5F-A154-4FFB-8314-D4BA972FDA5B}" srcOrd="3" destOrd="0" presId="urn:microsoft.com/office/officeart/2018/5/layout/IconCircleLabelList"/>
    <dgm:cxn modelId="{3154A2B9-8EFA-475C-8772-7FC8D3410A03}" type="presParOf" srcId="{33761262-2E2D-442A-9DE2-2399378DF881}" destId="{44F8F311-916B-4886-9354-41726BBAB123}" srcOrd="4" destOrd="0" presId="urn:microsoft.com/office/officeart/2018/5/layout/IconCircleLabelList"/>
    <dgm:cxn modelId="{E2454C5E-41CC-4D96-90C9-DBD26575030F}" type="presParOf" srcId="{44F8F311-916B-4886-9354-41726BBAB123}" destId="{BAC0E63B-FC52-40BF-ABF8-B1085AB32BE3}" srcOrd="0" destOrd="0" presId="urn:microsoft.com/office/officeart/2018/5/layout/IconCircleLabelList"/>
    <dgm:cxn modelId="{E45D0396-8552-45A0-A101-E0708AF3DE30}" type="presParOf" srcId="{44F8F311-916B-4886-9354-41726BBAB123}" destId="{128C0B61-6172-42BE-B232-7A37EBCA4281}" srcOrd="1" destOrd="0" presId="urn:microsoft.com/office/officeart/2018/5/layout/IconCircleLabelList"/>
    <dgm:cxn modelId="{E4BB589D-D2BD-452A-8C6E-15FB6324B7E3}" type="presParOf" srcId="{44F8F311-916B-4886-9354-41726BBAB123}" destId="{623C2C99-8A71-462D-9E25-8C97A9CA6A9C}" srcOrd="2" destOrd="0" presId="urn:microsoft.com/office/officeart/2018/5/layout/IconCircleLabelList"/>
    <dgm:cxn modelId="{E7E2FC7B-F2DB-4A3E-AD7A-BE9F95256A09}" type="presParOf" srcId="{44F8F311-916B-4886-9354-41726BBAB123}" destId="{4261A381-14C0-49A2-8315-01AD61B518C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FBDCC-4534-4CDC-B836-07EB3F75B0FF}">
      <dsp:nvSpPr>
        <dsp:cNvPr id="0" name=""/>
        <dsp:cNvSpPr/>
      </dsp:nvSpPr>
      <dsp:spPr>
        <a:xfrm>
          <a:off x="679050"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5CAB8-C339-4AA6-9CA6-DD0EFC35C46C}">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C4ED2-8D9A-466C-8612-4D1E602B349E}">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0" kern="1200"/>
            <a:t>Situation</a:t>
          </a:r>
          <a:endParaRPr lang="en-US" sz="4000" kern="1200"/>
        </a:p>
      </dsp:txBody>
      <dsp:txXfrm>
        <a:off x="75768" y="3053169"/>
        <a:ext cx="3093750" cy="720000"/>
      </dsp:txXfrm>
    </dsp:sp>
    <dsp:sp modelId="{15F12E0D-13B2-4182-89F2-DAEE316B4064}">
      <dsp:nvSpPr>
        <dsp:cNvPr id="0" name=""/>
        <dsp:cNvSpPr/>
      </dsp:nvSpPr>
      <dsp:spPr>
        <a:xfrm>
          <a:off x="4314206"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E58CC-6D80-44B1-88B5-F141FE0F5BE7}">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F851F1-E8ED-40F6-8725-107A6C1405D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0" kern="1200"/>
            <a:t>Behavior</a:t>
          </a:r>
          <a:endParaRPr lang="en-US" sz="4000" kern="1200"/>
        </a:p>
      </dsp:txBody>
      <dsp:txXfrm>
        <a:off x="3710925" y="3053169"/>
        <a:ext cx="3093750" cy="720000"/>
      </dsp:txXfrm>
    </dsp:sp>
    <dsp:sp modelId="{BAC0E63B-FC52-40BF-ABF8-B1085AB32BE3}">
      <dsp:nvSpPr>
        <dsp:cNvPr id="0" name=""/>
        <dsp:cNvSpPr/>
      </dsp:nvSpPr>
      <dsp:spPr>
        <a:xfrm>
          <a:off x="7949362"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C0B61-6172-42BE-B232-7A37EBCA4281}">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61A381-14C0-49A2-8315-01AD61B518C4}">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b="0" kern="1200"/>
            <a:t>Impact</a:t>
          </a:r>
          <a:endParaRPr lang="en-US" sz="4000" kern="1200"/>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000" b="0">
                <a:solidFill>
                  <a:schemeClr val="bg1">
                    <a:lumMod val="95000"/>
                  </a:schemeClr>
                </a:solidFill>
              </a:defRPr>
            </a:lvl1pPr>
          </a:lstStyle>
          <a:p>
            <a:r>
              <a:rPr lang="en-US" dirty="0"/>
              <a:t>Teaching the Teachers: </a:t>
            </a:r>
            <a:br>
              <a:rPr lang="en-US" dirty="0"/>
            </a:br>
            <a:r>
              <a:rPr lang="en-US" dirty="0"/>
              <a:t>Peer Review as a Tool for Growth and Innovation</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Kristen Bettin, MD, Med</a:t>
            </a:r>
          </a:p>
          <a:p>
            <a:r>
              <a:rPr lang="en-US" dirty="0"/>
              <a:t>Elisha McCoy, MD</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4583DF-9825-387C-B79A-D6CFAC1AD882}"/>
              </a:ext>
            </a:extLst>
          </p:cNvPr>
          <p:cNvPicPr>
            <a:picLocks noChangeAspect="1"/>
          </p:cNvPicPr>
          <p:nvPr userDrawn="1"/>
        </p:nvPicPr>
        <p:blipFill>
          <a:blip r:embed="rId11"/>
          <a:stretch>
            <a:fillRect/>
          </a:stretch>
        </p:blipFill>
        <p:spPr>
          <a:xfrm>
            <a:off x="-1" y="0"/>
            <a:ext cx="12191999"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utcop.learningexpressce.com/" TargetMode="External"/><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80/02602938.2021.1967285"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DDBC-31B8-6247-AC66-3D9EC0C1FE34}"/>
              </a:ext>
            </a:extLst>
          </p:cNvPr>
          <p:cNvSpPr>
            <a:spLocks noGrp="1"/>
          </p:cNvSpPr>
          <p:nvPr>
            <p:ph type="ctrTitle"/>
          </p:nvPr>
        </p:nvSpPr>
        <p:spPr/>
        <p:txBody>
          <a:bodyPr/>
          <a:lstStyle/>
          <a:p>
            <a:r>
              <a:rPr lang="en-US" dirty="0"/>
              <a:t>Teaching the Teachers: </a:t>
            </a:r>
            <a:br>
              <a:rPr lang="en-US" dirty="0"/>
            </a:br>
            <a:r>
              <a:rPr lang="en-US" dirty="0"/>
              <a:t>Peer Review as a Tool for Growth and Innovation</a:t>
            </a:r>
          </a:p>
        </p:txBody>
      </p:sp>
      <p:sp>
        <p:nvSpPr>
          <p:cNvPr id="3" name="Subtitle 2">
            <a:extLst>
              <a:ext uri="{FF2B5EF4-FFF2-40B4-BE49-F238E27FC236}">
                <a16:creationId xmlns:a16="http://schemas.microsoft.com/office/drawing/2014/main" id="{C4A36EC5-EB92-B146-B15D-50F914B1F1F1}"/>
              </a:ext>
            </a:extLst>
          </p:cNvPr>
          <p:cNvSpPr>
            <a:spLocks noGrp="1"/>
          </p:cNvSpPr>
          <p:nvPr>
            <p:ph type="subTitle" idx="1"/>
          </p:nvPr>
        </p:nvSpPr>
        <p:spPr/>
        <p:txBody>
          <a:bodyPr/>
          <a:lstStyle/>
          <a:p>
            <a:r>
              <a:rPr lang="en-US" dirty="0"/>
              <a:t>Kristen Bettin, MD, MEd</a:t>
            </a:r>
          </a:p>
          <a:p>
            <a:r>
              <a:rPr lang="en-US" dirty="0"/>
              <a:t>Elisha McCoy, MD</a:t>
            </a:r>
          </a:p>
        </p:txBody>
      </p:sp>
    </p:spTree>
    <p:extLst>
      <p:ext uri="{BB962C8B-B14F-4D97-AF65-F5344CB8AC3E}">
        <p14:creationId xmlns:p14="http://schemas.microsoft.com/office/powerpoint/2010/main" val="214456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1365C-B1AF-79B4-8D93-A5B6A0AA4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225A7-C622-3C33-319C-02B67F0EF498}"/>
              </a:ext>
            </a:extLst>
          </p:cNvPr>
          <p:cNvSpPr>
            <a:spLocks noGrp="1"/>
          </p:cNvSpPr>
          <p:nvPr>
            <p:ph type="title"/>
          </p:nvPr>
        </p:nvSpPr>
        <p:spPr/>
        <p:txBody>
          <a:bodyPr/>
          <a:lstStyle/>
          <a:p>
            <a:r>
              <a:rPr lang="en-US" dirty="0"/>
              <a:t>Timely</a:t>
            </a:r>
          </a:p>
        </p:txBody>
      </p:sp>
      <p:sp>
        <p:nvSpPr>
          <p:cNvPr id="3" name="Text Placeholder 2">
            <a:extLst>
              <a:ext uri="{FF2B5EF4-FFF2-40B4-BE49-F238E27FC236}">
                <a16:creationId xmlns:a16="http://schemas.microsoft.com/office/drawing/2014/main" id="{E76073E5-A503-A6D0-1F2F-E30A486D06BD}"/>
              </a:ext>
            </a:extLst>
          </p:cNvPr>
          <p:cNvSpPr>
            <a:spLocks noGrp="1"/>
          </p:cNvSpPr>
          <p:nvPr>
            <p:ph type="body" idx="1"/>
          </p:nvPr>
        </p:nvSpPr>
        <p:spPr/>
        <p:txBody>
          <a:bodyPr>
            <a:normAutofit/>
          </a:bodyPr>
          <a:lstStyle/>
          <a:p>
            <a:r>
              <a:rPr lang="en-US" sz="3200" u="sng" dirty="0"/>
              <a:t>Information Giver</a:t>
            </a:r>
          </a:p>
        </p:txBody>
      </p:sp>
      <p:sp>
        <p:nvSpPr>
          <p:cNvPr id="4" name="Content Placeholder 3">
            <a:extLst>
              <a:ext uri="{FF2B5EF4-FFF2-40B4-BE49-F238E27FC236}">
                <a16:creationId xmlns:a16="http://schemas.microsoft.com/office/drawing/2014/main" id="{CD2AB3C4-4D97-C932-B4DE-AA36E1F50AEA}"/>
              </a:ext>
            </a:extLst>
          </p:cNvPr>
          <p:cNvSpPr>
            <a:spLocks noGrp="1"/>
          </p:cNvSpPr>
          <p:nvPr>
            <p:ph sz="half" idx="2"/>
          </p:nvPr>
        </p:nvSpPr>
        <p:spPr/>
        <p:txBody>
          <a:bodyPr>
            <a:normAutofit lnSpcReduction="10000"/>
          </a:bodyPr>
          <a:lstStyle/>
          <a:p>
            <a:r>
              <a:rPr lang="en-US" dirty="0"/>
              <a:t>Verifies readiness of giver and user</a:t>
            </a:r>
          </a:p>
          <a:p>
            <a:r>
              <a:rPr lang="en-US" dirty="0"/>
              <a:t>Gives user opportunity to first learn independently</a:t>
            </a:r>
          </a:p>
          <a:p>
            <a:r>
              <a:rPr lang="en-US" dirty="0"/>
              <a:t>Times feedback so the user has the opportunity to adapt</a:t>
            </a:r>
          </a:p>
        </p:txBody>
      </p:sp>
      <p:sp>
        <p:nvSpPr>
          <p:cNvPr id="5" name="Text Placeholder 4">
            <a:extLst>
              <a:ext uri="{FF2B5EF4-FFF2-40B4-BE49-F238E27FC236}">
                <a16:creationId xmlns:a16="http://schemas.microsoft.com/office/drawing/2014/main" id="{0DFC365E-82C8-FD0C-E43E-C0340E8D52E4}"/>
              </a:ext>
            </a:extLst>
          </p:cNvPr>
          <p:cNvSpPr>
            <a:spLocks noGrp="1"/>
          </p:cNvSpPr>
          <p:nvPr>
            <p:ph type="body" sz="quarter" idx="3"/>
          </p:nvPr>
        </p:nvSpPr>
        <p:spPr/>
        <p:txBody>
          <a:bodyPr>
            <a:normAutofit/>
          </a:bodyPr>
          <a:lstStyle/>
          <a:p>
            <a:r>
              <a:rPr lang="en-US" sz="3200" u="sng" dirty="0"/>
              <a:t>Information User</a:t>
            </a:r>
          </a:p>
        </p:txBody>
      </p:sp>
      <p:sp>
        <p:nvSpPr>
          <p:cNvPr id="6" name="Content Placeholder 5">
            <a:extLst>
              <a:ext uri="{FF2B5EF4-FFF2-40B4-BE49-F238E27FC236}">
                <a16:creationId xmlns:a16="http://schemas.microsoft.com/office/drawing/2014/main" id="{082D31F7-341D-A8BD-7E92-62560DB972A2}"/>
              </a:ext>
            </a:extLst>
          </p:cNvPr>
          <p:cNvSpPr>
            <a:spLocks noGrp="1"/>
          </p:cNvSpPr>
          <p:nvPr>
            <p:ph sz="quarter" idx="4"/>
          </p:nvPr>
        </p:nvSpPr>
        <p:spPr/>
        <p:txBody>
          <a:bodyPr>
            <a:normAutofit lnSpcReduction="10000"/>
          </a:bodyPr>
          <a:lstStyle/>
          <a:p>
            <a:r>
              <a:rPr lang="en-US" dirty="0"/>
              <a:t>Verifies readiness of giver and user</a:t>
            </a:r>
          </a:p>
          <a:p>
            <a:r>
              <a:rPr lang="en-US" dirty="0"/>
              <a:t>Seeks feedback after attempting to learn independently</a:t>
            </a:r>
          </a:p>
          <a:p>
            <a:r>
              <a:rPr lang="en-US" dirty="0"/>
              <a:t>Seeks feedback when there is still opportunity to adapt performance</a:t>
            </a:r>
          </a:p>
        </p:txBody>
      </p:sp>
    </p:spTree>
    <p:extLst>
      <p:ext uri="{BB962C8B-B14F-4D97-AF65-F5344CB8AC3E}">
        <p14:creationId xmlns:p14="http://schemas.microsoft.com/office/powerpoint/2010/main" val="4223279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444F-086B-42C2-E51A-3BC967062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EAFBD-1C63-76E7-6079-9E642F661907}"/>
              </a:ext>
            </a:extLst>
          </p:cNvPr>
          <p:cNvSpPr>
            <a:spLocks noGrp="1"/>
          </p:cNvSpPr>
          <p:nvPr>
            <p:ph type="title"/>
          </p:nvPr>
        </p:nvSpPr>
        <p:spPr/>
        <p:txBody>
          <a:bodyPr/>
          <a:lstStyle/>
          <a:p>
            <a:r>
              <a:rPr lang="en-US" dirty="0"/>
              <a:t>Dialogical</a:t>
            </a:r>
          </a:p>
        </p:txBody>
      </p:sp>
      <p:sp>
        <p:nvSpPr>
          <p:cNvPr id="3" name="Text Placeholder 2">
            <a:extLst>
              <a:ext uri="{FF2B5EF4-FFF2-40B4-BE49-F238E27FC236}">
                <a16:creationId xmlns:a16="http://schemas.microsoft.com/office/drawing/2014/main" id="{8A904825-1FE2-DAB3-29E3-EBF4373A54BF}"/>
              </a:ext>
            </a:extLst>
          </p:cNvPr>
          <p:cNvSpPr>
            <a:spLocks noGrp="1"/>
          </p:cNvSpPr>
          <p:nvPr>
            <p:ph type="body" idx="1"/>
          </p:nvPr>
        </p:nvSpPr>
        <p:spPr/>
        <p:txBody>
          <a:bodyPr>
            <a:normAutofit/>
          </a:bodyPr>
          <a:lstStyle/>
          <a:p>
            <a:r>
              <a:rPr lang="en-US" sz="3200" u="sng" dirty="0"/>
              <a:t>Information Giver</a:t>
            </a:r>
          </a:p>
        </p:txBody>
      </p:sp>
      <p:sp>
        <p:nvSpPr>
          <p:cNvPr id="4" name="Content Placeholder 3">
            <a:extLst>
              <a:ext uri="{FF2B5EF4-FFF2-40B4-BE49-F238E27FC236}">
                <a16:creationId xmlns:a16="http://schemas.microsoft.com/office/drawing/2014/main" id="{2F3D42BC-A7F1-B015-B7A2-53CEDC544B5E}"/>
              </a:ext>
            </a:extLst>
          </p:cNvPr>
          <p:cNvSpPr>
            <a:spLocks noGrp="1"/>
          </p:cNvSpPr>
          <p:nvPr>
            <p:ph sz="half" idx="2"/>
          </p:nvPr>
        </p:nvSpPr>
        <p:spPr/>
        <p:txBody>
          <a:bodyPr>
            <a:normAutofit/>
          </a:bodyPr>
          <a:lstStyle/>
          <a:p>
            <a:r>
              <a:rPr lang="en-US" dirty="0"/>
              <a:t>Offers feedback in a dialogical manner: asks questions, listens actively, answers questions, offers room to respond, verifies understanding</a:t>
            </a:r>
          </a:p>
          <a:p>
            <a:r>
              <a:rPr lang="en-US" dirty="0"/>
              <a:t>Uses clear and unambiguous language</a:t>
            </a:r>
          </a:p>
        </p:txBody>
      </p:sp>
      <p:sp>
        <p:nvSpPr>
          <p:cNvPr id="5" name="Text Placeholder 4">
            <a:extLst>
              <a:ext uri="{FF2B5EF4-FFF2-40B4-BE49-F238E27FC236}">
                <a16:creationId xmlns:a16="http://schemas.microsoft.com/office/drawing/2014/main" id="{68573D81-BDD6-D17B-51C4-738CB26633FA}"/>
              </a:ext>
            </a:extLst>
          </p:cNvPr>
          <p:cNvSpPr>
            <a:spLocks noGrp="1"/>
          </p:cNvSpPr>
          <p:nvPr>
            <p:ph type="body" sz="quarter" idx="3"/>
          </p:nvPr>
        </p:nvSpPr>
        <p:spPr/>
        <p:txBody>
          <a:bodyPr>
            <a:normAutofit/>
          </a:bodyPr>
          <a:lstStyle/>
          <a:p>
            <a:r>
              <a:rPr lang="en-US" sz="3200" u="sng" dirty="0"/>
              <a:t>Information User</a:t>
            </a:r>
          </a:p>
        </p:txBody>
      </p:sp>
      <p:sp>
        <p:nvSpPr>
          <p:cNvPr id="6" name="Content Placeholder 5">
            <a:extLst>
              <a:ext uri="{FF2B5EF4-FFF2-40B4-BE49-F238E27FC236}">
                <a16:creationId xmlns:a16="http://schemas.microsoft.com/office/drawing/2014/main" id="{D5B9D77B-E6F5-1402-35B2-141A79D140C5}"/>
              </a:ext>
            </a:extLst>
          </p:cNvPr>
          <p:cNvSpPr>
            <a:spLocks noGrp="1"/>
          </p:cNvSpPr>
          <p:nvPr>
            <p:ph sz="quarter" idx="4"/>
          </p:nvPr>
        </p:nvSpPr>
        <p:spPr/>
        <p:txBody>
          <a:bodyPr>
            <a:normAutofit/>
          </a:bodyPr>
          <a:lstStyle/>
          <a:p>
            <a:r>
              <a:rPr lang="en-US" dirty="0"/>
              <a:t>Participates actively in dialogue: listens actively, asks clarifying questions when necessary, answers questions, verifies understanding</a:t>
            </a:r>
          </a:p>
          <a:p>
            <a:r>
              <a:rPr lang="en-US" dirty="0"/>
              <a:t>Uses clear and unambiguous language</a:t>
            </a:r>
          </a:p>
        </p:txBody>
      </p:sp>
    </p:spTree>
    <p:extLst>
      <p:ext uri="{BB962C8B-B14F-4D97-AF65-F5344CB8AC3E}">
        <p14:creationId xmlns:p14="http://schemas.microsoft.com/office/powerpoint/2010/main" val="51454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6BA3-DE18-2AF8-E455-DCBABCF32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A36A1-DB99-7B78-7D41-B1261CDAE545}"/>
              </a:ext>
            </a:extLst>
          </p:cNvPr>
          <p:cNvSpPr>
            <a:spLocks noGrp="1"/>
          </p:cNvSpPr>
          <p:nvPr>
            <p:ph type="title"/>
          </p:nvPr>
        </p:nvSpPr>
        <p:spPr/>
        <p:txBody>
          <a:bodyPr/>
          <a:lstStyle/>
          <a:p>
            <a:r>
              <a:rPr lang="en-US" dirty="0"/>
              <a:t>Responsive</a:t>
            </a:r>
          </a:p>
        </p:txBody>
      </p:sp>
      <p:sp>
        <p:nvSpPr>
          <p:cNvPr id="3" name="Text Placeholder 2">
            <a:extLst>
              <a:ext uri="{FF2B5EF4-FFF2-40B4-BE49-F238E27FC236}">
                <a16:creationId xmlns:a16="http://schemas.microsoft.com/office/drawing/2014/main" id="{F9B65D54-D11F-A9A9-E360-A8716911D6E3}"/>
              </a:ext>
            </a:extLst>
          </p:cNvPr>
          <p:cNvSpPr>
            <a:spLocks noGrp="1"/>
          </p:cNvSpPr>
          <p:nvPr>
            <p:ph type="body" idx="1"/>
          </p:nvPr>
        </p:nvSpPr>
        <p:spPr/>
        <p:txBody>
          <a:bodyPr>
            <a:normAutofit/>
          </a:bodyPr>
          <a:lstStyle/>
          <a:p>
            <a:r>
              <a:rPr lang="en-US" sz="3200" u="sng" dirty="0"/>
              <a:t>Information Giver</a:t>
            </a:r>
          </a:p>
        </p:txBody>
      </p:sp>
      <p:sp>
        <p:nvSpPr>
          <p:cNvPr id="4" name="Content Placeholder 3">
            <a:extLst>
              <a:ext uri="{FF2B5EF4-FFF2-40B4-BE49-F238E27FC236}">
                <a16:creationId xmlns:a16="http://schemas.microsoft.com/office/drawing/2014/main" id="{5CE493E2-81CB-4B47-3C81-465984BCE73D}"/>
              </a:ext>
            </a:extLst>
          </p:cNvPr>
          <p:cNvSpPr>
            <a:spLocks noGrp="1"/>
          </p:cNvSpPr>
          <p:nvPr>
            <p:ph sz="half" idx="2"/>
          </p:nvPr>
        </p:nvSpPr>
        <p:spPr/>
        <p:txBody>
          <a:bodyPr>
            <a:normAutofit lnSpcReduction="10000"/>
          </a:bodyPr>
          <a:lstStyle/>
          <a:p>
            <a:r>
              <a:rPr lang="en-US" dirty="0"/>
              <a:t>Asks about user needs, competence and motivation; contextual factors and expressed emotions</a:t>
            </a:r>
          </a:p>
          <a:p>
            <a:r>
              <a:rPr lang="en-US" dirty="0"/>
              <a:t>Addresses how previous feedback has been used</a:t>
            </a:r>
          </a:p>
        </p:txBody>
      </p:sp>
      <p:sp>
        <p:nvSpPr>
          <p:cNvPr id="5" name="Text Placeholder 4">
            <a:extLst>
              <a:ext uri="{FF2B5EF4-FFF2-40B4-BE49-F238E27FC236}">
                <a16:creationId xmlns:a16="http://schemas.microsoft.com/office/drawing/2014/main" id="{AF1B4CF9-C6AA-EB79-D32E-DB4E6AB0E930}"/>
              </a:ext>
            </a:extLst>
          </p:cNvPr>
          <p:cNvSpPr>
            <a:spLocks noGrp="1"/>
          </p:cNvSpPr>
          <p:nvPr>
            <p:ph type="body" sz="quarter" idx="3"/>
          </p:nvPr>
        </p:nvSpPr>
        <p:spPr/>
        <p:txBody>
          <a:bodyPr>
            <a:normAutofit/>
          </a:bodyPr>
          <a:lstStyle/>
          <a:p>
            <a:r>
              <a:rPr lang="en-US" sz="3200" u="sng" dirty="0"/>
              <a:t>Information User</a:t>
            </a:r>
          </a:p>
        </p:txBody>
      </p:sp>
      <p:sp>
        <p:nvSpPr>
          <p:cNvPr id="6" name="Content Placeholder 5">
            <a:extLst>
              <a:ext uri="{FF2B5EF4-FFF2-40B4-BE49-F238E27FC236}">
                <a16:creationId xmlns:a16="http://schemas.microsoft.com/office/drawing/2014/main" id="{4B631811-7367-90D1-F37C-5EF271E7D630}"/>
              </a:ext>
            </a:extLst>
          </p:cNvPr>
          <p:cNvSpPr>
            <a:spLocks noGrp="1"/>
          </p:cNvSpPr>
          <p:nvPr>
            <p:ph sz="quarter" idx="4"/>
          </p:nvPr>
        </p:nvSpPr>
        <p:spPr/>
        <p:txBody>
          <a:bodyPr>
            <a:normAutofit lnSpcReduction="10000"/>
          </a:bodyPr>
          <a:lstStyle/>
          <a:p>
            <a:r>
              <a:rPr lang="en-US" dirty="0"/>
              <a:t>When appropriate and relevant, shares needs, competence and motivations; contextual factors and emotions</a:t>
            </a:r>
          </a:p>
          <a:p>
            <a:r>
              <a:rPr lang="en-US" dirty="0"/>
              <a:t>Feeds back on previous and current feedback information in terms of content, use, and emotional response</a:t>
            </a:r>
          </a:p>
        </p:txBody>
      </p:sp>
    </p:spTree>
    <p:extLst>
      <p:ext uri="{BB962C8B-B14F-4D97-AF65-F5344CB8AC3E}">
        <p14:creationId xmlns:p14="http://schemas.microsoft.com/office/powerpoint/2010/main" val="16012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2B646-55E7-4602-8D66-6F877ED22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D7734-2C44-DC59-D81D-A2DAB21BB439}"/>
              </a:ext>
            </a:extLst>
          </p:cNvPr>
          <p:cNvSpPr>
            <a:spLocks noGrp="1"/>
          </p:cNvSpPr>
          <p:nvPr>
            <p:ph type="title"/>
          </p:nvPr>
        </p:nvSpPr>
        <p:spPr/>
        <p:txBody>
          <a:bodyPr/>
          <a:lstStyle/>
          <a:p>
            <a:r>
              <a:rPr lang="en-US" dirty="0"/>
              <a:t>Sense making</a:t>
            </a:r>
          </a:p>
        </p:txBody>
      </p:sp>
      <p:sp>
        <p:nvSpPr>
          <p:cNvPr id="3" name="Text Placeholder 2">
            <a:extLst>
              <a:ext uri="{FF2B5EF4-FFF2-40B4-BE49-F238E27FC236}">
                <a16:creationId xmlns:a16="http://schemas.microsoft.com/office/drawing/2014/main" id="{9BF246BA-9DC0-B6D3-0CA3-D3EBBC793E24}"/>
              </a:ext>
            </a:extLst>
          </p:cNvPr>
          <p:cNvSpPr>
            <a:spLocks noGrp="1"/>
          </p:cNvSpPr>
          <p:nvPr>
            <p:ph type="body" idx="1"/>
          </p:nvPr>
        </p:nvSpPr>
        <p:spPr/>
        <p:txBody>
          <a:bodyPr>
            <a:normAutofit/>
          </a:bodyPr>
          <a:lstStyle/>
          <a:p>
            <a:r>
              <a:rPr lang="en-US" sz="3200" u="sng" dirty="0"/>
              <a:t>Information Giver</a:t>
            </a:r>
          </a:p>
        </p:txBody>
      </p:sp>
      <p:sp>
        <p:nvSpPr>
          <p:cNvPr id="4" name="Content Placeholder 3">
            <a:extLst>
              <a:ext uri="{FF2B5EF4-FFF2-40B4-BE49-F238E27FC236}">
                <a16:creationId xmlns:a16="http://schemas.microsoft.com/office/drawing/2014/main" id="{EC70B7D7-5CA8-7938-507E-17C1F4FA7287}"/>
              </a:ext>
            </a:extLst>
          </p:cNvPr>
          <p:cNvSpPr>
            <a:spLocks noGrp="1"/>
          </p:cNvSpPr>
          <p:nvPr>
            <p:ph sz="half" idx="2"/>
          </p:nvPr>
        </p:nvSpPr>
        <p:spPr/>
        <p:txBody>
          <a:bodyPr>
            <a:normAutofit/>
          </a:bodyPr>
          <a:lstStyle/>
          <a:p>
            <a:r>
              <a:rPr lang="en-US" dirty="0"/>
              <a:t>Prioritizes to most important, mutually understood information</a:t>
            </a:r>
          </a:p>
          <a:p>
            <a:r>
              <a:rPr lang="en-US" dirty="0"/>
              <a:t>Summarizes message</a:t>
            </a:r>
          </a:p>
          <a:p>
            <a:r>
              <a:rPr lang="en-US" dirty="0"/>
              <a:t>Invites user to come back for further clarification, if needed</a:t>
            </a:r>
          </a:p>
        </p:txBody>
      </p:sp>
      <p:sp>
        <p:nvSpPr>
          <p:cNvPr id="5" name="Text Placeholder 4">
            <a:extLst>
              <a:ext uri="{FF2B5EF4-FFF2-40B4-BE49-F238E27FC236}">
                <a16:creationId xmlns:a16="http://schemas.microsoft.com/office/drawing/2014/main" id="{37F77DAA-07CB-C42B-B02A-FDFD479F942A}"/>
              </a:ext>
            </a:extLst>
          </p:cNvPr>
          <p:cNvSpPr>
            <a:spLocks noGrp="1"/>
          </p:cNvSpPr>
          <p:nvPr>
            <p:ph type="body" sz="quarter" idx="3"/>
          </p:nvPr>
        </p:nvSpPr>
        <p:spPr/>
        <p:txBody>
          <a:bodyPr>
            <a:normAutofit/>
          </a:bodyPr>
          <a:lstStyle/>
          <a:p>
            <a:r>
              <a:rPr lang="en-US" sz="3200" u="sng" dirty="0"/>
              <a:t>Information User</a:t>
            </a:r>
          </a:p>
        </p:txBody>
      </p:sp>
      <p:sp>
        <p:nvSpPr>
          <p:cNvPr id="6" name="Content Placeholder 5">
            <a:extLst>
              <a:ext uri="{FF2B5EF4-FFF2-40B4-BE49-F238E27FC236}">
                <a16:creationId xmlns:a16="http://schemas.microsoft.com/office/drawing/2014/main" id="{43D540CE-70EE-D509-DDC6-EB3CCB926062}"/>
              </a:ext>
            </a:extLst>
          </p:cNvPr>
          <p:cNvSpPr>
            <a:spLocks noGrp="1"/>
          </p:cNvSpPr>
          <p:nvPr>
            <p:ph sz="quarter" idx="4"/>
          </p:nvPr>
        </p:nvSpPr>
        <p:spPr/>
        <p:txBody>
          <a:bodyPr>
            <a:normAutofit/>
          </a:bodyPr>
          <a:lstStyle/>
          <a:p>
            <a:r>
              <a:rPr lang="en-US" dirty="0"/>
              <a:t>Interprets and prioritizes received feedback information</a:t>
            </a:r>
          </a:p>
          <a:p>
            <a:r>
              <a:rPr lang="en-US" dirty="0"/>
              <a:t>Based on interpretation, judges whether feedback is adequate and useful</a:t>
            </a:r>
          </a:p>
          <a:p>
            <a:r>
              <a:rPr lang="en-US" dirty="0"/>
              <a:t>Seeks additional clarification when needed</a:t>
            </a:r>
          </a:p>
        </p:txBody>
      </p:sp>
    </p:spTree>
    <p:extLst>
      <p:ext uri="{BB962C8B-B14F-4D97-AF65-F5344CB8AC3E}">
        <p14:creationId xmlns:p14="http://schemas.microsoft.com/office/powerpoint/2010/main" val="233914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3EE7-817C-7C0D-C5DE-1DD6DB4FA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2B871-DB5E-5300-2869-8035B91D491A}"/>
              </a:ext>
            </a:extLst>
          </p:cNvPr>
          <p:cNvSpPr>
            <a:spLocks noGrp="1"/>
          </p:cNvSpPr>
          <p:nvPr>
            <p:ph type="title"/>
          </p:nvPr>
        </p:nvSpPr>
        <p:spPr/>
        <p:txBody>
          <a:bodyPr/>
          <a:lstStyle/>
          <a:p>
            <a:r>
              <a:rPr lang="en-US" dirty="0"/>
              <a:t>Actionable</a:t>
            </a:r>
          </a:p>
        </p:txBody>
      </p:sp>
      <p:sp>
        <p:nvSpPr>
          <p:cNvPr id="3" name="Text Placeholder 2">
            <a:extLst>
              <a:ext uri="{FF2B5EF4-FFF2-40B4-BE49-F238E27FC236}">
                <a16:creationId xmlns:a16="http://schemas.microsoft.com/office/drawing/2014/main" id="{004698EA-EA71-33E2-6172-4CDF81C67EE5}"/>
              </a:ext>
            </a:extLst>
          </p:cNvPr>
          <p:cNvSpPr>
            <a:spLocks noGrp="1"/>
          </p:cNvSpPr>
          <p:nvPr>
            <p:ph type="body" idx="1"/>
          </p:nvPr>
        </p:nvSpPr>
        <p:spPr/>
        <p:txBody>
          <a:bodyPr>
            <a:normAutofit/>
          </a:bodyPr>
          <a:lstStyle/>
          <a:p>
            <a:r>
              <a:rPr lang="en-US" sz="3200" u="sng" dirty="0"/>
              <a:t>Information Giver</a:t>
            </a:r>
          </a:p>
        </p:txBody>
      </p:sp>
      <p:sp>
        <p:nvSpPr>
          <p:cNvPr id="4" name="Content Placeholder 3">
            <a:extLst>
              <a:ext uri="{FF2B5EF4-FFF2-40B4-BE49-F238E27FC236}">
                <a16:creationId xmlns:a16="http://schemas.microsoft.com/office/drawing/2014/main" id="{B5925871-7E04-3C34-5E25-AE2504718FCF}"/>
              </a:ext>
            </a:extLst>
          </p:cNvPr>
          <p:cNvSpPr>
            <a:spLocks noGrp="1"/>
          </p:cNvSpPr>
          <p:nvPr>
            <p:ph sz="half" idx="2"/>
          </p:nvPr>
        </p:nvSpPr>
        <p:spPr/>
        <p:txBody>
          <a:bodyPr>
            <a:normAutofit fontScale="92500"/>
          </a:bodyPr>
          <a:lstStyle/>
          <a:p>
            <a:r>
              <a:rPr lang="en-US" dirty="0"/>
              <a:t>Gives forward looking feedback: suggests improvement strategies</a:t>
            </a:r>
          </a:p>
          <a:p>
            <a:r>
              <a:rPr lang="en-US" dirty="0"/>
              <a:t>Encourages user to make an action plan</a:t>
            </a:r>
          </a:p>
          <a:p>
            <a:r>
              <a:rPr lang="en-US" dirty="0"/>
              <a:t>Directs user towards useful resources to support relevant actions</a:t>
            </a:r>
          </a:p>
        </p:txBody>
      </p:sp>
      <p:sp>
        <p:nvSpPr>
          <p:cNvPr id="5" name="Text Placeholder 4">
            <a:extLst>
              <a:ext uri="{FF2B5EF4-FFF2-40B4-BE49-F238E27FC236}">
                <a16:creationId xmlns:a16="http://schemas.microsoft.com/office/drawing/2014/main" id="{9C2EEECA-3DC7-E150-D03C-C1D16F18AADD}"/>
              </a:ext>
            </a:extLst>
          </p:cNvPr>
          <p:cNvSpPr>
            <a:spLocks noGrp="1"/>
          </p:cNvSpPr>
          <p:nvPr>
            <p:ph type="body" sz="quarter" idx="3"/>
          </p:nvPr>
        </p:nvSpPr>
        <p:spPr/>
        <p:txBody>
          <a:bodyPr>
            <a:normAutofit/>
          </a:bodyPr>
          <a:lstStyle/>
          <a:p>
            <a:r>
              <a:rPr lang="en-US" sz="3200" u="sng" dirty="0"/>
              <a:t>Information User</a:t>
            </a:r>
          </a:p>
        </p:txBody>
      </p:sp>
      <p:sp>
        <p:nvSpPr>
          <p:cNvPr id="6" name="Content Placeholder 5">
            <a:extLst>
              <a:ext uri="{FF2B5EF4-FFF2-40B4-BE49-F238E27FC236}">
                <a16:creationId xmlns:a16="http://schemas.microsoft.com/office/drawing/2014/main" id="{FD5026D3-1554-3294-B103-02A7C2CF5084}"/>
              </a:ext>
            </a:extLst>
          </p:cNvPr>
          <p:cNvSpPr>
            <a:spLocks noGrp="1"/>
          </p:cNvSpPr>
          <p:nvPr>
            <p:ph sz="quarter" idx="4"/>
          </p:nvPr>
        </p:nvSpPr>
        <p:spPr/>
        <p:txBody>
          <a:bodyPr>
            <a:normAutofit fontScale="92500"/>
          </a:bodyPr>
          <a:lstStyle/>
          <a:p>
            <a:r>
              <a:rPr lang="en-US" dirty="0"/>
              <a:t>Revisits learning goals based on feedback</a:t>
            </a:r>
          </a:p>
          <a:p>
            <a:r>
              <a:rPr lang="en-US" dirty="0"/>
              <a:t>Discards feedback when judged inadequate or not useful</a:t>
            </a:r>
          </a:p>
          <a:p>
            <a:r>
              <a:rPr lang="en-US" dirty="0"/>
              <a:t>Creates action plan to achieve refined learning goals</a:t>
            </a:r>
          </a:p>
          <a:p>
            <a:r>
              <a:rPr lang="en-US" dirty="0"/>
              <a:t>Implements action plan on next occasion</a:t>
            </a:r>
          </a:p>
          <a:p>
            <a:pPr marL="0" indent="0">
              <a:buNone/>
            </a:pPr>
            <a:endParaRPr lang="en-US" dirty="0"/>
          </a:p>
        </p:txBody>
      </p:sp>
    </p:spTree>
    <p:extLst>
      <p:ext uri="{BB962C8B-B14F-4D97-AF65-F5344CB8AC3E}">
        <p14:creationId xmlns:p14="http://schemas.microsoft.com/office/powerpoint/2010/main" val="50728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3CE6-81A6-D173-1D9A-776559C6F0C1}"/>
              </a:ext>
            </a:extLst>
          </p:cNvPr>
          <p:cNvSpPr>
            <a:spLocks noGrp="1"/>
          </p:cNvSpPr>
          <p:nvPr>
            <p:ph type="title"/>
          </p:nvPr>
        </p:nvSpPr>
        <p:spPr>
          <a:xfrm>
            <a:off x="838200" y="454577"/>
            <a:ext cx="10515600" cy="1325563"/>
          </a:xfrm>
        </p:spPr>
        <p:txBody>
          <a:bodyPr anchor="ctr">
            <a:normAutofit/>
          </a:bodyPr>
          <a:lstStyle/>
          <a:p>
            <a:r>
              <a:rPr lang="en-US" dirty="0"/>
              <a:t>Situation – Behavior – Impact (SBI)</a:t>
            </a:r>
          </a:p>
        </p:txBody>
      </p:sp>
      <p:graphicFrame>
        <p:nvGraphicFramePr>
          <p:cNvPr id="7" name="Content Placeholder 2">
            <a:extLst>
              <a:ext uri="{FF2B5EF4-FFF2-40B4-BE49-F238E27FC236}">
                <a16:creationId xmlns:a16="http://schemas.microsoft.com/office/drawing/2014/main" id="{32576E10-1B95-FA77-412F-FCEAE21306C1}"/>
              </a:ext>
            </a:extLst>
          </p:cNvPr>
          <p:cNvGraphicFramePr>
            <a:graphicFrameLocks noGrp="1"/>
          </p:cNvGraphicFramePr>
          <p:nvPr>
            <p:ph idx="1"/>
            <p:extLst>
              <p:ext uri="{D42A27DB-BD31-4B8C-83A1-F6EECF244321}">
                <p14:modId xmlns:p14="http://schemas.microsoft.com/office/powerpoint/2010/main" val="1148346216"/>
              </p:ext>
            </p:extLst>
          </p:nvPr>
        </p:nvGraphicFramePr>
        <p:xfrm>
          <a:off x="838200" y="191507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61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7216-0102-3A80-1CFC-44CEBEFBD4FB}"/>
              </a:ext>
            </a:extLst>
          </p:cNvPr>
          <p:cNvSpPr>
            <a:spLocks noGrp="1"/>
          </p:cNvSpPr>
          <p:nvPr>
            <p:ph type="title"/>
          </p:nvPr>
        </p:nvSpPr>
        <p:spPr>
          <a:xfrm>
            <a:off x="838200" y="166037"/>
            <a:ext cx="10515600" cy="1325563"/>
          </a:xfrm>
        </p:spPr>
        <p:txBody>
          <a:bodyPr/>
          <a:lstStyle/>
          <a:p>
            <a:r>
              <a:rPr lang="en-US" dirty="0"/>
              <a:t>SBI Model</a:t>
            </a:r>
          </a:p>
        </p:txBody>
      </p:sp>
      <p:sp>
        <p:nvSpPr>
          <p:cNvPr id="4" name="Flowchart: Connector 3">
            <a:extLst>
              <a:ext uri="{FF2B5EF4-FFF2-40B4-BE49-F238E27FC236}">
                <a16:creationId xmlns:a16="http://schemas.microsoft.com/office/drawing/2014/main" id="{745C912C-8F5F-6C09-31DF-710BA4E86179}"/>
              </a:ext>
            </a:extLst>
          </p:cNvPr>
          <p:cNvSpPr/>
          <p:nvPr/>
        </p:nvSpPr>
        <p:spPr>
          <a:xfrm>
            <a:off x="838200" y="1474656"/>
            <a:ext cx="1060315" cy="972766"/>
          </a:xfrm>
          <a:prstGeom prst="flowChartConnector">
            <a:avLst/>
          </a:prstGeom>
          <a:solidFill>
            <a:schemeClr val="bg1"/>
          </a:solidFill>
          <a:ln w="76200">
            <a:solidFill>
              <a:srgbClr val="F694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758FD2FC-AAF7-4C7D-C01F-774F2573552F}"/>
              </a:ext>
            </a:extLst>
          </p:cNvPr>
          <p:cNvSpPr/>
          <p:nvPr/>
        </p:nvSpPr>
        <p:spPr>
          <a:xfrm>
            <a:off x="838198" y="2933731"/>
            <a:ext cx="1060315" cy="972766"/>
          </a:xfrm>
          <a:prstGeom prst="flowChartConnector">
            <a:avLst/>
          </a:prstGeom>
          <a:solidFill>
            <a:schemeClr val="bg1"/>
          </a:solidFill>
          <a:ln w="76200">
            <a:solidFill>
              <a:srgbClr val="F694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18F36C92-0B20-DC68-B858-6D6457D694A2}"/>
              </a:ext>
            </a:extLst>
          </p:cNvPr>
          <p:cNvSpPr/>
          <p:nvPr/>
        </p:nvSpPr>
        <p:spPr>
          <a:xfrm>
            <a:off x="838199" y="4447828"/>
            <a:ext cx="1060315" cy="972766"/>
          </a:xfrm>
          <a:prstGeom prst="flowChartConnector">
            <a:avLst/>
          </a:prstGeom>
          <a:solidFill>
            <a:schemeClr val="bg1"/>
          </a:solidFill>
          <a:ln w="76200">
            <a:solidFill>
              <a:srgbClr val="F694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B80970-14F0-DF33-D203-B984031D6D31}"/>
              </a:ext>
            </a:extLst>
          </p:cNvPr>
          <p:cNvSpPr txBox="1"/>
          <p:nvPr/>
        </p:nvSpPr>
        <p:spPr>
          <a:xfrm>
            <a:off x="1054590" y="1287130"/>
            <a:ext cx="627530" cy="1323439"/>
          </a:xfrm>
          <a:prstGeom prst="rect">
            <a:avLst/>
          </a:prstGeom>
          <a:noFill/>
        </p:spPr>
        <p:txBody>
          <a:bodyPr wrap="square" rtlCol="0">
            <a:spAutoFit/>
          </a:bodyPr>
          <a:lstStyle/>
          <a:p>
            <a:r>
              <a:rPr lang="en-US" sz="8000" dirty="0">
                <a:solidFill>
                  <a:srgbClr val="115740"/>
                </a:solidFill>
              </a:rPr>
              <a:t>S</a:t>
            </a:r>
          </a:p>
        </p:txBody>
      </p:sp>
      <p:sp>
        <p:nvSpPr>
          <p:cNvPr id="8" name="TextBox 7">
            <a:extLst>
              <a:ext uri="{FF2B5EF4-FFF2-40B4-BE49-F238E27FC236}">
                <a16:creationId xmlns:a16="http://schemas.microsoft.com/office/drawing/2014/main" id="{3E46BD37-3EDB-E3FB-35F9-FCAD992C6271}"/>
              </a:ext>
            </a:extLst>
          </p:cNvPr>
          <p:cNvSpPr txBox="1"/>
          <p:nvPr/>
        </p:nvSpPr>
        <p:spPr>
          <a:xfrm>
            <a:off x="1021975" y="2782438"/>
            <a:ext cx="627530" cy="1323439"/>
          </a:xfrm>
          <a:prstGeom prst="rect">
            <a:avLst/>
          </a:prstGeom>
          <a:noFill/>
        </p:spPr>
        <p:txBody>
          <a:bodyPr wrap="square" rtlCol="0">
            <a:spAutoFit/>
          </a:bodyPr>
          <a:lstStyle/>
          <a:p>
            <a:r>
              <a:rPr lang="en-US" sz="8000" dirty="0">
                <a:solidFill>
                  <a:srgbClr val="115740"/>
                </a:solidFill>
              </a:rPr>
              <a:t>B</a:t>
            </a:r>
          </a:p>
        </p:txBody>
      </p:sp>
      <p:sp>
        <p:nvSpPr>
          <p:cNvPr id="9" name="TextBox 8">
            <a:extLst>
              <a:ext uri="{FF2B5EF4-FFF2-40B4-BE49-F238E27FC236}">
                <a16:creationId xmlns:a16="http://schemas.microsoft.com/office/drawing/2014/main" id="{CE122DBF-A9E7-DAFD-B45C-1296305261A5}"/>
              </a:ext>
            </a:extLst>
          </p:cNvPr>
          <p:cNvSpPr txBox="1"/>
          <p:nvPr/>
        </p:nvSpPr>
        <p:spPr>
          <a:xfrm>
            <a:off x="1146479" y="4259994"/>
            <a:ext cx="627530" cy="1323439"/>
          </a:xfrm>
          <a:prstGeom prst="rect">
            <a:avLst/>
          </a:prstGeom>
          <a:noFill/>
        </p:spPr>
        <p:txBody>
          <a:bodyPr wrap="square" rtlCol="0">
            <a:spAutoFit/>
          </a:bodyPr>
          <a:lstStyle/>
          <a:p>
            <a:r>
              <a:rPr lang="en-US" sz="8000" dirty="0">
                <a:solidFill>
                  <a:srgbClr val="115740"/>
                </a:solidFill>
              </a:rPr>
              <a:t>I</a:t>
            </a:r>
          </a:p>
        </p:txBody>
      </p:sp>
      <p:sp>
        <p:nvSpPr>
          <p:cNvPr id="10" name="TextBox 9">
            <a:extLst>
              <a:ext uri="{FF2B5EF4-FFF2-40B4-BE49-F238E27FC236}">
                <a16:creationId xmlns:a16="http://schemas.microsoft.com/office/drawing/2014/main" id="{B7435C1E-B712-B84B-B1A8-5AFBB5C892BF}"/>
              </a:ext>
            </a:extLst>
          </p:cNvPr>
          <p:cNvSpPr txBox="1"/>
          <p:nvPr/>
        </p:nvSpPr>
        <p:spPr>
          <a:xfrm>
            <a:off x="2422474" y="1410240"/>
            <a:ext cx="7808258"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Describe the Situation</a:t>
            </a:r>
          </a:p>
          <a:p>
            <a:pPr marL="285750" indent="-285750">
              <a:buFont typeface="Arial" panose="020B0604020202020204" pitchFamily="34" charset="0"/>
              <a:buChar char="•"/>
            </a:pPr>
            <a:r>
              <a:rPr lang="en-US" sz="2200" dirty="0"/>
              <a:t>Be specific. The goal is for the receiver to be clear about the time, place, and circumstances.</a:t>
            </a:r>
          </a:p>
        </p:txBody>
      </p:sp>
      <p:sp>
        <p:nvSpPr>
          <p:cNvPr id="11" name="TextBox 10">
            <a:extLst>
              <a:ext uri="{FF2B5EF4-FFF2-40B4-BE49-F238E27FC236}">
                <a16:creationId xmlns:a16="http://schemas.microsoft.com/office/drawing/2014/main" id="{0F48173D-EDFA-F9A6-BC57-EEAE248A2ED1}"/>
              </a:ext>
            </a:extLst>
          </p:cNvPr>
          <p:cNvSpPr txBox="1"/>
          <p:nvPr/>
        </p:nvSpPr>
        <p:spPr>
          <a:xfrm>
            <a:off x="2431439" y="2813444"/>
            <a:ext cx="8397926"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t>Describe the observable behavior. Keep it simple and descriptive.</a:t>
            </a:r>
          </a:p>
          <a:p>
            <a:pPr marL="285750" indent="-285750">
              <a:buFont typeface="Arial" panose="020B0604020202020204" pitchFamily="34" charset="0"/>
              <a:buChar char="•"/>
            </a:pPr>
            <a:r>
              <a:rPr lang="en-US" sz="2200" dirty="0"/>
              <a:t>Here’s what I saw and/or heard – what a video would capture</a:t>
            </a:r>
          </a:p>
          <a:p>
            <a:pPr marL="285750" indent="-285750">
              <a:buFont typeface="Arial" panose="020B0604020202020204" pitchFamily="34" charset="0"/>
              <a:buChar char="•"/>
            </a:pPr>
            <a:r>
              <a:rPr lang="en-US" sz="2200" dirty="0"/>
              <a:t>Avoid judgement. Do not talk about what you assume the other was thinking, or the motivation for the behavior.</a:t>
            </a:r>
          </a:p>
        </p:txBody>
      </p:sp>
      <p:sp>
        <p:nvSpPr>
          <p:cNvPr id="12" name="TextBox 11">
            <a:extLst>
              <a:ext uri="{FF2B5EF4-FFF2-40B4-BE49-F238E27FC236}">
                <a16:creationId xmlns:a16="http://schemas.microsoft.com/office/drawing/2014/main" id="{FD7747E1-2042-A28E-2988-4449A826058A}"/>
              </a:ext>
            </a:extLst>
          </p:cNvPr>
          <p:cNvSpPr txBox="1"/>
          <p:nvPr/>
        </p:nvSpPr>
        <p:spPr>
          <a:xfrm>
            <a:off x="2431439" y="4380213"/>
            <a:ext cx="7808258"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t>Impact on you – what you thought and/or felt.</a:t>
            </a:r>
          </a:p>
          <a:p>
            <a:pPr marL="285750" indent="-285750">
              <a:buFont typeface="Arial" panose="020B0604020202020204" pitchFamily="34" charset="0"/>
              <a:buChar char="•"/>
            </a:pPr>
            <a:r>
              <a:rPr lang="en-US" sz="2200" dirty="0"/>
              <a:t>Impact on others – how others reacted. Keep it factual.</a:t>
            </a:r>
          </a:p>
          <a:p>
            <a:pPr marL="285750" indent="-285750">
              <a:buFont typeface="Arial" panose="020B0604020202020204" pitchFamily="34" charset="0"/>
              <a:buChar char="•"/>
            </a:pPr>
            <a:r>
              <a:rPr lang="en-US" sz="2200" dirty="0"/>
              <a:t>Impact on the results of the team, project, and/or organization.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p:txBody>
      </p:sp>
      <p:sp>
        <p:nvSpPr>
          <p:cNvPr id="13" name="TextBox 12">
            <a:extLst>
              <a:ext uri="{FF2B5EF4-FFF2-40B4-BE49-F238E27FC236}">
                <a16:creationId xmlns:a16="http://schemas.microsoft.com/office/drawing/2014/main" id="{13EBD31F-C31A-10E8-C3EB-C78449BFE2F5}"/>
              </a:ext>
            </a:extLst>
          </p:cNvPr>
          <p:cNvSpPr txBox="1"/>
          <p:nvPr/>
        </p:nvSpPr>
        <p:spPr>
          <a:xfrm>
            <a:off x="1021975" y="6024282"/>
            <a:ext cx="5585013" cy="246221"/>
          </a:xfrm>
          <a:prstGeom prst="rect">
            <a:avLst/>
          </a:prstGeom>
          <a:noFill/>
        </p:spPr>
        <p:txBody>
          <a:bodyPr wrap="square" rtlCol="0">
            <a:spAutoFit/>
          </a:bodyPr>
          <a:lstStyle/>
          <a:p>
            <a:r>
              <a:rPr lang="en-US" sz="1000" dirty="0"/>
              <a:t>https://www.ccl.org/articles/leading-effectively-articles/closing-the-gap-between-intent-vs-impact-sbii/</a:t>
            </a:r>
          </a:p>
        </p:txBody>
      </p:sp>
    </p:spTree>
    <p:extLst>
      <p:ext uri="{BB962C8B-B14F-4D97-AF65-F5344CB8AC3E}">
        <p14:creationId xmlns:p14="http://schemas.microsoft.com/office/powerpoint/2010/main" val="77983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41AD-66C5-7D54-7841-E9B1680BD27E}"/>
              </a:ext>
            </a:extLst>
          </p:cNvPr>
          <p:cNvSpPr>
            <a:spLocks noGrp="1"/>
          </p:cNvSpPr>
          <p:nvPr>
            <p:ph type="title"/>
          </p:nvPr>
        </p:nvSpPr>
        <p:spPr/>
        <p:txBody>
          <a:bodyPr/>
          <a:lstStyle/>
          <a:p>
            <a:r>
              <a:rPr lang="en-US" dirty="0"/>
              <a:t>Start – Stop - Continue</a:t>
            </a:r>
          </a:p>
        </p:txBody>
      </p:sp>
      <p:sp>
        <p:nvSpPr>
          <p:cNvPr id="4" name="Flowchart: Connector 3">
            <a:extLst>
              <a:ext uri="{FF2B5EF4-FFF2-40B4-BE49-F238E27FC236}">
                <a16:creationId xmlns:a16="http://schemas.microsoft.com/office/drawing/2014/main" id="{FEAA33C3-B756-6F7B-12BA-A8BB63AA3A82}"/>
              </a:ext>
            </a:extLst>
          </p:cNvPr>
          <p:cNvSpPr>
            <a:spLocks/>
          </p:cNvSpPr>
          <p:nvPr/>
        </p:nvSpPr>
        <p:spPr>
          <a:xfrm>
            <a:off x="1030941" y="1676399"/>
            <a:ext cx="1129553" cy="1038457"/>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8F1D4467-2F83-6F31-978E-4E7AD4CE7F66}"/>
              </a:ext>
            </a:extLst>
          </p:cNvPr>
          <p:cNvSpPr/>
          <p:nvPr/>
        </p:nvSpPr>
        <p:spPr>
          <a:xfrm rot="5400000">
            <a:off x="1341299" y="1926335"/>
            <a:ext cx="557731" cy="488168"/>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00FCA078-6013-3039-E3AA-B178FAB0645C}"/>
              </a:ext>
            </a:extLst>
          </p:cNvPr>
          <p:cNvSpPr/>
          <p:nvPr/>
        </p:nvSpPr>
        <p:spPr>
          <a:xfrm>
            <a:off x="1030940" y="2960270"/>
            <a:ext cx="1129553" cy="1038457"/>
          </a:xfrm>
          <a:prstGeom prst="flowChartConnector">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A403727D-9B2D-7E47-8317-8D06A2B1B575}"/>
              </a:ext>
            </a:extLst>
          </p:cNvPr>
          <p:cNvSpPr/>
          <p:nvPr/>
        </p:nvSpPr>
        <p:spPr>
          <a:xfrm rot="2702949">
            <a:off x="1290012" y="3197387"/>
            <a:ext cx="616644" cy="582860"/>
          </a:xfrm>
          <a:prstGeom prst="diamon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9941E5CC-5300-15DB-05E3-D8EC944A2F43}"/>
              </a:ext>
            </a:extLst>
          </p:cNvPr>
          <p:cNvSpPr/>
          <p:nvPr/>
        </p:nvSpPr>
        <p:spPr>
          <a:xfrm>
            <a:off x="1043021" y="4304976"/>
            <a:ext cx="1117472" cy="1038456"/>
          </a:xfrm>
          <a:prstGeom prst="flowChartConnector">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96F02BB2-79D1-F827-2C84-37D736D0DDB2}"/>
              </a:ext>
            </a:extLst>
          </p:cNvPr>
          <p:cNvSpPr/>
          <p:nvPr/>
        </p:nvSpPr>
        <p:spPr>
          <a:xfrm rot="5400000">
            <a:off x="1598157" y="4655532"/>
            <a:ext cx="425021" cy="340251"/>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82BC076-20B5-5389-07A0-AEFEA02D1E7E}"/>
              </a:ext>
            </a:extLst>
          </p:cNvPr>
          <p:cNvSpPr/>
          <p:nvPr/>
        </p:nvSpPr>
        <p:spPr>
          <a:xfrm rot="5400000">
            <a:off x="1236243" y="4655532"/>
            <a:ext cx="442953" cy="340251"/>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ECCE25-3E86-7253-9611-668FF2094795}"/>
              </a:ext>
            </a:extLst>
          </p:cNvPr>
          <p:cNvSpPr txBox="1"/>
          <p:nvPr/>
        </p:nvSpPr>
        <p:spPr>
          <a:xfrm>
            <a:off x="2671482" y="1676400"/>
            <a:ext cx="5585012"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It might be a good idea to start…</a:t>
            </a:r>
          </a:p>
          <a:p>
            <a:pPr marL="285750" indent="-285750">
              <a:buFont typeface="Arial" panose="020B0604020202020204" pitchFamily="34" charset="0"/>
              <a:buChar char="•"/>
            </a:pPr>
            <a:r>
              <a:rPr lang="en-US" sz="2200" dirty="0"/>
              <a:t>I’d like you to consider starting…</a:t>
            </a:r>
          </a:p>
          <a:p>
            <a:pPr marL="285750" indent="-285750">
              <a:buFont typeface="Arial" panose="020B0604020202020204" pitchFamily="34" charset="0"/>
              <a:buChar char="•"/>
            </a:pPr>
            <a:r>
              <a:rPr lang="en-US" sz="2200" dirty="0"/>
              <a:t>I believe it would be helpful if you started…</a:t>
            </a:r>
          </a:p>
        </p:txBody>
      </p:sp>
      <p:sp>
        <p:nvSpPr>
          <p:cNvPr id="12" name="TextBox 11">
            <a:extLst>
              <a:ext uri="{FF2B5EF4-FFF2-40B4-BE49-F238E27FC236}">
                <a16:creationId xmlns:a16="http://schemas.microsoft.com/office/drawing/2014/main" id="{376EC626-EC1A-4583-A222-008A195F56EE}"/>
              </a:ext>
            </a:extLst>
          </p:cNvPr>
          <p:cNvSpPr txBox="1"/>
          <p:nvPr/>
        </p:nvSpPr>
        <p:spPr>
          <a:xfrm>
            <a:off x="2671482" y="2945761"/>
            <a:ext cx="7386918"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I find it challenging when you…</a:t>
            </a:r>
          </a:p>
          <a:p>
            <a:pPr marL="285750" indent="-285750">
              <a:buFont typeface="Arial" panose="020B0604020202020204" pitchFamily="34" charset="0"/>
              <a:buChar char="•"/>
            </a:pPr>
            <a:r>
              <a:rPr lang="en-US" sz="2200" dirty="0"/>
              <a:t>It might be better if you stopped…</a:t>
            </a:r>
          </a:p>
          <a:p>
            <a:pPr marL="285750" indent="-285750">
              <a:buFont typeface="Arial" panose="020B0604020202020204" pitchFamily="34" charset="0"/>
              <a:buChar char="•"/>
            </a:pPr>
            <a:r>
              <a:rPr lang="en-US" sz="2200" dirty="0"/>
              <a:t>Give an example of how the behavior might inhibit learning.</a:t>
            </a:r>
          </a:p>
        </p:txBody>
      </p:sp>
      <p:sp>
        <p:nvSpPr>
          <p:cNvPr id="13" name="TextBox 12">
            <a:extLst>
              <a:ext uri="{FF2B5EF4-FFF2-40B4-BE49-F238E27FC236}">
                <a16:creationId xmlns:a16="http://schemas.microsoft.com/office/drawing/2014/main" id="{2B9F431B-3547-21E2-DEB6-14DEC8975490}"/>
              </a:ext>
            </a:extLst>
          </p:cNvPr>
          <p:cNvSpPr txBox="1"/>
          <p:nvPr/>
        </p:nvSpPr>
        <p:spPr>
          <a:xfrm>
            <a:off x="2671482" y="4231809"/>
            <a:ext cx="7386918"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t>One thing I like about your teaching is…</a:t>
            </a:r>
          </a:p>
          <a:p>
            <a:pPr marL="285750" indent="-285750">
              <a:buFont typeface="Arial" panose="020B0604020202020204" pitchFamily="34" charset="0"/>
              <a:buChar char="•"/>
            </a:pPr>
            <a:r>
              <a:rPr lang="en-US" sz="2200" dirty="0"/>
              <a:t>I think it would be helpful to continue…</a:t>
            </a:r>
          </a:p>
          <a:p>
            <a:pPr marL="285750" indent="-285750">
              <a:buFont typeface="Arial" panose="020B0604020202020204" pitchFamily="34" charset="0"/>
              <a:buChar char="•"/>
            </a:pPr>
            <a:r>
              <a:rPr lang="en-US" sz="2200" dirty="0"/>
              <a:t>Provide an example of an action to continue because it enhances learning.</a:t>
            </a:r>
          </a:p>
        </p:txBody>
      </p:sp>
    </p:spTree>
    <p:extLst>
      <p:ext uri="{BB962C8B-B14F-4D97-AF65-F5344CB8AC3E}">
        <p14:creationId xmlns:p14="http://schemas.microsoft.com/office/powerpoint/2010/main" val="3248445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2C6C-1DBE-D0DC-B8E8-AEDEFD8825B9}"/>
              </a:ext>
            </a:extLst>
          </p:cNvPr>
          <p:cNvSpPr>
            <a:spLocks noGrp="1"/>
          </p:cNvSpPr>
          <p:nvPr>
            <p:ph type="title"/>
          </p:nvPr>
        </p:nvSpPr>
        <p:spPr/>
        <p:txBody>
          <a:bodyPr>
            <a:normAutofit/>
          </a:bodyPr>
          <a:lstStyle/>
          <a:p>
            <a:r>
              <a:rPr lang="en-US" dirty="0" err="1">
                <a:latin typeface="Arial"/>
                <a:cs typeface="Arial"/>
              </a:rPr>
              <a:t>iSPOT</a:t>
            </a:r>
            <a:br>
              <a:rPr lang="en-US" sz="2800" dirty="0"/>
            </a:br>
            <a:r>
              <a:rPr lang="en-US" sz="2400" dirty="0">
                <a:latin typeface="Arial"/>
                <a:cs typeface="Arial"/>
              </a:rPr>
              <a:t>(Increasing and Standardizing Peer Observation in PHM teams)</a:t>
            </a:r>
          </a:p>
        </p:txBody>
      </p:sp>
      <p:sp>
        <p:nvSpPr>
          <p:cNvPr id="3" name="Content Placeholder 2">
            <a:extLst>
              <a:ext uri="{FF2B5EF4-FFF2-40B4-BE49-F238E27FC236}">
                <a16:creationId xmlns:a16="http://schemas.microsoft.com/office/drawing/2014/main" id="{C9727A2A-7F24-0FE0-B16D-9D233C9E0F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735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852005-8F6D-9A89-9F5C-781A10CDAAC0}"/>
              </a:ext>
            </a:extLst>
          </p:cNvPr>
          <p:cNvSpPr>
            <a:spLocks noGrp="1"/>
          </p:cNvSpPr>
          <p:nvPr>
            <p:ph type="title"/>
          </p:nvPr>
        </p:nvSpPr>
        <p:spPr>
          <a:xfrm>
            <a:off x="839788" y="457200"/>
            <a:ext cx="3932237" cy="1600200"/>
          </a:xfrm>
        </p:spPr>
        <p:txBody>
          <a:bodyPr anchor="b">
            <a:normAutofit/>
          </a:bodyPr>
          <a:lstStyle/>
          <a:p>
            <a:r>
              <a:rPr lang="en-US" dirty="0" err="1"/>
              <a:t>iSPOT</a:t>
            </a:r>
            <a:endParaRPr lang="en-US" dirty="0"/>
          </a:p>
        </p:txBody>
      </p:sp>
      <p:pic>
        <p:nvPicPr>
          <p:cNvPr id="7" name="Picture 6">
            <a:extLst>
              <a:ext uri="{FF2B5EF4-FFF2-40B4-BE49-F238E27FC236}">
                <a16:creationId xmlns:a16="http://schemas.microsoft.com/office/drawing/2014/main" id="{683D6F64-8ACF-1E5D-217C-6CFCA0E5BBB7}"/>
              </a:ext>
            </a:extLst>
          </p:cNvPr>
          <p:cNvPicPr>
            <a:picLocks noChangeAspect="1"/>
          </p:cNvPicPr>
          <p:nvPr/>
        </p:nvPicPr>
        <p:blipFill>
          <a:blip r:embed="rId2"/>
          <a:srcRect r="3" b="6002"/>
          <a:stretch>
            <a:fillRect/>
          </a:stretch>
        </p:blipFill>
        <p:spPr>
          <a:xfrm>
            <a:off x="4881530" y="457200"/>
            <a:ext cx="6935928" cy="5476672"/>
          </a:xfrm>
          <a:prstGeom prst="rect">
            <a:avLst/>
          </a:prstGeom>
          <a:ln>
            <a:noFill/>
          </a:ln>
          <a:effectLst>
            <a:outerShdw blurRad="190500" algn="tl" rotWithShape="0">
              <a:srgbClr val="000000">
                <a:alpha val="70000"/>
              </a:srgbClr>
            </a:outerShdw>
          </a:effectLst>
        </p:spPr>
      </p:pic>
      <p:sp>
        <p:nvSpPr>
          <p:cNvPr id="12" name="Text Placeholder 3">
            <a:extLst>
              <a:ext uri="{FF2B5EF4-FFF2-40B4-BE49-F238E27FC236}">
                <a16:creationId xmlns:a16="http://schemas.microsoft.com/office/drawing/2014/main" id="{037A0C16-744A-E37F-8EB7-E8227BB71F0A}"/>
              </a:ext>
            </a:extLst>
          </p:cNvPr>
          <p:cNvSpPr>
            <a:spLocks noGrp="1"/>
          </p:cNvSpPr>
          <p:nvPr>
            <p:ph type="body" sz="half" idx="2"/>
          </p:nvPr>
        </p:nvSpPr>
        <p:spPr>
          <a:xfrm>
            <a:off x="839788" y="2057400"/>
            <a:ext cx="3932237" cy="3811588"/>
          </a:xfrm>
        </p:spPr>
        <p:txBody>
          <a:bodyPr>
            <a:normAutofit/>
          </a:bodyPr>
          <a:lstStyle/>
          <a:p>
            <a:r>
              <a:rPr lang="en-US" dirty="0"/>
              <a:t>Educational Session Observation Form</a:t>
            </a:r>
          </a:p>
        </p:txBody>
      </p:sp>
    </p:spTree>
    <p:extLst>
      <p:ext uri="{BB962C8B-B14F-4D97-AF65-F5344CB8AC3E}">
        <p14:creationId xmlns:p14="http://schemas.microsoft.com/office/powerpoint/2010/main" val="406236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lstStyle/>
          <a:p>
            <a:pPr marL="514350" indent="-514350">
              <a:buFont typeface="+mj-lt"/>
              <a:buAutoNum type="arabicPeriod"/>
            </a:pPr>
            <a:r>
              <a:rPr lang="en-US" dirty="0"/>
              <a:t>Describe the purpose and benefits of peer review in the context of health professions education.</a:t>
            </a:r>
          </a:p>
          <a:p>
            <a:pPr marL="514350" indent="-514350">
              <a:buFont typeface="+mj-lt"/>
              <a:buAutoNum type="arabicPeriod"/>
            </a:pPr>
            <a:r>
              <a:rPr lang="en-US" dirty="0"/>
              <a:t>Identify key components of an effective peer review process.</a:t>
            </a:r>
          </a:p>
          <a:p>
            <a:pPr marL="514350" indent="-514350">
              <a:buFont typeface="+mj-lt"/>
              <a:buAutoNum type="arabicPeriod"/>
            </a:pPr>
            <a:r>
              <a:rPr lang="en-US" dirty="0"/>
              <a:t>Compare and contrast peer review frameworks or models used in health professions education.</a:t>
            </a:r>
          </a:p>
          <a:p>
            <a:pPr marL="514350" indent="-514350">
              <a:buFont typeface="+mj-lt"/>
              <a:buAutoNum type="arabicPeriod"/>
            </a:pPr>
            <a:r>
              <a:rPr lang="en-US" dirty="0"/>
              <a:t>List strategies to implement or enhance peer review practices within your own program or college.</a:t>
            </a:r>
          </a:p>
        </p:txBody>
      </p:sp>
    </p:spTree>
    <p:extLst>
      <p:ext uri="{BB962C8B-B14F-4D97-AF65-F5344CB8AC3E}">
        <p14:creationId xmlns:p14="http://schemas.microsoft.com/office/powerpoint/2010/main" val="252189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ED4B-61B0-C48A-499B-861FE72BD43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AF96F72-69E5-BBE4-6A9B-5A9DAD785044}"/>
              </a:ext>
            </a:extLst>
          </p:cNvPr>
          <p:cNvSpPr>
            <a:spLocks noGrp="1"/>
          </p:cNvSpPr>
          <p:nvPr>
            <p:ph type="title"/>
          </p:nvPr>
        </p:nvSpPr>
        <p:spPr>
          <a:xfrm>
            <a:off x="839788" y="457200"/>
            <a:ext cx="3932237" cy="1600200"/>
          </a:xfrm>
        </p:spPr>
        <p:txBody>
          <a:bodyPr anchor="b">
            <a:normAutofit/>
          </a:bodyPr>
          <a:lstStyle/>
          <a:p>
            <a:r>
              <a:rPr lang="en-US" dirty="0" err="1"/>
              <a:t>iSPOT</a:t>
            </a:r>
            <a:endParaRPr lang="en-US" dirty="0"/>
          </a:p>
        </p:txBody>
      </p:sp>
      <p:sp>
        <p:nvSpPr>
          <p:cNvPr id="12" name="Text Placeholder 3">
            <a:extLst>
              <a:ext uri="{FF2B5EF4-FFF2-40B4-BE49-F238E27FC236}">
                <a16:creationId xmlns:a16="http://schemas.microsoft.com/office/drawing/2014/main" id="{1C0424CF-C09E-B2B7-967B-9428E57371DE}"/>
              </a:ext>
            </a:extLst>
          </p:cNvPr>
          <p:cNvSpPr>
            <a:spLocks noGrp="1"/>
          </p:cNvSpPr>
          <p:nvPr>
            <p:ph type="body" sz="half" idx="2"/>
          </p:nvPr>
        </p:nvSpPr>
        <p:spPr>
          <a:xfrm>
            <a:off x="839788" y="2057400"/>
            <a:ext cx="3932237" cy="3811588"/>
          </a:xfrm>
        </p:spPr>
        <p:txBody>
          <a:bodyPr>
            <a:normAutofit/>
          </a:bodyPr>
          <a:lstStyle/>
          <a:p>
            <a:r>
              <a:rPr lang="en-US" dirty="0"/>
              <a:t>Clinic Observation Tool</a:t>
            </a:r>
          </a:p>
        </p:txBody>
      </p:sp>
      <p:pic>
        <p:nvPicPr>
          <p:cNvPr id="3" name="Picture 2">
            <a:extLst>
              <a:ext uri="{FF2B5EF4-FFF2-40B4-BE49-F238E27FC236}">
                <a16:creationId xmlns:a16="http://schemas.microsoft.com/office/drawing/2014/main" id="{AB629164-A25C-5DA4-5B9C-EE7841EB790A}"/>
              </a:ext>
            </a:extLst>
          </p:cNvPr>
          <p:cNvPicPr>
            <a:picLocks noChangeAspect="1"/>
          </p:cNvPicPr>
          <p:nvPr/>
        </p:nvPicPr>
        <p:blipFill>
          <a:blip r:embed="rId2"/>
          <a:stretch>
            <a:fillRect/>
          </a:stretch>
        </p:blipFill>
        <p:spPr>
          <a:xfrm>
            <a:off x="5178437" y="123337"/>
            <a:ext cx="6173775" cy="62717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50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B8B26-F07B-D9EA-6A63-B3472993838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93E9E00-8EFD-051A-EB61-2E939A0FFFB8}"/>
              </a:ext>
            </a:extLst>
          </p:cNvPr>
          <p:cNvSpPr>
            <a:spLocks noGrp="1"/>
          </p:cNvSpPr>
          <p:nvPr>
            <p:ph type="title"/>
          </p:nvPr>
        </p:nvSpPr>
        <p:spPr>
          <a:xfrm>
            <a:off x="839788" y="457200"/>
            <a:ext cx="3932237" cy="1600200"/>
          </a:xfrm>
        </p:spPr>
        <p:txBody>
          <a:bodyPr anchor="b">
            <a:normAutofit/>
          </a:bodyPr>
          <a:lstStyle/>
          <a:p>
            <a:r>
              <a:rPr lang="en-US" dirty="0" err="1"/>
              <a:t>iSPOT</a:t>
            </a:r>
            <a:endParaRPr lang="en-US" dirty="0"/>
          </a:p>
        </p:txBody>
      </p:sp>
      <p:sp>
        <p:nvSpPr>
          <p:cNvPr id="12" name="Text Placeholder 3">
            <a:extLst>
              <a:ext uri="{FF2B5EF4-FFF2-40B4-BE49-F238E27FC236}">
                <a16:creationId xmlns:a16="http://schemas.microsoft.com/office/drawing/2014/main" id="{A014EA1D-EA00-18DF-F615-03B08A95ABBB}"/>
              </a:ext>
            </a:extLst>
          </p:cNvPr>
          <p:cNvSpPr>
            <a:spLocks noGrp="1"/>
          </p:cNvSpPr>
          <p:nvPr>
            <p:ph type="body" sz="half" idx="2"/>
          </p:nvPr>
        </p:nvSpPr>
        <p:spPr>
          <a:xfrm>
            <a:off x="839788" y="2057400"/>
            <a:ext cx="3932237" cy="3811588"/>
          </a:xfrm>
        </p:spPr>
        <p:txBody>
          <a:bodyPr>
            <a:normAutofit/>
          </a:bodyPr>
          <a:lstStyle/>
          <a:p>
            <a:r>
              <a:rPr lang="en-US" dirty="0"/>
              <a:t>Rounding Observation Form with Learners</a:t>
            </a:r>
          </a:p>
        </p:txBody>
      </p:sp>
      <p:pic>
        <p:nvPicPr>
          <p:cNvPr id="4" name="Picture 3">
            <a:extLst>
              <a:ext uri="{FF2B5EF4-FFF2-40B4-BE49-F238E27FC236}">
                <a16:creationId xmlns:a16="http://schemas.microsoft.com/office/drawing/2014/main" id="{2BF52614-7D6D-BCD3-7E65-4CF38B9E552E}"/>
              </a:ext>
            </a:extLst>
          </p:cNvPr>
          <p:cNvPicPr>
            <a:picLocks noChangeAspect="1"/>
          </p:cNvPicPr>
          <p:nvPr/>
        </p:nvPicPr>
        <p:blipFill>
          <a:blip r:embed="rId2"/>
          <a:stretch>
            <a:fillRect/>
          </a:stretch>
        </p:blipFill>
        <p:spPr>
          <a:xfrm>
            <a:off x="5751632" y="141066"/>
            <a:ext cx="5600580" cy="6279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22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9B93-362D-3A28-9B1E-4BE0457264A0}"/>
              </a:ext>
            </a:extLst>
          </p:cNvPr>
          <p:cNvSpPr>
            <a:spLocks noGrp="1"/>
          </p:cNvSpPr>
          <p:nvPr>
            <p:ph type="ctrTitle"/>
          </p:nvPr>
        </p:nvSpPr>
        <p:spPr/>
        <p:txBody>
          <a:bodyPr/>
          <a:lstStyle/>
          <a:p>
            <a:r>
              <a:rPr lang="en-US" dirty="0">
                <a:latin typeface="Arial"/>
                <a:cs typeface="Arial"/>
              </a:rPr>
              <a:t>Let's revisit the video – How would you change your feedback to your peer?</a:t>
            </a:r>
            <a:endParaRPr lang="en-US" dirty="0"/>
          </a:p>
        </p:txBody>
      </p:sp>
    </p:spTree>
    <p:extLst>
      <p:ext uri="{BB962C8B-B14F-4D97-AF65-F5344CB8AC3E}">
        <p14:creationId xmlns:p14="http://schemas.microsoft.com/office/powerpoint/2010/main" val="39833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3F83-287C-9FDD-6DFD-ED90874B67B7}"/>
              </a:ext>
            </a:extLst>
          </p:cNvPr>
          <p:cNvSpPr>
            <a:spLocks noGrp="1"/>
          </p:cNvSpPr>
          <p:nvPr>
            <p:ph type="title"/>
          </p:nvPr>
        </p:nvSpPr>
        <p:spPr/>
        <p:txBody>
          <a:bodyPr/>
          <a:lstStyle/>
          <a:p>
            <a:r>
              <a:rPr lang="en-US" dirty="0">
                <a:latin typeface="Arial"/>
                <a:cs typeface="Arial"/>
              </a:rPr>
              <a:t>Current use of peer review of teaching</a:t>
            </a:r>
            <a:endParaRPr lang="en-US" dirty="0"/>
          </a:p>
        </p:txBody>
      </p:sp>
      <p:sp>
        <p:nvSpPr>
          <p:cNvPr id="4" name="Text Placeholder 3">
            <a:extLst>
              <a:ext uri="{FF2B5EF4-FFF2-40B4-BE49-F238E27FC236}">
                <a16:creationId xmlns:a16="http://schemas.microsoft.com/office/drawing/2014/main" id="{756AF289-8C85-2A75-5EF3-DDDA12D72CCB}"/>
              </a:ext>
            </a:extLst>
          </p:cNvPr>
          <p:cNvSpPr>
            <a:spLocks noGrp="1"/>
          </p:cNvSpPr>
          <p:nvPr>
            <p:ph type="body" idx="1"/>
          </p:nvPr>
        </p:nvSpPr>
        <p:spPr>
          <a:xfrm>
            <a:off x="286260" y="2094512"/>
            <a:ext cx="2584240" cy="1603883"/>
          </a:xfrm>
        </p:spPr>
        <p:txBody>
          <a:bodyPr>
            <a:normAutofit/>
          </a:bodyPr>
          <a:lstStyle/>
          <a:p>
            <a:r>
              <a:rPr lang="en-US" sz="2300" dirty="0">
                <a:latin typeface="Arial"/>
                <a:cs typeface="Arial"/>
              </a:rPr>
              <a:t>Medicine - </a:t>
            </a:r>
            <a:endParaRPr lang="en-US" sz="2300" dirty="0"/>
          </a:p>
          <a:p>
            <a:pPr marL="342900" indent="-342900">
              <a:buChar char="•"/>
            </a:pPr>
            <a:r>
              <a:rPr lang="en-US" sz="1500" dirty="0">
                <a:latin typeface="Arial"/>
                <a:cs typeface="Arial"/>
              </a:rPr>
              <a:t>Classroom Setting</a:t>
            </a:r>
          </a:p>
          <a:p>
            <a:pPr marL="342900" indent="-342900">
              <a:buChar char="•"/>
            </a:pPr>
            <a:r>
              <a:rPr lang="en-US" sz="1500" dirty="0">
                <a:latin typeface="Arial"/>
                <a:cs typeface="Arial"/>
              </a:rPr>
              <a:t>Clinic/Rounds Setting</a:t>
            </a:r>
          </a:p>
          <a:p>
            <a:pPr marL="342900" indent="-342900">
              <a:buChar char="•"/>
            </a:pPr>
            <a:r>
              <a:rPr lang="en-US" sz="1500" dirty="0">
                <a:latin typeface="Arial"/>
                <a:cs typeface="Arial"/>
              </a:rPr>
              <a:t>Laboratory Setting</a:t>
            </a:r>
            <a:endParaRPr lang="en-US" sz="1500"/>
          </a:p>
        </p:txBody>
      </p:sp>
      <p:pic>
        <p:nvPicPr>
          <p:cNvPr id="8" name="Content Placeholder 7" descr="A close-up of a questionnaire&#10;&#10;AI-generated content may be incorrect.">
            <a:extLst>
              <a:ext uri="{FF2B5EF4-FFF2-40B4-BE49-F238E27FC236}">
                <a16:creationId xmlns:a16="http://schemas.microsoft.com/office/drawing/2014/main" id="{BFD404F2-84A5-95AC-C425-BCF252A3D8D1}"/>
              </a:ext>
            </a:extLst>
          </p:cNvPr>
          <p:cNvPicPr>
            <a:picLocks noGrp="1" noChangeAspect="1"/>
          </p:cNvPicPr>
          <p:nvPr>
            <p:ph sz="half" idx="2"/>
          </p:nvPr>
        </p:nvPicPr>
        <p:blipFill>
          <a:blip r:embed="rId2"/>
          <a:stretch>
            <a:fillRect/>
          </a:stretch>
        </p:blipFill>
        <p:spPr>
          <a:xfrm>
            <a:off x="2975541" y="2177990"/>
            <a:ext cx="2913488" cy="3796012"/>
          </a:xfrm>
          <a:prstGeom prst="rect">
            <a:avLst/>
          </a:prstGeom>
          <a:ln>
            <a:solidFill>
              <a:schemeClr val="tx1"/>
            </a:solidFill>
          </a:ln>
          <a:effectLst>
            <a:outerShdw blurRad="50800" dist="38100" dir="2700000">
              <a:srgbClr val="000000">
                <a:alpha val="40000"/>
              </a:srgbClr>
            </a:outerShdw>
          </a:effectLst>
        </p:spPr>
      </p:pic>
      <p:sp>
        <p:nvSpPr>
          <p:cNvPr id="5" name="Text Placeholder 4">
            <a:extLst>
              <a:ext uri="{FF2B5EF4-FFF2-40B4-BE49-F238E27FC236}">
                <a16:creationId xmlns:a16="http://schemas.microsoft.com/office/drawing/2014/main" id="{70E0949A-C5DD-1F52-A804-7D7079CA7130}"/>
              </a:ext>
            </a:extLst>
          </p:cNvPr>
          <p:cNvSpPr>
            <a:spLocks noGrp="1"/>
          </p:cNvSpPr>
          <p:nvPr>
            <p:ph type="body" sz="quarter" idx="3"/>
          </p:nvPr>
        </p:nvSpPr>
        <p:spPr>
          <a:xfrm>
            <a:off x="6172200" y="2177181"/>
            <a:ext cx="2361632" cy="809535"/>
          </a:xfrm>
        </p:spPr>
        <p:txBody>
          <a:bodyPr vert="horz" lIns="91440" tIns="45720" rIns="91440" bIns="45720" rtlCol="0" anchor="b">
            <a:noAutofit/>
          </a:bodyPr>
          <a:lstStyle/>
          <a:p>
            <a:r>
              <a:rPr lang="en-US" sz="2300" dirty="0">
                <a:latin typeface="Arial"/>
                <a:cs typeface="Arial"/>
              </a:rPr>
              <a:t>Pharmacy</a:t>
            </a:r>
            <a:r>
              <a:rPr lang="en-US" sz="2000" dirty="0">
                <a:latin typeface="Arial"/>
                <a:cs typeface="Arial"/>
              </a:rPr>
              <a:t> - </a:t>
            </a:r>
            <a:endParaRPr lang="en-US" sz="2000"/>
          </a:p>
          <a:p>
            <a:pPr marL="285750" indent="-285750">
              <a:buChar char="•"/>
            </a:pPr>
            <a:r>
              <a:rPr lang="en-US" sz="1500" dirty="0">
                <a:latin typeface="Arial"/>
                <a:cs typeface="Arial"/>
              </a:rPr>
              <a:t>Classroom Setting</a:t>
            </a:r>
          </a:p>
        </p:txBody>
      </p:sp>
      <p:pic>
        <p:nvPicPr>
          <p:cNvPr id="7" name="Content Placeholder 6" descr="A close-up of a questionnaire&#10;&#10;AI-generated content may be incorrect.">
            <a:extLst>
              <a:ext uri="{FF2B5EF4-FFF2-40B4-BE49-F238E27FC236}">
                <a16:creationId xmlns:a16="http://schemas.microsoft.com/office/drawing/2014/main" id="{9AAF5549-927F-02AE-6CC4-B7BD828C29B6}"/>
              </a:ext>
            </a:extLst>
          </p:cNvPr>
          <p:cNvPicPr>
            <a:picLocks noGrp="1" noChangeAspect="1"/>
          </p:cNvPicPr>
          <p:nvPr>
            <p:ph sz="quarter" idx="4"/>
          </p:nvPr>
        </p:nvPicPr>
        <p:blipFill>
          <a:blip r:embed="rId3"/>
          <a:stretch>
            <a:fillRect/>
          </a:stretch>
        </p:blipFill>
        <p:spPr>
          <a:xfrm>
            <a:off x="8432288" y="2177990"/>
            <a:ext cx="3056843" cy="3684588"/>
          </a:xfrm>
          <a:prstGeom prst="rect">
            <a:avLst/>
          </a:prstGeom>
          <a:ln>
            <a:solidFill>
              <a:schemeClr val="tx1"/>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99766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3827-1882-4773-36E4-0F29736900D5}"/>
              </a:ext>
            </a:extLst>
          </p:cNvPr>
          <p:cNvSpPr>
            <a:spLocks noGrp="1"/>
          </p:cNvSpPr>
          <p:nvPr>
            <p:ph type="ctrTitle"/>
          </p:nvPr>
        </p:nvSpPr>
        <p:spPr/>
        <p:txBody>
          <a:bodyPr/>
          <a:lstStyle/>
          <a:p>
            <a:r>
              <a:rPr lang="en-US" dirty="0">
                <a:latin typeface="Arial"/>
                <a:cs typeface="Arial"/>
              </a:rPr>
              <a:t>Future Directions and </a:t>
            </a:r>
            <a:br>
              <a:rPr lang="en-US" dirty="0">
                <a:latin typeface="Arial"/>
                <a:cs typeface="Arial"/>
              </a:rPr>
            </a:br>
            <a:r>
              <a:rPr lang="en-US" dirty="0">
                <a:latin typeface="Arial"/>
                <a:cs typeface="Arial"/>
              </a:rPr>
              <a:t>Information Sharing</a:t>
            </a:r>
            <a:endParaRPr lang="en-US" dirty="0"/>
          </a:p>
        </p:txBody>
      </p:sp>
    </p:spTree>
    <p:extLst>
      <p:ext uri="{BB962C8B-B14F-4D97-AF65-F5344CB8AC3E}">
        <p14:creationId xmlns:p14="http://schemas.microsoft.com/office/powerpoint/2010/main" val="190485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9C5F02-738F-C082-673D-2B9ECA0F014E}"/>
              </a:ext>
            </a:extLst>
          </p:cNvPr>
          <p:cNvSpPr txBox="1"/>
          <p:nvPr/>
        </p:nvSpPr>
        <p:spPr>
          <a:xfrm>
            <a:off x="650240" y="629920"/>
            <a:ext cx="369824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F6941F"/>
                </a:solidFill>
                <a:latin typeface="Arial"/>
                <a:cs typeface="Arial"/>
              </a:rPr>
              <a:t>Resources</a:t>
            </a:r>
            <a:endParaRPr lang="en-US" sz="4400" dirty="0">
              <a:latin typeface="Arial"/>
              <a:cs typeface="Arial"/>
            </a:endParaRPr>
          </a:p>
          <a:p>
            <a:pPr algn="l"/>
            <a:endParaRPr lang="en-US" dirty="0">
              <a:ea typeface="Calibri"/>
              <a:cs typeface="Calibri"/>
            </a:endParaRPr>
          </a:p>
        </p:txBody>
      </p:sp>
      <p:pic>
        <p:nvPicPr>
          <p:cNvPr id="4" name="Picture 3" descr="A qr code with black squares&#10;&#10;AI-generated content may be incorrect.">
            <a:extLst>
              <a:ext uri="{FF2B5EF4-FFF2-40B4-BE49-F238E27FC236}">
                <a16:creationId xmlns:a16="http://schemas.microsoft.com/office/drawing/2014/main" id="{53FF061C-DB94-F0B4-B120-B1D6FC2D3AF3}"/>
              </a:ext>
            </a:extLst>
          </p:cNvPr>
          <p:cNvPicPr>
            <a:picLocks noChangeAspect="1"/>
          </p:cNvPicPr>
          <p:nvPr/>
        </p:nvPicPr>
        <p:blipFill>
          <a:blip r:embed="rId2"/>
          <a:stretch>
            <a:fillRect/>
          </a:stretch>
        </p:blipFill>
        <p:spPr>
          <a:xfrm>
            <a:off x="5139690" y="718185"/>
            <a:ext cx="5372100" cy="5414010"/>
          </a:xfrm>
          <a:prstGeom prst="rect">
            <a:avLst/>
          </a:prstGeom>
        </p:spPr>
      </p:pic>
    </p:spTree>
    <p:extLst>
      <p:ext uri="{BB962C8B-B14F-4D97-AF65-F5344CB8AC3E}">
        <p14:creationId xmlns:p14="http://schemas.microsoft.com/office/powerpoint/2010/main" val="4213824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B0C7-7C26-A94C-909C-C6DCF301C71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592219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F4DF799D-17CC-AB7C-E1F5-7152936CAAFC}"/>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grpSp>
        <p:nvGrpSpPr>
          <p:cNvPr id="68" name="Rectangle 1">
            <a:extLst>
              <a:ext uri="{FF2B5EF4-FFF2-40B4-BE49-F238E27FC236}">
                <a16:creationId xmlns:a16="http://schemas.microsoft.com/office/drawing/2014/main" id="{9540EEEC-4EF1-1881-1898-FB6C0A816A14}"/>
              </a:ext>
            </a:extLst>
          </p:cNvPr>
          <p:cNvGrpSpPr/>
          <p:nvPr/>
        </p:nvGrpSpPr>
        <p:grpSpPr>
          <a:xfrm>
            <a:off x="2945424" y="931984"/>
            <a:ext cx="5785340" cy="641839"/>
            <a:chOff x="0" y="0"/>
            <a:chExt cx="5785339" cy="641838"/>
          </a:xfrm>
        </p:grpSpPr>
        <p:sp>
          <p:nvSpPr>
            <p:cNvPr id="69" name="Rectangle">
              <a:extLst>
                <a:ext uri="{FF2B5EF4-FFF2-40B4-BE49-F238E27FC236}">
                  <a16:creationId xmlns:a16="http://schemas.microsoft.com/office/drawing/2014/main" id="{3E62DCF9-74DD-3FE8-1434-12E8C4088D53}"/>
                </a:ext>
              </a:extLst>
            </p:cNvPr>
            <p:cNvSpPr/>
            <p:nvPr/>
          </p:nvSpPr>
          <p:spPr>
            <a:xfrm>
              <a:off x="-1" y="-1"/>
              <a:ext cx="5785341" cy="641840"/>
            </a:xfrm>
            <a:prstGeom prst="rect">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70" name="How to Claim Your CE Credit">
              <a:extLst>
                <a:ext uri="{FF2B5EF4-FFF2-40B4-BE49-F238E27FC236}">
                  <a16:creationId xmlns:a16="http://schemas.microsoft.com/office/drawing/2014/main" id="{6F2076CC-8448-9300-BB0F-A1D91B7AEABE}"/>
                </a:ext>
              </a:extLst>
            </p:cNvPr>
            <p:cNvSpPr txBox="1"/>
            <p:nvPr/>
          </p:nvSpPr>
          <p:spPr>
            <a:xfrm>
              <a:off x="52069" y="122798"/>
              <a:ext cx="5681201"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solidFill>
                    <a:srgbClr val="FFFFFF"/>
                  </a:solidFill>
                  <a:latin typeface="Gill Sans MT"/>
                  <a:ea typeface="Gill Sans MT"/>
                  <a:cs typeface="Gill Sans MT"/>
                  <a:sym typeface="Gill Sans MT"/>
                </a:defRPr>
              </a:lvl1pPr>
            </a:lstStyle>
            <a:p>
              <a:r>
                <a:t>How to Claim Your CE Credit</a:t>
              </a:r>
            </a:p>
          </p:txBody>
        </p:sp>
      </p:grpSp>
      <p:grpSp>
        <p:nvGrpSpPr>
          <p:cNvPr id="71" name="Flowchart: Connector 2">
            <a:extLst>
              <a:ext uri="{FF2B5EF4-FFF2-40B4-BE49-F238E27FC236}">
                <a16:creationId xmlns:a16="http://schemas.microsoft.com/office/drawing/2014/main" id="{A5EA759A-CA4F-D1B1-4C74-FCC68AFF7EA5}"/>
              </a:ext>
            </a:extLst>
          </p:cNvPr>
          <p:cNvGrpSpPr/>
          <p:nvPr/>
        </p:nvGrpSpPr>
        <p:grpSpPr>
          <a:xfrm>
            <a:off x="442544" y="1700209"/>
            <a:ext cx="647703" cy="620961"/>
            <a:chOff x="0" y="0"/>
            <a:chExt cx="647701" cy="620960"/>
          </a:xfrm>
        </p:grpSpPr>
        <p:sp>
          <p:nvSpPr>
            <p:cNvPr id="72" name="Oval">
              <a:extLst>
                <a:ext uri="{FF2B5EF4-FFF2-40B4-BE49-F238E27FC236}">
                  <a16:creationId xmlns:a16="http://schemas.microsoft.com/office/drawing/2014/main" id="{703D4A78-AF10-CC74-0FC7-7E98611C1C6D}"/>
                </a:ext>
              </a:extLst>
            </p:cNvPr>
            <p:cNvSpPr/>
            <p:nvPr/>
          </p:nvSpPr>
          <p:spPr>
            <a:xfrm>
              <a:off x="0" y="-1"/>
              <a:ext cx="647702" cy="62096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73" name="1">
              <a:extLst>
                <a:ext uri="{FF2B5EF4-FFF2-40B4-BE49-F238E27FC236}">
                  <a16:creationId xmlns:a16="http://schemas.microsoft.com/office/drawing/2014/main" id="{B7375363-6362-E7E3-FA29-38CF6975452C}"/>
                </a:ext>
              </a:extLst>
            </p:cNvPr>
            <p:cNvSpPr txBox="1"/>
            <p:nvPr/>
          </p:nvSpPr>
          <p:spPr>
            <a:xfrm>
              <a:off x="148511" y="125059"/>
              <a:ext cx="350679"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1</a:t>
              </a:r>
            </a:p>
          </p:txBody>
        </p:sp>
      </p:grpSp>
      <p:grpSp>
        <p:nvGrpSpPr>
          <p:cNvPr id="74" name="Flowchart: Connector 6">
            <a:extLst>
              <a:ext uri="{FF2B5EF4-FFF2-40B4-BE49-F238E27FC236}">
                <a16:creationId xmlns:a16="http://schemas.microsoft.com/office/drawing/2014/main" id="{BB06E97F-3556-AF65-0BAE-07C228698DC3}"/>
              </a:ext>
            </a:extLst>
          </p:cNvPr>
          <p:cNvGrpSpPr/>
          <p:nvPr/>
        </p:nvGrpSpPr>
        <p:grpSpPr>
          <a:xfrm>
            <a:off x="445477" y="2491645"/>
            <a:ext cx="649225" cy="621792"/>
            <a:chOff x="0" y="0"/>
            <a:chExt cx="649223" cy="621791"/>
          </a:xfrm>
        </p:grpSpPr>
        <p:sp>
          <p:nvSpPr>
            <p:cNvPr id="75" name="Oval">
              <a:extLst>
                <a:ext uri="{FF2B5EF4-FFF2-40B4-BE49-F238E27FC236}">
                  <a16:creationId xmlns:a16="http://schemas.microsoft.com/office/drawing/2014/main" id="{C850FE3B-954D-65A3-08BA-540935612882}"/>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76" name="2">
              <a:extLst>
                <a:ext uri="{FF2B5EF4-FFF2-40B4-BE49-F238E27FC236}">
                  <a16:creationId xmlns:a16="http://schemas.microsoft.com/office/drawing/2014/main" id="{713EBE43-753C-BD56-2EDD-7115848B316A}"/>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2</a:t>
              </a:r>
            </a:p>
          </p:txBody>
        </p:sp>
      </p:grpSp>
      <p:grpSp>
        <p:nvGrpSpPr>
          <p:cNvPr id="77" name="Flowchart: Connector 7">
            <a:extLst>
              <a:ext uri="{FF2B5EF4-FFF2-40B4-BE49-F238E27FC236}">
                <a16:creationId xmlns:a16="http://schemas.microsoft.com/office/drawing/2014/main" id="{3E864C1D-7CBA-D369-4C48-EF7D00EC123C}"/>
              </a:ext>
            </a:extLst>
          </p:cNvPr>
          <p:cNvGrpSpPr/>
          <p:nvPr/>
        </p:nvGrpSpPr>
        <p:grpSpPr>
          <a:xfrm>
            <a:off x="457195" y="3309656"/>
            <a:ext cx="649225" cy="621793"/>
            <a:chOff x="0" y="0"/>
            <a:chExt cx="649223" cy="621791"/>
          </a:xfrm>
        </p:grpSpPr>
        <p:sp>
          <p:nvSpPr>
            <p:cNvPr id="78" name="Oval">
              <a:extLst>
                <a:ext uri="{FF2B5EF4-FFF2-40B4-BE49-F238E27FC236}">
                  <a16:creationId xmlns:a16="http://schemas.microsoft.com/office/drawing/2014/main" id="{59F02040-CB85-21F0-B7E4-3439954C2418}"/>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79" name="3">
              <a:extLst>
                <a:ext uri="{FF2B5EF4-FFF2-40B4-BE49-F238E27FC236}">
                  <a16:creationId xmlns:a16="http://schemas.microsoft.com/office/drawing/2014/main" id="{425F7338-12AE-EBB3-AE70-29CCC165DA8F}"/>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3</a:t>
              </a:r>
            </a:p>
          </p:txBody>
        </p:sp>
      </p:grpSp>
      <p:grpSp>
        <p:nvGrpSpPr>
          <p:cNvPr id="80" name="Flowchart: Connector 9">
            <a:extLst>
              <a:ext uri="{FF2B5EF4-FFF2-40B4-BE49-F238E27FC236}">
                <a16:creationId xmlns:a16="http://schemas.microsoft.com/office/drawing/2014/main" id="{E39B44F4-56A0-4B77-35E1-66814F2544DE}"/>
              </a:ext>
            </a:extLst>
          </p:cNvPr>
          <p:cNvGrpSpPr/>
          <p:nvPr/>
        </p:nvGrpSpPr>
        <p:grpSpPr>
          <a:xfrm>
            <a:off x="4393713" y="3931448"/>
            <a:ext cx="649225" cy="621793"/>
            <a:chOff x="0" y="0"/>
            <a:chExt cx="649223" cy="621791"/>
          </a:xfrm>
        </p:grpSpPr>
        <p:sp>
          <p:nvSpPr>
            <p:cNvPr id="81" name="Oval">
              <a:extLst>
                <a:ext uri="{FF2B5EF4-FFF2-40B4-BE49-F238E27FC236}">
                  <a16:creationId xmlns:a16="http://schemas.microsoft.com/office/drawing/2014/main" id="{00775642-2A22-6764-090F-01F441BADF69}"/>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82" name="4">
              <a:extLst>
                <a:ext uri="{FF2B5EF4-FFF2-40B4-BE49-F238E27FC236}">
                  <a16:creationId xmlns:a16="http://schemas.microsoft.com/office/drawing/2014/main" id="{769EEE57-B5DB-0CB2-F817-29DA8EEB4B1F}"/>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4</a:t>
              </a:r>
            </a:p>
          </p:txBody>
        </p:sp>
      </p:grpSp>
      <p:grpSp>
        <p:nvGrpSpPr>
          <p:cNvPr id="83" name="Flowchart: Connector 10">
            <a:extLst>
              <a:ext uri="{FF2B5EF4-FFF2-40B4-BE49-F238E27FC236}">
                <a16:creationId xmlns:a16="http://schemas.microsoft.com/office/drawing/2014/main" id="{426FAC92-3631-97BA-F6E2-FBF3AE93EEE6}"/>
              </a:ext>
            </a:extLst>
          </p:cNvPr>
          <p:cNvGrpSpPr/>
          <p:nvPr/>
        </p:nvGrpSpPr>
        <p:grpSpPr>
          <a:xfrm>
            <a:off x="4393713" y="6012939"/>
            <a:ext cx="649225" cy="621793"/>
            <a:chOff x="0" y="0"/>
            <a:chExt cx="649223" cy="621791"/>
          </a:xfrm>
        </p:grpSpPr>
        <p:sp>
          <p:nvSpPr>
            <p:cNvPr id="84" name="Oval">
              <a:extLst>
                <a:ext uri="{FF2B5EF4-FFF2-40B4-BE49-F238E27FC236}">
                  <a16:creationId xmlns:a16="http://schemas.microsoft.com/office/drawing/2014/main" id="{2519E6AA-7C34-E26A-CF9E-E8C40F5F797F}"/>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85" name="5">
              <a:extLst>
                <a:ext uri="{FF2B5EF4-FFF2-40B4-BE49-F238E27FC236}">
                  <a16:creationId xmlns:a16="http://schemas.microsoft.com/office/drawing/2014/main" id="{7E495BA9-EE87-E011-0407-04B26394949B}"/>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5</a:t>
              </a:r>
            </a:p>
          </p:txBody>
        </p:sp>
      </p:grpSp>
      <p:grpSp>
        <p:nvGrpSpPr>
          <p:cNvPr id="86" name="Rounded Rectangular Callout 12">
            <a:extLst>
              <a:ext uri="{FF2B5EF4-FFF2-40B4-BE49-F238E27FC236}">
                <a16:creationId xmlns:a16="http://schemas.microsoft.com/office/drawing/2014/main" id="{D7710BBE-2855-0934-7537-667C9D96CBD6}"/>
              </a:ext>
            </a:extLst>
          </p:cNvPr>
          <p:cNvGrpSpPr/>
          <p:nvPr/>
        </p:nvGrpSpPr>
        <p:grpSpPr>
          <a:xfrm>
            <a:off x="888023" y="4185139"/>
            <a:ext cx="3068516" cy="2601424"/>
            <a:chOff x="0" y="0"/>
            <a:chExt cx="3068515" cy="2601422"/>
          </a:xfrm>
        </p:grpSpPr>
        <p:sp>
          <p:nvSpPr>
            <p:cNvPr id="87" name="Shape">
              <a:extLst>
                <a:ext uri="{FF2B5EF4-FFF2-40B4-BE49-F238E27FC236}">
                  <a16:creationId xmlns:a16="http://schemas.microsoft.com/office/drawing/2014/main" id="{749C3879-2AE4-6D76-5052-D4387B52D4F9}"/>
                </a:ext>
              </a:extLst>
            </p:cNvPr>
            <p:cNvSpPr/>
            <p:nvPr/>
          </p:nvSpPr>
          <p:spPr>
            <a:xfrm>
              <a:off x="0" y="0"/>
              <a:ext cx="3068516" cy="2601423"/>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215" y="0"/>
                    <a:pt x="2713" y="0"/>
                  </a:cubicBezTo>
                  <a:lnTo>
                    <a:pt x="3600" y="0"/>
                  </a:lnTo>
                  <a:lnTo>
                    <a:pt x="18887" y="0"/>
                  </a:lnTo>
                  <a:cubicBezTo>
                    <a:pt x="20385" y="0"/>
                    <a:pt x="21600" y="1433"/>
                    <a:pt x="21600" y="3200"/>
                  </a:cubicBezTo>
                  <a:lnTo>
                    <a:pt x="21600" y="16000"/>
                  </a:lnTo>
                  <a:cubicBezTo>
                    <a:pt x="21600" y="17767"/>
                    <a:pt x="20385" y="19200"/>
                    <a:pt x="18887" y="19200"/>
                  </a:cubicBezTo>
                  <a:lnTo>
                    <a:pt x="9000" y="19200"/>
                  </a:lnTo>
                  <a:lnTo>
                    <a:pt x="6300" y="21600"/>
                  </a:lnTo>
                  <a:lnTo>
                    <a:pt x="3600" y="19200"/>
                  </a:lnTo>
                  <a:lnTo>
                    <a:pt x="2713" y="19200"/>
                  </a:lnTo>
                  <a:cubicBezTo>
                    <a:pt x="1215" y="19200"/>
                    <a:pt x="0" y="17767"/>
                    <a:pt x="0" y="16000"/>
                  </a:cubicBezTo>
                  <a:lnTo>
                    <a:pt x="0" y="16000"/>
                  </a:lnTo>
                  <a:lnTo>
                    <a:pt x="0" y="11200"/>
                  </a:lnTo>
                  <a:close/>
                </a:path>
              </a:pathLst>
            </a:custGeom>
            <a:solidFill>
              <a:srgbClr val="BFBFBF"/>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88" name="Questions?…">
              <a:extLst>
                <a:ext uri="{FF2B5EF4-FFF2-40B4-BE49-F238E27FC236}">
                  <a16:creationId xmlns:a16="http://schemas.microsoft.com/office/drawing/2014/main" id="{BE5113CD-CDE7-FD4B-26AC-748FA51538A6}"/>
                </a:ext>
              </a:extLst>
            </p:cNvPr>
            <p:cNvSpPr txBox="1"/>
            <p:nvPr/>
          </p:nvSpPr>
          <p:spPr>
            <a:xfrm>
              <a:off x="164950" y="81767"/>
              <a:ext cx="2738615" cy="2148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b="1">
                  <a:solidFill>
                    <a:srgbClr val="006747"/>
                  </a:solidFill>
                  <a:latin typeface="Gill Sans MT"/>
                  <a:ea typeface="Gill Sans MT"/>
                  <a:cs typeface="Gill Sans MT"/>
                  <a:sym typeface="Gill Sans MT"/>
                </a:defRPr>
              </a:pPr>
              <a:r>
                <a:rPr dirty="0"/>
                <a:t>Questions? </a:t>
              </a:r>
              <a:endParaRPr dirty="0">
                <a:solidFill>
                  <a:srgbClr val="FFFFFF"/>
                </a:solidFill>
              </a:endParaRPr>
            </a:p>
            <a:p>
              <a:pPr algn="ctr">
                <a:defRPr sz="1400" b="1">
                  <a:solidFill>
                    <a:srgbClr val="006747"/>
                  </a:solidFill>
                  <a:latin typeface="Gill Sans MT"/>
                  <a:ea typeface="Gill Sans MT"/>
                  <a:cs typeface="Gill Sans MT"/>
                  <a:sym typeface="Gill Sans MT"/>
                </a:defRPr>
              </a:pPr>
              <a:endParaRPr dirty="0">
                <a:solidFill>
                  <a:srgbClr val="FFFFFF"/>
                </a:solidFill>
              </a:endParaRPr>
            </a:p>
            <a:p>
              <a:pPr algn="ctr">
                <a:defRPr sz="1200">
                  <a:solidFill>
                    <a:srgbClr val="006747"/>
                  </a:solidFill>
                  <a:latin typeface="Gill Sans MT"/>
                  <a:ea typeface="Gill Sans MT"/>
                  <a:cs typeface="Gill Sans MT"/>
                  <a:sym typeface="Gill Sans MT"/>
                </a:defRPr>
              </a:pPr>
              <a:r>
                <a:rPr dirty="0"/>
                <a:t>Contact our office using the “Contact Us” form on our website or give us a call at 865-974-6605. Please note that,</a:t>
              </a:r>
              <a:endParaRPr dirty="0">
                <a:solidFill>
                  <a:srgbClr val="FFFFFF"/>
                </a:solidFill>
              </a:endParaRPr>
            </a:p>
            <a:p>
              <a:pPr algn="ctr">
                <a:defRPr sz="1200">
                  <a:solidFill>
                    <a:srgbClr val="006747"/>
                  </a:solidFill>
                  <a:latin typeface="Gill Sans MT"/>
                  <a:ea typeface="Gill Sans MT"/>
                  <a:cs typeface="Gill Sans MT"/>
                  <a:sym typeface="Gill Sans MT"/>
                </a:defRPr>
              </a:pPr>
              <a:r>
                <a:rPr dirty="0"/>
                <a:t>consistent with A CPE’s policy, University of Tennessee College of Pharmacy is unable to award or correct credit for any reason, if more than 60 days have passed from the date of the activity.</a:t>
              </a:r>
            </a:p>
          </p:txBody>
        </p:sp>
      </p:grpSp>
      <p:sp>
        <p:nvSpPr>
          <p:cNvPr id="89" name="TextBox 13">
            <a:extLst>
              <a:ext uri="{FF2B5EF4-FFF2-40B4-BE49-F238E27FC236}">
                <a16:creationId xmlns:a16="http://schemas.microsoft.com/office/drawing/2014/main" id="{B3422270-51FA-A6AA-6A56-96C821F74FEC}"/>
              </a:ext>
            </a:extLst>
          </p:cNvPr>
          <p:cNvSpPr txBox="1"/>
          <p:nvPr/>
        </p:nvSpPr>
        <p:spPr>
          <a:xfrm>
            <a:off x="1270780" y="1749079"/>
            <a:ext cx="9656301"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ill Sans MT"/>
                <a:ea typeface="Gill Sans MT"/>
                <a:cs typeface="Gill Sans MT"/>
                <a:sym typeface="Gill Sans MT"/>
              </a:defRPr>
            </a:pPr>
            <a:r>
              <a:t>Visit </a:t>
            </a:r>
            <a:r>
              <a:rPr u="sng">
                <a:solidFill>
                  <a:srgbClr val="0000FF"/>
                </a:solidFill>
                <a:uFill>
                  <a:solidFill>
                    <a:srgbClr val="0000FF"/>
                  </a:solidFill>
                </a:uFill>
                <a:hlinkClick r:id="rId3"/>
              </a:rPr>
              <a:t>http://utcop.learningexpressCE.com</a:t>
            </a:r>
            <a:r>
              <a:t> and create an account or log in. If it’s your first time to our site, you’ll need to create an account. Make sure to have your NABP ePID and DOB handy! </a:t>
            </a:r>
          </a:p>
        </p:txBody>
      </p:sp>
      <p:grpSp>
        <p:nvGrpSpPr>
          <p:cNvPr id="90" name="Rounded Rectangle 14">
            <a:extLst>
              <a:ext uri="{FF2B5EF4-FFF2-40B4-BE49-F238E27FC236}">
                <a16:creationId xmlns:a16="http://schemas.microsoft.com/office/drawing/2014/main" id="{6C4C0612-5A4C-284C-DF30-BC3F4324B93F}"/>
              </a:ext>
            </a:extLst>
          </p:cNvPr>
          <p:cNvGrpSpPr/>
          <p:nvPr/>
        </p:nvGrpSpPr>
        <p:grpSpPr>
          <a:xfrm>
            <a:off x="5687707" y="4601268"/>
            <a:ext cx="5072063" cy="1297941"/>
            <a:chOff x="0" y="0"/>
            <a:chExt cx="5072062" cy="1297939"/>
          </a:xfrm>
        </p:grpSpPr>
        <p:sp>
          <p:nvSpPr>
            <p:cNvPr id="91" name="Rounded Rectangle">
              <a:extLst>
                <a:ext uri="{FF2B5EF4-FFF2-40B4-BE49-F238E27FC236}">
                  <a16:creationId xmlns:a16="http://schemas.microsoft.com/office/drawing/2014/main" id="{F8CD7260-A14A-8049-6B80-4264913F2895}"/>
                </a:ext>
              </a:extLst>
            </p:cNvPr>
            <p:cNvSpPr/>
            <p:nvPr/>
          </p:nvSpPr>
          <p:spPr>
            <a:xfrm>
              <a:off x="0" y="23485"/>
              <a:ext cx="5072063" cy="1250970"/>
            </a:xfrm>
            <a:prstGeom prst="roundRect">
              <a:avLst>
                <a:gd name="adj" fmla="val 16667"/>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92" name="After you complete your evaluation, attendance will be cross-checked against log-in records. A report will then be sent to CPE Monitor, using the NABP ePID and DOB you have stored in your profile. (see step 1)">
              <a:extLst>
                <a:ext uri="{FF2B5EF4-FFF2-40B4-BE49-F238E27FC236}">
                  <a16:creationId xmlns:a16="http://schemas.microsoft.com/office/drawing/2014/main" id="{E6FD399F-8A55-D611-0A3D-8524977FD098}"/>
                </a:ext>
              </a:extLst>
            </p:cNvPr>
            <p:cNvSpPr txBox="1"/>
            <p:nvPr/>
          </p:nvSpPr>
          <p:spPr>
            <a:xfrm>
              <a:off x="113136" y="0"/>
              <a:ext cx="4845790" cy="12979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a:solidFill>
                    <a:srgbClr val="FFFFFF"/>
                  </a:solidFill>
                  <a:latin typeface="Gill Sans MT"/>
                  <a:ea typeface="Gill Sans MT"/>
                  <a:cs typeface="Gill Sans MT"/>
                  <a:sym typeface="Gill Sans MT"/>
                </a:defRPr>
              </a:pPr>
              <a:r>
                <a:t>After you complete your evaluation, attendance will be cross-checked against log-in records. A report will then be sent to CPE Monitor, using the NABP ePID and DOB you have stored in your profile. (see step </a:t>
              </a:r>
              <a:r>
                <a:rPr>
                  <a:latin typeface="72"/>
                  <a:ea typeface="72"/>
                  <a:cs typeface="72"/>
                  <a:sym typeface="72"/>
                </a:rPr>
                <a:t>1</a:t>
              </a:r>
              <a:r>
                <a:t>) </a:t>
              </a:r>
            </a:p>
          </p:txBody>
        </p:sp>
      </p:grpSp>
      <p:sp>
        <p:nvSpPr>
          <p:cNvPr id="93" name="TextBox 15">
            <a:extLst>
              <a:ext uri="{FF2B5EF4-FFF2-40B4-BE49-F238E27FC236}">
                <a16:creationId xmlns:a16="http://schemas.microsoft.com/office/drawing/2014/main" id="{3F635E3F-3C06-D303-81F9-08FA638DF354}"/>
              </a:ext>
            </a:extLst>
          </p:cNvPr>
          <p:cNvSpPr txBox="1"/>
          <p:nvPr/>
        </p:nvSpPr>
        <p:spPr>
          <a:xfrm>
            <a:off x="1267849" y="2617875"/>
            <a:ext cx="965630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When you are logged in, click on the “My Account” tab and navigate to Pending/Private Activities.</a:t>
            </a:r>
          </a:p>
        </p:txBody>
      </p:sp>
      <p:sp>
        <p:nvSpPr>
          <p:cNvPr id="94" name="TextBox 16">
            <a:extLst>
              <a:ext uri="{FF2B5EF4-FFF2-40B4-BE49-F238E27FC236}">
                <a16:creationId xmlns:a16="http://schemas.microsoft.com/office/drawing/2014/main" id="{B177D326-4B72-D2AC-2D60-BBE7C70370C6}"/>
              </a:ext>
            </a:extLst>
          </p:cNvPr>
          <p:cNvSpPr txBox="1"/>
          <p:nvPr/>
        </p:nvSpPr>
        <p:spPr>
          <a:xfrm>
            <a:off x="1267849" y="3296972"/>
            <a:ext cx="952441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Scroll to the bottom of Pending/Private Activities and type in the access code provided to you at your session. </a:t>
            </a:r>
          </a:p>
        </p:txBody>
      </p:sp>
      <p:sp>
        <p:nvSpPr>
          <p:cNvPr id="95" name="TextBox 17">
            <a:extLst>
              <a:ext uri="{FF2B5EF4-FFF2-40B4-BE49-F238E27FC236}">
                <a16:creationId xmlns:a16="http://schemas.microsoft.com/office/drawing/2014/main" id="{54A8705E-EF55-F4E8-9A65-AC0609CD8746}"/>
              </a:ext>
            </a:extLst>
          </p:cNvPr>
          <p:cNvSpPr txBox="1"/>
          <p:nvPr/>
        </p:nvSpPr>
        <p:spPr>
          <a:xfrm>
            <a:off x="5224387" y="3868532"/>
            <a:ext cx="67528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rPr dirty="0"/>
              <a:t>Select Register Now once you have arrived </a:t>
            </a:r>
            <a:r>
              <a:rPr lang="en-US" dirty="0"/>
              <a:t>at</a:t>
            </a:r>
            <a:r>
              <a:rPr dirty="0"/>
              <a:t> your program's page.  After registering you will then complete the evaluation for this activity.</a:t>
            </a:r>
          </a:p>
        </p:txBody>
      </p:sp>
      <p:sp>
        <p:nvSpPr>
          <p:cNvPr id="96" name="TextBox 18">
            <a:extLst>
              <a:ext uri="{FF2B5EF4-FFF2-40B4-BE49-F238E27FC236}">
                <a16:creationId xmlns:a16="http://schemas.microsoft.com/office/drawing/2014/main" id="{54435293-C176-0BEE-C865-00FC5C2A62BA}"/>
              </a:ext>
            </a:extLst>
          </p:cNvPr>
          <p:cNvSpPr txBox="1"/>
          <p:nvPr/>
        </p:nvSpPr>
        <p:spPr>
          <a:xfrm>
            <a:off x="5224388" y="6043386"/>
            <a:ext cx="66522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Allow up to 48 hours to see your CE credit online in your NABP Profile. </a:t>
            </a:r>
          </a:p>
        </p:txBody>
      </p:sp>
    </p:spTree>
    <p:extLst>
      <p:ext uri="{BB962C8B-B14F-4D97-AF65-F5344CB8AC3E}">
        <p14:creationId xmlns:p14="http://schemas.microsoft.com/office/powerpoint/2010/main" val="3479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F12ED405-1BC6-F7C7-6D53-D2BFC4A2FC87}"/>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4">
            <a:extLst>
              <a:ext uri="{FF2B5EF4-FFF2-40B4-BE49-F238E27FC236}">
                <a16:creationId xmlns:a16="http://schemas.microsoft.com/office/drawing/2014/main" id="{D123F19F-CD1B-AA25-A8BD-55BFF43E5097}"/>
              </a:ext>
            </a:extLst>
          </p:cNvPr>
          <p:cNvSpPr txBox="1"/>
          <p:nvPr/>
        </p:nvSpPr>
        <p:spPr>
          <a:xfrm>
            <a:off x="545945" y="2789190"/>
            <a:ext cx="10947461" cy="1538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200"/>
              </a:spcBef>
              <a:defRPr sz="2800">
                <a:solidFill>
                  <a:srgbClr val="808080"/>
                </a:solidFill>
                <a:latin typeface="Gill Sans MT"/>
                <a:ea typeface="Gill Sans MT"/>
                <a:cs typeface="Gill Sans MT"/>
                <a:sym typeface="Gill Sans MT"/>
              </a:defRPr>
            </a:pPr>
            <a:endParaRPr dirty="0"/>
          </a:p>
          <a:p>
            <a:pPr algn="ctr">
              <a:spcBef>
                <a:spcPts val="1200"/>
              </a:spcBef>
              <a:defRPr sz="2800">
                <a:solidFill>
                  <a:srgbClr val="808080"/>
                </a:solidFill>
                <a:latin typeface="Gill Sans MT"/>
                <a:ea typeface="Gill Sans MT"/>
                <a:cs typeface="Gill Sans MT"/>
                <a:sym typeface="Gill Sans MT"/>
              </a:defRPr>
            </a:pPr>
            <a:r>
              <a:rPr dirty="0"/>
              <a:t>Your private event code for this program is</a:t>
            </a:r>
            <a:r>
              <a:t>: </a:t>
            </a:r>
            <a:r>
              <a:rPr lang="en-US" b="1">
                <a:solidFill>
                  <a:srgbClr val="FF0000"/>
                </a:solidFill>
              </a:rPr>
              <a:t>HSES25084</a:t>
            </a:r>
            <a:endParaRPr b="1" dirty="0">
              <a:solidFill>
                <a:srgbClr val="FF0000"/>
              </a:solidFill>
            </a:endParaRPr>
          </a:p>
          <a:p>
            <a:pPr algn="ctr">
              <a:spcBef>
                <a:spcPts val="1200"/>
              </a:spcBef>
              <a:defRPr>
                <a:solidFill>
                  <a:srgbClr val="808080"/>
                </a:solidFill>
                <a:latin typeface="Gill Sans MT"/>
                <a:ea typeface="Gill Sans MT"/>
                <a:cs typeface="Gill Sans MT"/>
                <a:sym typeface="Gill Sans MT"/>
              </a:defRPr>
            </a:pPr>
            <a:r>
              <a:rPr dirty="0"/>
              <a:t>*This will be the code you enter at the bottom of the Pending/Private Events page.</a:t>
            </a:r>
          </a:p>
        </p:txBody>
      </p:sp>
      <p:sp>
        <p:nvSpPr>
          <p:cNvPr id="4" name="TextBox 5">
            <a:extLst>
              <a:ext uri="{FF2B5EF4-FFF2-40B4-BE49-F238E27FC236}">
                <a16:creationId xmlns:a16="http://schemas.microsoft.com/office/drawing/2014/main" id="{6C403B1C-4C41-5AD6-C6C2-8CECB879127F}"/>
              </a:ext>
            </a:extLst>
          </p:cNvPr>
          <p:cNvSpPr txBox="1"/>
          <p:nvPr/>
        </p:nvSpPr>
        <p:spPr>
          <a:xfrm>
            <a:off x="618596" y="247078"/>
            <a:ext cx="10947461"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200">
                <a:solidFill>
                  <a:srgbClr val="FFFFFF"/>
                </a:solidFill>
                <a:latin typeface="Arial"/>
                <a:ea typeface="Arial"/>
                <a:cs typeface="Arial"/>
                <a:sym typeface="Arial"/>
              </a:defRPr>
            </a:lvl1pPr>
          </a:lstStyle>
          <a:p>
            <a:r>
              <a:t>CPE Credit</a:t>
            </a:r>
          </a:p>
        </p:txBody>
      </p:sp>
      <p:pic>
        <p:nvPicPr>
          <p:cNvPr id="5" name="Picture 2" descr="Picture 2">
            <a:extLst>
              <a:ext uri="{FF2B5EF4-FFF2-40B4-BE49-F238E27FC236}">
                <a16:creationId xmlns:a16="http://schemas.microsoft.com/office/drawing/2014/main" id="{18952221-5CFD-659C-8FBD-F1AB94A6191D}"/>
              </a:ext>
            </a:extLst>
          </p:cNvPr>
          <p:cNvPicPr>
            <a:picLocks noChangeAspect="1"/>
          </p:cNvPicPr>
          <p:nvPr/>
        </p:nvPicPr>
        <p:blipFill>
          <a:blip r:embed="rId3"/>
          <a:stretch>
            <a:fillRect/>
          </a:stretch>
        </p:blipFill>
        <p:spPr>
          <a:xfrm>
            <a:off x="2474027" y="1055652"/>
            <a:ext cx="6560575" cy="1355853"/>
          </a:xfrm>
          <a:prstGeom prst="rect">
            <a:avLst/>
          </a:prstGeom>
          <a:ln w="12700">
            <a:miter lim="400000"/>
          </a:ln>
        </p:spPr>
      </p:pic>
      <p:pic>
        <p:nvPicPr>
          <p:cNvPr id="9" name="Picture 1" descr="Picture 1">
            <a:extLst>
              <a:ext uri="{FF2B5EF4-FFF2-40B4-BE49-F238E27FC236}">
                <a16:creationId xmlns:a16="http://schemas.microsoft.com/office/drawing/2014/main" id="{E006BAEE-A8E8-54A9-33EE-638182A4460C}"/>
              </a:ext>
            </a:extLst>
          </p:cNvPr>
          <p:cNvPicPr>
            <a:picLocks noChangeAspect="1"/>
          </p:cNvPicPr>
          <p:nvPr/>
        </p:nvPicPr>
        <p:blipFill>
          <a:blip r:embed="rId4"/>
          <a:stretch>
            <a:fillRect/>
          </a:stretch>
        </p:blipFill>
        <p:spPr>
          <a:xfrm>
            <a:off x="10937630" y="5723792"/>
            <a:ext cx="1202992" cy="1005837"/>
          </a:xfrm>
          <a:prstGeom prst="rect">
            <a:avLst/>
          </a:prstGeom>
          <a:ln w="12700">
            <a:miter lim="400000"/>
          </a:ln>
        </p:spPr>
      </p:pic>
    </p:spTree>
    <p:extLst>
      <p:ext uri="{BB962C8B-B14F-4D97-AF65-F5344CB8AC3E}">
        <p14:creationId xmlns:p14="http://schemas.microsoft.com/office/powerpoint/2010/main" val="142068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dirty="0"/>
              <a:t>Set up: Give peer feedback during the following video</a:t>
            </a:r>
          </a:p>
        </p:txBody>
      </p:sp>
    </p:spTree>
    <p:extLst>
      <p:ext uri="{BB962C8B-B14F-4D97-AF65-F5344CB8AC3E}">
        <p14:creationId xmlns:p14="http://schemas.microsoft.com/office/powerpoint/2010/main" val="110358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7104-DD41-7863-36F6-DDCC2C062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784EE-1FBC-5359-03D0-90E63B1B7637}"/>
              </a:ext>
            </a:extLst>
          </p:cNvPr>
          <p:cNvSpPr>
            <a:spLocks noGrp="1"/>
          </p:cNvSpPr>
          <p:nvPr>
            <p:ph type="ctrTitle"/>
          </p:nvPr>
        </p:nvSpPr>
        <p:spPr/>
        <p:txBody>
          <a:bodyPr/>
          <a:lstStyle/>
          <a:p>
            <a:r>
              <a:rPr lang="en-US" dirty="0"/>
              <a:t>Video (yet to find)</a:t>
            </a:r>
          </a:p>
        </p:txBody>
      </p:sp>
    </p:spTree>
    <p:extLst>
      <p:ext uri="{BB962C8B-B14F-4D97-AF65-F5344CB8AC3E}">
        <p14:creationId xmlns:p14="http://schemas.microsoft.com/office/powerpoint/2010/main" val="336048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5939-45C2-58F3-97AF-5724CD71EEA9}"/>
              </a:ext>
            </a:extLst>
          </p:cNvPr>
          <p:cNvSpPr>
            <a:spLocks noGrp="1"/>
          </p:cNvSpPr>
          <p:nvPr>
            <p:ph type="title"/>
          </p:nvPr>
        </p:nvSpPr>
        <p:spPr/>
        <p:txBody>
          <a:bodyPr/>
          <a:lstStyle/>
          <a:p>
            <a:r>
              <a:rPr lang="en-US" dirty="0"/>
              <a:t>Why perform peer review?</a:t>
            </a:r>
          </a:p>
        </p:txBody>
      </p:sp>
      <p:sp>
        <p:nvSpPr>
          <p:cNvPr id="3" name="Content Placeholder 2">
            <a:extLst>
              <a:ext uri="{FF2B5EF4-FFF2-40B4-BE49-F238E27FC236}">
                <a16:creationId xmlns:a16="http://schemas.microsoft.com/office/drawing/2014/main" id="{35F4790B-429C-9173-14C6-9386CED05C4E}"/>
              </a:ext>
            </a:extLst>
          </p:cNvPr>
          <p:cNvSpPr>
            <a:spLocks noGrp="1"/>
          </p:cNvSpPr>
          <p:nvPr>
            <p:ph idx="1"/>
          </p:nvPr>
        </p:nvSpPr>
        <p:spPr/>
        <p:txBody>
          <a:bodyPr vert="horz" lIns="91440" tIns="45720" rIns="91440" bIns="45720" rtlCol="0" anchor="t">
            <a:normAutofit/>
          </a:bodyPr>
          <a:lstStyle/>
          <a:p>
            <a:r>
              <a:rPr lang="en-US" dirty="0">
                <a:latin typeface="Arial"/>
                <a:cs typeface="Arial"/>
              </a:rPr>
              <a:t>Provides formative feedback to educators from other educators</a:t>
            </a:r>
          </a:p>
          <a:p>
            <a:r>
              <a:rPr lang="en-US" dirty="0">
                <a:latin typeface="Arial"/>
                <a:cs typeface="Arial"/>
              </a:rPr>
              <a:t>Bidirectional opportunity for improvement through peer coaching and mentoring</a:t>
            </a:r>
          </a:p>
          <a:p>
            <a:r>
              <a:rPr lang="en-US" dirty="0">
                <a:latin typeface="Arial"/>
                <a:cs typeface="Arial"/>
              </a:rPr>
              <a:t>May be required for Promotion and Tenure</a:t>
            </a:r>
            <a:endParaRPr lang="en-US" dirty="0"/>
          </a:p>
        </p:txBody>
      </p:sp>
    </p:spTree>
    <p:extLst>
      <p:ext uri="{BB962C8B-B14F-4D97-AF65-F5344CB8AC3E}">
        <p14:creationId xmlns:p14="http://schemas.microsoft.com/office/powerpoint/2010/main" val="296196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A290-0C2E-ECB8-6A07-E58C0A48684D}"/>
              </a:ext>
            </a:extLst>
          </p:cNvPr>
          <p:cNvSpPr>
            <a:spLocks noGrp="1"/>
          </p:cNvSpPr>
          <p:nvPr>
            <p:ph type="title"/>
          </p:nvPr>
        </p:nvSpPr>
        <p:spPr/>
        <p:txBody>
          <a:bodyPr/>
          <a:lstStyle/>
          <a:p>
            <a:r>
              <a:rPr lang="en-US" dirty="0"/>
              <a:t>Frameworks for Peer Review</a:t>
            </a:r>
          </a:p>
        </p:txBody>
      </p:sp>
      <p:sp>
        <p:nvSpPr>
          <p:cNvPr id="3" name="Content Placeholder 2">
            <a:extLst>
              <a:ext uri="{FF2B5EF4-FFF2-40B4-BE49-F238E27FC236}">
                <a16:creationId xmlns:a16="http://schemas.microsoft.com/office/drawing/2014/main" id="{F4D82AF3-9548-1B39-E68D-D6BF6660823F}"/>
              </a:ext>
            </a:extLst>
          </p:cNvPr>
          <p:cNvSpPr>
            <a:spLocks noGrp="1"/>
          </p:cNvSpPr>
          <p:nvPr>
            <p:ph idx="1"/>
          </p:nvPr>
        </p:nvSpPr>
        <p:spPr/>
        <p:txBody>
          <a:bodyPr/>
          <a:lstStyle/>
          <a:p>
            <a:r>
              <a:rPr lang="en-US" dirty="0"/>
              <a:t>The Westerveld Framework</a:t>
            </a:r>
          </a:p>
          <a:p>
            <a:r>
              <a:rPr lang="en-US" dirty="0"/>
              <a:t>Situation – Behavior - Impact</a:t>
            </a:r>
          </a:p>
          <a:p>
            <a:r>
              <a:rPr lang="en-US" dirty="0"/>
              <a:t>Start, Stop, Continue</a:t>
            </a:r>
          </a:p>
          <a:p>
            <a:r>
              <a:rPr lang="en-US" dirty="0" err="1"/>
              <a:t>iSPOT</a:t>
            </a:r>
            <a:endParaRPr lang="en-US" dirty="0"/>
          </a:p>
        </p:txBody>
      </p:sp>
    </p:spTree>
    <p:extLst>
      <p:ext uri="{BB962C8B-B14F-4D97-AF65-F5344CB8AC3E}">
        <p14:creationId xmlns:p14="http://schemas.microsoft.com/office/powerpoint/2010/main" val="41355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8CAE-9F88-A66E-1571-D8E832292A41}"/>
              </a:ext>
            </a:extLst>
          </p:cNvPr>
          <p:cNvSpPr>
            <a:spLocks noGrp="1"/>
          </p:cNvSpPr>
          <p:nvPr>
            <p:ph type="title"/>
          </p:nvPr>
        </p:nvSpPr>
        <p:spPr/>
        <p:txBody>
          <a:bodyPr/>
          <a:lstStyle/>
          <a:p>
            <a:r>
              <a:rPr lang="en-US" dirty="0"/>
              <a:t>Westerveld Framework</a:t>
            </a:r>
          </a:p>
        </p:txBody>
      </p:sp>
      <p:sp>
        <p:nvSpPr>
          <p:cNvPr id="3" name="Content Placeholder 2">
            <a:extLst>
              <a:ext uri="{FF2B5EF4-FFF2-40B4-BE49-F238E27FC236}">
                <a16:creationId xmlns:a16="http://schemas.microsoft.com/office/drawing/2014/main" id="{BC98F5EE-89E6-11BE-E07C-7AB619D6DAF3}"/>
              </a:ext>
            </a:extLst>
          </p:cNvPr>
          <p:cNvSpPr>
            <a:spLocks noGrp="1"/>
          </p:cNvSpPr>
          <p:nvPr>
            <p:ph idx="1"/>
          </p:nvPr>
        </p:nvSpPr>
        <p:spPr>
          <a:xfrm>
            <a:off x="838200" y="1717388"/>
            <a:ext cx="10414959" cy="4351338"/>
          </a:xfrm>
        </p:spPr>
        <p:txBody>
          <a:bodyPr/>
          <a:lstStyle/>
          <a:p>
            <a:r>
              <a:rPr lang="en-US" dirty="0"/>
              <a:t>Open &amp; respectful</a:t>
            </a:r>
          </a:p>
          <a:p>
            <a:r>
              <a:rPr lang="en-US" dirty="0"/>
              <a:t>Relevant</a:t>
            </a:r>
          </a:p>
          <a:p>
            <a:r>
              <a:rPr lang="en-US" dirty="0"/>
              <a:t>Timely</a:t>
            </a:r>
          </a:p>
          <a:p>
            <a:r>
              <a:rPr lang="en-US" dirty="0"/>
              <a:t>Dialogical	</a:t>
            </a:r>
          </a:p>
          <a:p>
            <a:r>
              <a:rPr lang="en-US" dirty="0"/>
              <a:t>Responsive</a:t>
            </a:r>
          </a:p>
          <a:p>
            <a:r>
              <a:rPr lang="en-US" dirty="0"/>
              <a:t>Sense Making</a:t>
            </a:r>
          </a:p>
          <a:p>
            <a:r>
              <a:rPr lang="en-US" dirty="0"/>
              <a:t>Actionable</a:t>
            </a:r>
          </a:p>
        </p:txBody>
      </p:sp>
      <p:sp>
        <p:nvSpPr>
          <p:cNvPr id="4" name="TextBox 3">
            <a:extLst>
              <a:ext uri="{FF2B5EF4-FFF2-40B4-BE49-F238E27FC236}">
                <a16:creationId xmlns:a16="http://schemas.microsoft.com/office/drawing/2014/main" id="{2DD43E42-27BA-B021-B823-B6E5EF01230B}"/>
              </a:ext>
            </a:extLst>
          </p:cNvPr>
          <p:cNvSpPr txBox="1"/>
          <p:nvPr/>
        </p:nvSpPr>
        <p:spPr>
          <a:xfrm>
            <a:off x="118191" y="5927409"/>
            <a:ext cx="11389108" cy="1015663"/>
          </a:xfrm>
          <a:prstGeom prst="rect">
            <a:avLst/>
          </a:prstGeom>
          <a:noFill/>
        </p:spPr>
        <p:txBody>
          <a:bodyPr wrap="square" lIns="91440" tIns="45720" rIns="91440" bIns="45720" rtlCol="0" anchor="t">
            <a:spAutoFit/>
          </a:bodyPr>
          <a:lstStyle/>
          <a:p>
            <a:r>
              <a:rPr lang="en-US" sz="700" dirty="0"/>
              <a:t>Tielemans, C., de Kleijn, R., van der Schaaf, M., van den Broek, S., &amp; Westerveld, T. (2021). The Westerveld framework for interprofessional feedback dialogues in health professions education. </a:t>
            </a:r>
            <a:r>
              <a:rPr lang="en-US" sz="700" i="1" dirty="0"/>
              <a:t>Assessment &amp; Evaluation in Higher Education</a:t>
            </a:r>
            <a:r>
              <a:rPr lang="en-US" sz="700" dirty="0"/>
              <a:t>, </a:t>
            </a:r>
            <a:r>
              <a:rPr lang="en-US" sz="700" i="1" dirty="0"/>
              <a:t>48</a:t>
            </a:r>
            <a:r>
              <a:rPr lang="en-US" sz="700" dirty="0"/>
              <a:t>(2), 241–257. </a:t>
            </a:r>
            <a:r>
              <a:rPr lang="en-US" sz="700" dirty="0">
                <a:hlinkClick r:id="rId2"/>
              </a:rPr>
              <a:t>https://doi.org/10.1080/02602938.2021.1967285</a:t>
            </a:r>
            <a:endParaRPr lang="en-US" sz="700" dirty="0">
              <a:ea typeface="Calibri" panose="020F0502020204030204"/>
              <a:cs typeface="Calibri" panose="020F0502020204030204"/>
            </a:endParaRPr>
          </a:p>
          <a:p>
            <a:r>
              <a:rPr lang="en-US" sz="700" dirty="0">
                <a:ea typeface="+mn-lt"/>
                <a:cs typeface="+mn-lt"/>
              </a:rPr>
              <a:t>Tielemans C, de Kleijn R, van der Valk-Bouman E, van den Broek S, van der Schaaf M. Preparing Medical and Nursing Students for Interprofessional Feedback Dialogues. </a:t>
            </a:r>
            <a:r>
              <a:rPr lang="en-US" sz="700" i="1" err="1">
                <a:ea typeface="+mn-lt"/>
                <a:cs typeface="+mn-lt"/>
              </a:rPr>
              <a:t>Perspect</a:t>
            </a:r>
            <a:r>
              <a:rPr lang="en-US" sz="700" i="1" dirty="0">
                <a:ea typeface="+mn-lt"/>
                <a:cs typeface="+mn-lt"/>
              </a:rPr>
              <a:t> Med Educ</a:t>
            </a:r>
            <a:r>
              <a:rPr lang="en-US" sz="700" dirty="0">
                <a:ea typeface="+mn-lt"/>
                <a:cs typeface="+mn-lt"/>
              </a:rPr>
              <a:t>. 2023 Oct 31;12(1):472-479. </a:t>
            </a:r>
            <a:r>
              <a:rPr lang="en-US" sz="700" err="1">
                <a:ea typeface="+mn-lt"/>
                <a:cs typeface="+mn-lt"/>
              </a:rPr>
              <a:t>doi</a:t>
            </a:r>
            <a:r>
              <a:rPr lang="en-US" sz="700" dirty="0">
                <a:ea typeface="+mn-lt"/>
                <a:cs typeface="+mn-lt"/>
              </a:rPr>
              <a:t>: 10.5334/pme.1069. PMID: 37929205; PMCID: PMC10624133.</a:t>
            </a:r>
          </a:p>
          <a:p>
            <a:br>
              <a:rPr lang="en-US" dirty="0"/>
            </a:br>
            <a:endParaRPr lang="en-US" dirty="0"/>
          </a:p>
          <a:p>
            <a:endParaRPr lang="en-US" sz="1000" dirty="0">
              <a:ea typeface="Calibri" panose="020F0502020204030204"/>
              <a:cs typeface="Calibri" panose="020F0502020204030204"/>
            </a:endParaRPr>
          </a:p>
        </p:txBody>
      </p:sp>
      <p:pic>
        <p:nvPicPr>
          <p:cNvPr id="6" name="Picture 5" descr="Open &amp; respectful; Relevant; Timely; Dialogical; Responsive; Sense making; Actionable">
            <a:extLst>
              <a:ext uri="{FF2B5EF4-FFF2-40B4-BE49-F238E27FC236}">
                <a16:creationId xmlns:a16="http://schemas.microsoft.com/office/drawing/2014/main" id="{D37F6D02-8C62-86B1-4FD5-39E0466BCE82}"/>
              </a:ext>
            </a:extLst>
          </p:cNvPr>
          <p:cNvPicPr>
            <a:picLocks noChangeAspect="1"/>
          </p:cNvPicPr>
          <p:nvPr/>
        </p:nvPicPr>
        <p:blipFill>
          <a:blip r:embed="rId3"/>
          <a:stretch>
            <a:fillRect/>
          </a:stretch>
        </p:blipFill>
        <p:spPr>
          <a:xfrm>
            <a:off x="7348985" y="94298"/>
            <a:ext cx="4104020" cy="5831921"/>
          </a:xfrm>
          <a:prstGeom prst="rect">
            <a:avLst/>
          </a:prstGeom>
        </p:spPr>
      </p:pic>
    </p:spTree>
    <p:extLst>
      <p:ext uri="{BB962C8B-B14F-4D97-AF65-F5344CB8AC3E}">
        <p14:creationId xmlns:p14="http://schemas.microsoft.com/office/powerpoint/2010/main" val="421673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75BA-09BD-0DD3-76EB-A747C2214C01}"/>
              </a:ext>
            </a:extLst>
          </p:cNvPr>
          <p:cNvSpPr>
            <a:spLocks noGrp="1"/>
          </p:cNvSpPr>
          <p:nvPr>
            <p:ph type="title"/>
          </p:nvPr>
        </p:nvSpPr>
        <p:spPr/>
        <p:txBody>
          <a:bodyPr/>
          <a:lstStyle/>
          <a:p>
            <a:r>
              <a:rPr lang="en-US" dirty="0"/>
              <a:t>Open &amp; Respectful</a:t>
            </a:r>
          </a:p>
        </p:txBody>
      </p:sp>
      <p:sp>
        <p:nvSpPr>
          <p:cNvPr id="3" name="Text Placeholder 2">
            <a:extLst>
              <a:ext uri="{FF2B5EF4-FFF2-40B4-BE49-F238E27FC236}">
                <a16:creationId xmlns:a16="http://schemas.microsoft.com/office/drawing/2014/main" id="{E952EB73-838F-85B9-1E97-41BF184FF5A6}"/>
              </a:ext>
            </a:extLst>
          </p:cNvPr>
          <p:cNvSpPr>
            <a:spLocks noGrp="1"/>
          </p:cNvSpPr>
          <p:nvPr>
            <p:ph type="body" idx="1"/>
          </p:nvPr>
        </p:nvSpPr>
        <p:spPr/>
        <p:txBody>
          <a:bodyPr>
            <a:normAutofit/>
          </a:bodyPr>
          <a:lstStyle/>
          <a:p>
            <a:r>
              <a:rPr lang="en-US" sz="3200" u="sng" dirty="0"/>
              <a:t>Information Giver</a:t>
            </a:r>
          </a:p>
        </p:txBody>
      </p:sp>
      <p:sp>
        <p:nvSpPr>
          <p:cNvPr id="4" name="Content Placeholder 3">
            <a:extLst>
              <a:ext uri="{FF2B5EF4-FFF2-40B4-BE49-F238E27FC236}">
                <a16:creationId xmlns:a16="http://schemas.microsoft.com/office/drawing/2014/main" id="{2DFFB623-0270-25B8-D90D-C2BA61A42C15}"/>
              </a:ext>
            </a:extLst>
          </p:cNvPr>
          <p:cNvSpPr>
            <a:spLocks noGrp="1"/>
          </p:cNvSpPr>
          <p:nvPr>
            <p:ph sz="half" idx="2"/>
          </p:nvPr>
        </p:nvSpPr>
        <p:spPr/>
        <p:txBody>
          <a:bodyPr/>
          <a:lstStyle/>
          <a:p>
            <a:r>
              <a:rPr lang="en-US" dirty="0"/>
              <a:t>Open to responses to feedback, including critique</a:t>
            </a:r>
          </a:p>
          <a:p>
            <a:r>
              <a:rPr lang="en-US" dirty="0"/>
              <a:t>Uses substantive, not authoritative arguments</a:t>
            </a:r>
          </a:p>
          <a:p>
            <a:r>
              <a:rPr lang="en-US" dirty="0"/>
              <a:t>When appropriate, addresses and corrects defensive reactions to feedback</a:t>
            </a:r>
          </a:p>
        </p:txBody>
      </p:sp>
      <p:sp>
        <p:nvSpPr>
          <p:cNvPr id="5" name="Text Placeholder 4">
            <a:extLst>
              <a:ext uri="{FF2B5EF4-FFF2-40B4-BE49-F238E27FC236}">
                <a16:creationId xmlns:a16="http://schemas.microsoft.com/office/drawing/2014/main" id="{88A6ADC0-8B85-9025-E156-F81728425C6E}"/>
              </a:ext>
            </a:extLst>
          </p:cNvPr>
          <p:cNvSpPr>
            <a:spLocks noGrp="1"/>
          </p:cNvSpPr>
          <p:nvPr>
            <p:ph type="body" sz="quarter" idx="3"/>
          </p:nvPr>
        </p:nvSpPr>
        <p:spPr/>
        <p:txBody>
          <a:bodyPr>
            <a:normAutofit/>
          </a:bodyPr>
          <a:lstStyle/>
          <a:p>
            <a:r>
              <a:rPr lang="en-US" sz="3200" u="sng" dirty="0"/>
              <a:t>Information User</a:t>
            </a:r>
          </a:p>
        </p:txBody>
      </p:sp>
      <p:sp>
        <p:nvSpPr>
          <p:cNvPr id="6" name="Content Placeholder 5">
            <a:extLst>
              <a:ext uri="{FF2B5EF4-FFF2-40B4-BE49-F238E27FC236}">
                <a16:creationId xmlns:a16="http://schemas.microsoft.com/office/drawing/2014/main" id="{4233E544-EA40-3A3B-C434-0EC8FA169DCB}"/>
              </a:ext>
            </a:extLst>
          </p:cNvPr>
          <p:cNvSpPr>
            <a:spLocks noGrp="1"/>
          </p:cNvSpPr>
          <p:nvPr>
            <p:ph sz="quarter" idx="4"/>
          </p:nvPr>
        </p:nvSpPr>
        <p:spPr/>
        <p:txBody>
          <a:bodyPr/>
          <a:lstStyle/>
          <a:p>
            <a:r>
              <a:rPr lang="en-US" dirty="0"/>
              <a:t>Open to learn from and proactively seeks positive and negative feedback</a:t>
            </a:r>
          </a:p>
          <a:p>
            <a:r>
              <a:rPr lang="en-US" dirty="0"/>
              <a:t>Responds respectfully, avoiding defensiveness</a:t>
            </a:r>
          </a:p>
        </p:txBody>
      </p:sp>
    </p:spTree>
    <p:extLst>
      <p:ext uri="{BB962C8B-B14F-4D97-AF65-F5344CB8AC3E}">
        <p14:creationId xmlns:p14="http://schemas.microsoft.com/office/powerpoint/2010/main" val="6642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83F3B-F6FB-4361-A695-BF2A2C568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1F457-C9F2-075C-48D3-C8087CD80414}"/>
              </a:ext>
            </a:extLst>
          </p:cNvPr>
          <p:cNvSpPr>
            <a:spLocks noGrp="1"/>
          </p:cNvSpPr>
          <p:nvPr>
            <p:ph type="title"/>
          </p:nvPr>
        </p:nvSpPr>
        <p:spPr/>
        <p:txBody>
          <a:bodyPr/>
          <a:lstStyle/>
          <a:p>
            <a:r>
              <a:rPr lang="en-US" dirty="0"/>
              <a:t>Relevant</a:t>
            </a:r>
          </a:p>
        </p:txBody>
      </p:sp>
      <p:sp>
        <p:nvSpPr>
          <p:cNvPr id="3" name="Text Placeholder 2">
            <a:extLst>
              <a:ext uri="{FF2B5EF4-FFF2-40B4-BE49-F238E27FC236}">
                <a16:creationId xmlns:a16="http://schemas.microsoft.com/office/drawing/2014/main" id="{F3BE4062-2D24-B9B9-C292-7DD2FA5271D6}"/>
              </a:ext>
            </a:extLst>
          </p:cNvPr>
          <p:cNvSpPr>
            <a:spLocks noGrp="1"/>
          </p:cNvSpPr>
          <p:nvPr>
            <p:ph type="body" idx="1"/>
          </p:nvPr>
        </p:nvSpPr>
        <p:spPr/>
        <p:txBody>
          <a:bodyPr>
            <a:normAutofit/>
          </a:bodyPr>
          <a:lstStyle/>
          <a:p>
            <a:r>
              <a:rPr lang="en-US" sz="3200" u="sng" dirty="0"/>
              <a:t>Information Giver</a:t>
            </a:r>
          </a:p>
        </p:txBody>
      </p:sp>
      <p:sp>
        <p:nvSpPr>
          <p:cNvPr id="4" name="Content Placeholder 3">
            <a:extLst>
              <a:ext uri="{FF2B5EF4-FFF2-40B4-BE49-F238E27FC236}">
                <a16:creationId xmlns:a16="http://schemas.microsoft.com/office/drawing/2014/main" id="{2160CF59-CF59-8171-E8B3-84F6722CB2C5}"/>
              </a:ext>
            </a:extLst>
          </p:cNvPr>
          <p:cNvSpPr>
            <a:spLocks noGrp="1"/>
          </p:cNvSpPr>
          <p:nvPr>
            <p:ph sz="half" idx="2"/>
          </p:nvPr>
        </p:nvSpPr>
        <p:spPr/>
        <p:txBody>
          <a:bodyPr/>
          <a:lstStyle/>
          <a:p>
            <a:r>
              <a:rPr lang="en-US" dirty="0"/>
              <a:t>Discusses goals until mutual understanding achieved</a:t>
            </a:r>
          </a:p>
          <a:p>
            <a:r>
              <a:rPr lang="en-US" dirty="0"/>
              <a:t>Gives feedback information related to mutual goals</a:t>
            </a:r>
          </a:p>
          <a:p>
            <a:r>
              <a:rPr lang="en-US" dirty="0"/>
              <a:t>Gives feedback information based on observed task performance</a:t>
            </a:r>
          </a:p>
        </p:txBody>
      </p:sp>
      <p:sp>
        <p:nvSpPr>
          <p:cNvPr id="5" name="Text Placeholder 4">
            <a:extLst>
              <a:ext uri="{FF2B5EF4-FFF2-40B4-BE49-F238E27FC236}">
                <a16:creationId xmlns:a16="http://schemas.microsoft.com/office/drawing/2014/main" id="{0E48FCF8-BDD4-437A-5D00-B1E3F707698C}"/>
              </a:ext>
            </a:extLst>
          </p:cNvPr>
          <p:cNvSpPr>
            <a:spLocks noGrp="1"/>
          </p:cNvSpPr>
          <p:nvPr>
            <p:ph type="body" sz="quarter" idx="3"/>
          </p:nvPr>
        </p:nvSpPr>
        <p:spPr/>
        <p:txBody>
          <a:bodyPr>
            <a:normAutofit/>
          </a:bodyPr>
          <a:lstStyle/>
          <a:p>
            <a:r>
              <a:rPr lang="en-US" sz="3200" u="sng" dirty="0"/>
              <a:t>Information User</a:t>
            </a:r>
          </a:p>
        </p:txBody>
      </p:sp>
      <p:sp>
        <p:nvSpPr>
          <p:cNvPr id="6" name="Content Placeholder 5">
            <a:extLst>
              <a:ext uri="{FF2B5EF4-FFF2-40B4-BE49-F238E27FC236}">
                <a16:creationId xmlns:a16="http://schemas.microsoft.com/office/drawing/2014/main" id="{3E569130-E1A1-9C21-06A2-59E1BD219E55}"/>
              </a:ext>
            </a:extLst>
          </p:cNvPr>
          <p:cNvSpPr>
            <a:spLocks noGrp="1"/>
          </p:cNvSpPr>
          <p:nvPr>
            <p:ph sz="quarter" idx="4"/>
          </p:nvPr>
        </p:nvSpPr>
        <p:spPr/>
        <p:txBody>
          <a:bodyPr/>
          <a:lstStyle/>
          <a:p>
            <a:r>
              <a:rPr lang="en-US" dirty="0"/>
              <a:t>Discusses goals until mutual understanding is achieved</a:t>
            </a:r>
          </a:p>
          <a:p>
            <a:r>
              <a:rPr lang="en-US" dirty="0"/>
              <a:t>Seeks feedback related to mutual goals</a:t>
            </a:r>
          </a:p>
          <a:p>
            <a:r>
              <a:rPr lang="en-US" dirty="0"/>
              <a:t>Asks feedback on performed task from observer</a:t>
            </a:r>
          </a:p>
        </p:txBody>
      </p:sp>
    </p:spTree>
    <p:extLst>
      <p:ext uri="{BB962C8B-B14F-4D97-AF65-F5344CB8AC3E}">
        <p14:creationId xmlns:p14="http://schemas.microsoft.com/office/powerpoint/2010/main" val="3460991598"/>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04CBC0C0-B04C-184B-8D23-F23EFF4C818F}"/>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B9745089-2C19-1940-B9FD-9E5EB1CB2055}"/>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65A62708-97F0-A042-B15C-0FC3EF220829}"/>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390C1396-8236-AD4B-83E4-BC64253F86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DB7BC606C3F4D8C2A5802EB502456" ma:contentTypeVersion="19" ma:contentTypeDescription="Create a new document." ma:contentTypeScope="" ma:versionID="e734c9f9f51f2907082baac9c8a09a65">
  <xsd:schema xmlns:xsd="http://www.w3.org/2001/XMLSchema" xmlns:xs="http://www.w3.org/2001/XMLSchema" xmlns:p="http://schemas.microsoft.com/office/2006/metadata/properties" xmlns:ns2="92e77603-4986-47f0-bd09-0616c866d547" xmlns:ns3="6e0d1539-1940-4963-b15e-ba08be49a55c" targetNamespace="http://schemas.microsoft.com/office/2006/metadata/properties" ma:root="true" ma:fieldsID="4ba416f40746e6d4727e61ed6a174c2d" ns2:_="" ns3:_="">
    <xsd:import namespace="92e77603-4986-47f0-bd09-0616c866d547"/>
    <xsd:import namespace="6e0d1539-1940-4963-b15e-ba08be49a5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77603-4986-47f0-bd09-0616c866d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0d1539-1940-4963-b15e-ba08be49a5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e2eb34-5002-419f-ae13-55bde1f8e98a}" ma:internalName="TaxCatchAll" ma:showField="CatchAllData" ma:web="6e0d1539-1940-4963-b15e-ba08be49a5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0d1539-1940-4963-b15e-ba08be49a55c" xsi:nil="true"/>
    <lcf76f155ced4ddcb4097134ff3c332f xmlns="92e77603-4986-47f0-bd09-0616c866d5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464804-47D6-4537-9725-598C7F401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77603-4986-47f0-bd09-0616c866d547"/>
    <ds:schemaRef ds:uri="6e0d1539-1940-4963-b15e-ba08be49a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FF8196-6B11-4568-850C-2EBED5242955}">
  <ds:schemaRefs>
    <ds:schemaRef ds:uri="http://schemas.microsoft.com/sharepoint/v3/contenttype/forms"/>
  </ds:schemaRefs>
</ds:datastoreItem>
</file>

<file path=customXml/itemProps3.xml><?xml version="1.0" encoding="utf-8"?>
<ds:datastoreItem xmlns:ds="http://schemas.openxmlformats.org/officeDocument/2006/customXml" ds:itemID="{8F0F8BCC-E656-4318-8208-47C1CFCBBAA1}">
  <ds:schemaRefs>
    <ds:schemaRef ds:uri="http://schemas.microsoft.com/office/2006/metadata/properties"/>
    <ds:schemaRef ds:uri="http://schemas.microsoft.com/office/infopath/2007/PartnerControls"/>
    <ds:schemaRef ds:uri="6e0d1539-1940-4963-b15e-ba08be49a55c"/>
    <ds:schemaRef ds:uri="92e77603-4986-47f0-bd09-0616c866d547"/>
  </ds:schemaRefs>
</ds:datastoreItem>
</file>

<file path=docProps/app.xml><?xml version="1.0" encoding="utf-8"?>
<Properties xmlns="http://schemas.openxmlformats.org/officeDocument/2006/extended-properties" xmlns:vt="http://schemas.openxmlformats.org/officeDocument/2006/docPropsVTypes">
  <Template>ppt-template-green (1)</Template>
  <TotalTime>208</TotalTime>
  <Words>1215</Words>
  <Application>Microsoft Office PowerPoint</Application>
  <PresentationFormat>Widescreen</PresentationFormat>
  <Paragraphs>153</Paragraphs>
  <Slides>28</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72</vt:lpstr>
      <vt:lpstr>Arial</vt:lpstr>
      <vt:lpstr>Calibri</vt:lpstr>
      <vt:lpstr>Courier New</vt:lpstr>
      <vt:lpstr>Wingdings</vt:lpstr>
      <vt:lpstr>Title slides</vt:lpstr>
      <vt:lpstr>UTHSC content slides</vt:lpstr>
      <vt:lpstr>Section breaks</vt:lpstr>
      <vt:lpstr>1_End slides</vt:lpstr>
      <vt:lpstr>Teaching the Teachers:  Peer Review as a Tool for Growth and Innovation</vt:lpstr>
      <vt:lpstr>Objectives</vt:lpstr>
      <vt:lpstr>Set up: Give peer feedback during the following video</vt:lpstr>
      <vt:lpstr>Video (yet to find)</vt:lpstr>
      <vt:lpstr>Why perform peer review?</vt:lpstr>
      <vt:lpstr>Frameworks for Peer Review</vt:lpstr>
      <vt:lpstr>Westerveld Framework</vt:lpstr>
      <vt:lpstr>Open &amp; Respectful</vt:lpstr>
      <vt:lpstr>Relevant</vt:lpstr>
      <vt:lpstr>Timely</vt:lpstr>
      <vt:lpstr>Dialogical</vt:lpstr>
      <vt:lpstr>Responsive</vt:lpstr>
      <vt:lpstr>Sense making</vt:lpstr>
      <vt:lpstr>Actionable</vt:lpstr>
      <vt:lpstr>Situation – Behavior – Impact (SBI)</vt:lpstr>
      <vt:lpstr>SBI Model</vt:lpstr>
      <vt:lpstr>Start – Stop - Continue</vt:lpstr>
      <vt:lpstr>iSPOT (Increasing and Standardizing Peer Observation in PHM teams)</vt:lpstr>
      <vt:lpstr>iSPOT</vt:lpstr>
      <vt:lpstr>iSPOT</vt:lpstr>
      <vt:lpstr>iSPOT</vt:lpstr>
      <vt:lpstr>Let's revisit the video – How would you change your feedback to your peer?</vt:lpstr>
      <vt:lpstr>Current use of peer review of teaching</vt:lpstr>
      <vt:lpstr>Future Directions and  Information Sharing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Teachers:  Peer Review as a Tool for Growth and Innovation</dc:title>
  <dc:creator>McCoy, Elisha</dc:creator>
  <cp:lastModifiedBy>Harper, Holland</cp:lastModifiedBy>
  <cp:revision>128</cp:revision>
  <dcterms:created xsi:type="dcterms:W3CDTF">2025-10-02T14:04:42Z</dcterms:created>
  <dcterms:modified xsi:type="dcterms:W3CDTF">2025-10-21T15:08:02Z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0x010100217DB7BC606C3F4D8C2A5802EB502456</vt:lpwstr>
  </property>
  <property fmtid="{D5CDD505-2E9C-101B-9397-08002B2CF9AE}" pid="3" name="MediaServiceImageTags">
    <vt:lpwstr/>
  </property>
</Properties>
</file>