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78" r:id="rId2"/>
    <p:sldMasterId id="2147483683" r:id="rId3"/>
    <p:sldMasterId id="2147483688" r:id="rId4"/>
  </p:sldMasterIdLst>
  <p:notesMasterIdLst>
    <p:notesMasterId r:id="rId56"/>
  </p:notesMasterIdLst>
  <p:sldIdLst>
    <p:sldId id="441" r:id="rId5"/>
    <p:sldId id="358" r:id="rId6"/>
    <p:sldId id="287" r:id="rId7"/>
    <p:sldId id="285" r:id="rId8"/>
    <p:sldId id="447" r:id="rId9"/>
    <p:sldId id="324" r:id="rId10"/>
    <p:sldId id="386" r:id="rId11"/>
    <p:sldId id="364" r:id="rId12"/>
    <p:sldId id="442" r:id="rId13"/>
    <p:sldId id="443" r:id="rId14"/>
    <p:sldId id="292" r:id="rId15"/>
    <p:sldId id="293" r:id="rId16"/>
    <p:sldId id="294" r:id="rId17"/>
    <p:sldId id="295" r:id="rId18"/>
    <p:sldId id="337" r:id="rId19"/>
    <p:sldId id="329" r:id="rId20"/>
    <p:sldId id="355" r:id="rId21"/>
    <p:sldId id="298" r:id="rId22"/>
    <p:sldId id="299" r:id="rId23"/>
    <p:sldId id="378" r:id="rId24"/>
    <p:sldId id="379" r:id="rId25"/>
    <p:sldId id="430" r:id="rId26"/>
    <p:sldId id="444" r:id="rId27"/>
    <p:sldId id="310" r:id="rId28"/>
    <p:sldId id="311" r:id="rId29"/>
    <p:sldId id="367" r:id="rId30"/>
    <p:sldId id="383" r:id="rId31"/>
    <p:sldId id="369" r:id="rId32"/>
    <p:sldId id="370" r:id="rId33"/>
    <p:sldId id="389" r:id="rId34"/>
    <p:sldId id="390" r:id="rId35"/>
    <p:sldId id="371" r:id="rId36"/>
    <p:sldId id="372" r:id="rId37"/>
    <p:sldId id="427" r:id="rId38"/>
    <p:sldId id="405" r:id="rId39"/>
    <p:sldId id="407" r:id="rId40"/>
    <p:sldId id="380" r:id="rId41"/>
    <p:sldId id="439" r:id="rId42"/>
    <p:sldId id="428" r:id="rId43"/>
    <p:sldId id="375" r:id="rId44"/>
    <p:sldId id="374" r:id="rId45"/>
    <p:sldId id="432" r:id="rId46"/>
    <p:sldId id="429" r:id="rId47"/>
    <p:sldId id="434" r:id="rId48"/>
    <p:sldId id="446" r:id="rId49"/>
    <p:sldId id="314" r:id="rId50"/>
    <p:sldId id="435" r:id="rId51"/>
    <p:sldId id="445" r:id="rId52"/>
    <p:sldId id="352" r:id="rId53"/>
    <p:sldId id="448" r:id="rId54"/>
    <p:sldId id="44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5C8A3-65E9-4035-9146-037A451C4F4F}" v="93" dt="2025-10-14T02:00:05.7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1307" autoAdjust="0"/>
  </p:normalViewPr>
  <p:slideViewPr>
    <p:cSldViewPr snapToGrid="0" snapToObjects="1">
      <p:cViewPr varScale="1">
        <p:scale>
          <a:sx n="58" d="100"/>
          <a:sy n="58" d="100"/>
        </p:scale>
        <p:origin x="12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800A85-CDF3-47A6-B02C-47C1F2AA28C4}" type="doc">
      <dgm:prSet loTypeId="urn:microsoft.com/office/officeart/2005/8/layout/pyramid1" loCatId="pyramid" qsTypeId="urn:microsoft.com/office/officeart/2005/8/quickstyle/simple1" qsCatId="simple" csTypeId="urn:microsoft.com/office/officeart/2005/8/colors/colorful1" csCatId="colorful" phldr="1"/>
      <dgm:spPr/>
    </dgm:pt>
    <dgm:pt modelId="{39F283D7-6622-434D-88DD-9B00A8E8DCDF}">
      <dgm:prSet phldrT="[Text]"/>
      <dgm:spPr/>
      <dgm:t>
        <a:bodyPr/>
        <a:lstStyle/>
        <a:p>
          <a:r>
            <a:rPr lang="en-US" dirty="0"/>
            <a:t>Create</a:t>
          </a:r>
        </a:p>
      </dgm:t>
    </dgm:pt>
    <dgm:pt modelId="{5E8C03D5-CCFD-4E26-9E1D-AF88E7FA3432}" type="parTrans" cxnId="{3841C02C-912B-4522-AD68-91C5B5AF94F7}">
      <dgm:prSet/>
      <dgm:spPr/>
      <dgm:t>
        <a:bodyPr/>
        <a:lstStyle/>
        <a:p>
          <a:endParaRPr lang="en-US"/>
        </a:p>
      </dgm:t>
    </dgm:pt>
    <dgm:pt modelId="{40704828-FDCE-468B-8A71-EC510D26CE54}" type="sibTrans" cxnId="{3841C02C-912B-4522-AD68-91C5B5AF94F7}">
      <dgm:prSet/>
      <dgm:spPr/>
      <dgm:t>
        <a:bodyPr/>
        <a:lstStyle/>
        <a:p>
          <a:endParaRPr lang="en-US"/>
        </a:p>
      </dgm:t>
    </dgm:pt>
    <dgm:pt modelId="{A5FBB0AE-6202-48D3-8B0D-530B99B0DC18}">
      <dgm:prSet phldrT="[Text]"/>
      <dgm:spPr/>
      <dgm:t>
        <a:bodyPr/>
        <a:lstStyle/>
        <a:p>
          <a:r>
            <a:rPr lang="en-US" dirty="0"/>
            <a:t>Understand</a:t>
          </a:r>
        </a:p>
      </dgm:t>
    </dgm:pt>
    <dgm:pt modelId="{9115B4F4-ED6E-458F-9950-1DDBD7E3DBC4}" type="parTrans" cxnId="{BDE3D468-010F-41F9-90C4-725154CD847F}">
      <dgm:prSet/>
      <dgm:spPr/>
      <dgm:t>
        <a:bodyPr/>
        <a:lstStyle/>
        <a:p>
          <a:endParaRPr lang="en-US"/>
        </a:p>
      </dgm:t>
    </dgm:pt>
    <dgm:pt modelId="{4171C00A-4305-4D19-9ACF-12D42C44BDE0}" type="sibTrans" cxnId="{BDE3D468-010F-41F9-90C4-725154CD847F}">
      <dgm:prSet/>
      <dgm:spPr/>
      <dgm:t>
        <a:bodyPr/>
        <a:lstStyle/>
        <a:p>
          <a:endParaRPr lang="en-US"/>
        </a:p>
      </dgm:t>
    </dgm:pt>
    <dgm:pt modelId="{AE1A56BC-4D3E-44F9-B84B-A044BD9EF0E1}">
      <dgm:prSet phldrT="[Text]"/>
      <dgm:spPr/>
      <dgm:t>
        <a:bodyPr/>
        <a:lstStyle/>
        <a:p>
          <a:r>
            <a:rPr lang="en-US" dirty="0"/>
            <a:t>Remember</a:t>
          </a:r>
        </a:p>
      </dgm:t>
    </dgm:pt>
    <dgm:pt modelId="{B9D6B40B-ACC1-4691-B9CB-8671D7F6973B}" type="parTrans" cxnId="{607C8763-B10A-4C8B-9AEF-6B7BA47C6533}">
      <dgm:prSet/>
      <dgm:spPr/>
      <dgm:t>
        <a:bodyPr/>
        <a:lstStyle/>
        <a:p>
          <a:endParaRPr lang="en-US"/>
        </a:p>
      </dgm:t>
    </dgm:pt>
    <dgm:pt modelId="{7204DD4E-8398-4537-BE40-29BD9466ACF1}" type="sibTrans" cxnId="{607C8763-B10A-4C8B-9AEF-6B7BA47C6533}">
      <dgm:prSet/>
      <dgm:spPr/>
      <dgm:t>
        <a:bodyPr/>
        <a:lstStyle/>
        <a:p>
          <a:endParaRPr lang="en-US"/>
        </a:p>
      </dgm:t>
    </dgm:pt>
    <dgm:pt modelId="{3089577B-C0D1-44D9-8693-6D5CADF6D686}">
      <dgm:prSet/>
      <dgm:spPr/>
      <dgm:t>
        <a:bodyPr/>
        <a:lstStyle/>
        <a:p>
          <a:r>
            <a:rPr lang="en-US" dirty="0"/>
            <a:t>Evaluate</a:t>
          </a:r>
        </a:p>
      </dgm:t>
    </dgm:pt>
    <dgm:pt modelId="{F14A8AE0-C47D-41F6-BB55-C997E0DA58C2}" type="parTrans" cxnId="{E03542A3-69F7-45DC-BF8C-A9C0AE46BFDD}">
      <dgm:prSet/>
      <dgm:spPr/>
      <dgm:t>
        <a:bodyPr/>
        <a:lstStyle/>
        <a:p>
          <a:endParaRPr lang="en-US"/>
        </a:p>
      </dgm:t>
    </dgm:pt>
    <dgm:pt modelId="{9B0A650D-52B3-4D44-B65E-C2168D2A7783}" type="sibTrans" cxnId="{E03542A3-69F7-45DC-BF8C-A9C0AE46BFDD}">
      <dgm:prSet/>
      <dgm:spPr/>
      <dgm:t>
        <a:bodyPr/>
        <a:lstStyle/>
        <a:p>
          <a:endParaRPr lang="en-US"/>
        </a:p>
      </dgm:t>
    </dgm:pt>
    <dgm:pt modelId="{7A372909-6A40-4ED7-B4AC-8B36E998C61C}">
      <dgm:prSet/>
      <dgm:spPr/>
      <dgm:t>
        <a:bodyPr/>
        <a:lstStyle/>
        <a:p>
          <a:r>
            <a:rPr lang="en-US" dirty="0"/>
            <a:t>Analyze</a:t>
          </a:r>
        </a:p>
      </dgm:t>
    </dgm:pt>
    <dgm:pt modelId="{711FDF85-4C7B-4D97-A24F-CF92BBA64DE6}" type="parTrans" cxnId="{993B1DE2-B72F-4C57-9F81-99F9628E9650}">
      <dgm:prSet/>
      <dgm:spPr/>
      <dgm:t>
        <a:bodyPr/>
        <a:lstStyle/>
        <a:p>
          <a:endParaRPr lang="en-US"/>
        </a:p>
      </dgm:t>
    </dgm:pt>
    <dgm:pt modelId="{1CFAB0ED-D910-4D40-A649-D417A4668071}" type="sibTrans" cxnId="{993B1DE2-B72F-4C57-9F81-99F9628E9650}">
      <dgm:prSet/>
      <dgm:spPr/>
      <dgm:t>
        <a:bodyPr/>
        <a:lstStyle/>
        <a:p>
          <a:endParaRPr lang="en-US"/>
        </a:p>
      </dgm:t>
    </dgm:pt>
    <dgm:pt modelId="{C358E015-597D-4BBF-B588-048E52E4AFF5}">
      <dgm:prSet/>
      <dgm:spPr/>
      <dgm:t>
        <a:bodyPr/>
        <a:lstStyle/>
        <a:p>
          <a:r>
            <a:rPr lang="en-US" dirty="0"/>
            <a:t>Apply</a:t>
          </a:r>
        </a:p>
      </dgm:t>
    </dgm:pt>
    <dgm:pt modelId="{E99DEF36-49D0-4BC8-939D-06C03286F6CC}" type="parTrans" cxnId="{B152EB19-D800-4182-8788-C9914404B5D4}">
      <dgm:prSet/>
      <dgm:spPr/>
      <dgm:t>
        <a:bodyPr/>
        <a:lstStyle/>
        <a:p>
          <a:endParaRPr lang="en-US"/>
        </a:p>
      </dgm:t>
    </dgm:pt>
    <dgm:pt modelId="{8DEEC96B-1B25-4ADE-9511-1F7E252EE3A5}" type="sibTrans" cxnId="{B152EB19-D800-4182-8788-C9914404B5D4}">
      <dgm:prSet/>
      <dgm:spPr/>
      <dgm:t>
        <a:bodyPr/>
        <a:lstStyle/>
        <a:p>
          <a:endParaRPr lang="en-US"/>
        </a:p>
      </dgm:t>
    </dgm:pt>
    <dgm:pt modelId="{E1883BF6-D63F-412E-BC88-DA83BFBB0C5C}" type="pres">
      <dgm:prSet presAssocID="{6C800A85-CDF3-47A6-B02C-47C1F2AA28C4}" presName="Name0" presStyleCnt="0">
        <dgm:presLayoutVars>
          <dgm:dir/>
          <dgm:animLvl val="lvl"/>
          <dgm:resizeHandles val="exact"/>
        </dgm:presLayoutVars>
      </dgm:prSet>
      <dgm:spPr/>
    </dgm:pt>
    <dgm:pt modelId="{A968F01C-59D2-4ABC-8586-1419341A9666}" type="pres">
      <dgm:prSet presAssocID="{39F283D7-6622-434D-88DD-9B00A8E8DCDF}" presName="Name8" presStyleCnt="0"/>
      <dgm:spPr/>
    </dgm:pt>
    <dgm:pt modelId="{7A1C2F3A-7206-46F6-8103-35ED492AFD92}" type="pres">
      <dgm:prSet presAssocID="{39F283D7-6622-434D-88DD-9B00A8E8DCDF}" presName="level" presStyleLbl="node1" presStyleIdx="0" presStyleCnt="6">
        <dgm:presLayoutVars>
          <dgm:chMax val="1"/>
          <dgm:bulletEnabled val="1"/>
        </dgm:presLayoutVars>
      </dgm:prSet>
      <dgm:spPr/>
    </dgm:pt>
    <dgm:pt modelId="{7309CAD0-F7A7-431C-B570-5EE594797E62}" type="pres">
      <dgm:prSet presAssocID="{39F283D7-6622-434D-88DD-9B00A8E8DCDF}" presName="levelTx" presStyleLbl="revTx" presStyleIdx="0" presStyleCnt="0">
        <dgm:presLayoutVars>
          <dgm:chMax val="1"/>
          <dgm:bulletEnabled val="1"/>
        </dgm:presLayoutVars>
      </dgm:prSet>
      <dgm:spPr/>
    </dgm:pt>
    <dgm:pt modelId="{66360F09-3A1A-48EF-82BE-3E668C91FB1A}" type="pres">
      <dgm:prSet presAssocID="{3089577B-C0D1-44D9-8693-6D5CADF6D686}" presName="Name8" presStyleCnt="0"/>
      <dgm:spPr/>
    </dgm:pt>
    <dgm:pt modelId="{B173EDB6-1371-44B2-A295-98FA96C60349}" type="pres">
      <dgm:prSet presAssocID="{3089577B-C0D1-44D9-8693-6D5CADF6D686}" presName="level" presStyleLbl="node1" presStyleIdx="1" presStyleCnt="6">
        <dgm:presLayoutVars>
          <dgm:chMax val="1"/>
          <dgm:bulletEnabled val="1"/>
        </dgm:presLayoutVars>
      </dgm:prSet>
      <dgm:spPr/>
    </dgm:pt>
    <dgm:pt modelId="{3C6B7F0A-4087-4FC7-B85F-20AA5BBFE453}" type="pres">
      <dgm:prSet presAssocID="{3089577B-C0D1-44D9-8693-6D5CADF6D686}" presName="levelTx" presStyleLbl="revTx" presStyleIdx="0" presStyleCnt="0">
        <dgm:presLayoutVars>
          <dgm:chMax val="1"/>
          <dgm:bulletEnabled val="1"/>
        </dgm:presLayoutVars>
      </dgm:prSet>
      <dgm:spPr/>
    </dgm:pt>
    <dgm:pt modelId="{BC496445-90E4-49CF-9876-DA0E774C3F67}" type="pres">
      <dgm:prSet presAssocID="{7A372909-6A40-4ED7-B4AC-8B36E998C61C}" presName="Name8" presStyleCnt="0"/>
      <dgm:spPr/>
    </dgm:pt>
    <dgm:pt modelId="{DB38654D-4B1B-47A7-8A9F-A173329BD3DF}" type="pres">
      <dgm:prSet presAssocID="{7A372909-6A40-4ED7-B4AC-8B36E998C61C}" presName="level" presStyleLbl="node1" presStyleIdx="2" presStyleCnt="6">
        <dgm:presLayoutVars>
          <dgm:chMax val="1"/>
          <dgm:bulletEnabled val="1"/>
        </dgm:presLayoutVars>
      </dgm:prSet>
      <dgm:spPr/>
    </dgm:pt>
    <dgm:pt modelId="{F48CE089-584B-4BBA-B072-4DEDC7C5D18A}" type="pres">
      <dgm:prSet presAssocID="{7A372909-6A40-4ED7-B4AC-8B36E998C61C}" presName="levelTx" presStyleLbl="revTx" presStyleIdx="0" presStyleCnt="0">
        <dgm:presLayoutVars>
          <dgm:chMax val="1"/>
          <dgm:bulletEnabled val="1"/>
        </dgm:presLayoutVars>
      </dgm:prSet>
      <dgm:spPr/>
    </dgm:pt>
    <dgm:pt modelId="{7D69A6A2-7A3E-4A13-A689-46778FB5A99E}" type="pres">
      <dgm:prSet presAssocID="{C358E015-597D-4BBF-B588-048E52E4AFF5}" presName="Name8" presStyleCnt="0"/>
      <dgm:spPr/>
    </dgm:pt>
    <dgm:pt modelId="{CB724F32-19BC-48EF-A8FB-329EDBCA5A8A}" type="pres">
      <dgm:prSet presAssocID="{C358E015-597D-4BBF-B588-048E52E4AFF5}" presName="level" presStyleLbl="node1" presStyleIdx="3" presStyleCnt="6">
        <dgm:presLayoutVars>
          <dgm:chMax val="1"/>
          <dgm:bulletEnabled val="1"/>
        </dgm:presLayoutVars>
      </dgm:prSet>
      <dgm:spPr/>
    </dgm:pt>
    <dgm:pt modelId="{55CF9790-248E-4D03-B142-C0AD41FA4746}" type="pres">
      <dgm:prSet presAssocID="{C358E015-597D-4BBF-B588-048E52E4AFF5}" presName="levelTx" presStyleLbl="revTx" presStyleIdx="0" presStyleCnt="0">
        <dgm:presLayoutVars>
          <dgm:chMax val="1"/>
          <dgm:bulletEnabled val="1"/>
        </dgm:presLayoutVars>
      </dgm:prSet>
      <dgm:spPr/>
    </dgm:pt>
    <dgm:pt modelId="{0BE25803-A053-441A-BC81-B24D82D653E3}" type="pres">
      <dgm:prSet presAssocID="{A5FBB0AE-6202-48D3-8B0D-530B99B0DC18}" presName="Name8" presStyleCnt="0"/>
      <dgm:spPr/>
    </dgm:pt>
    <dgm:pt modelId="{188CC740-F322-47FE-B3C2-542D5769E77D}" type="pres">
      <dgm:prSet presAssocID="{A5FBB0AE-6202-48D3-8B0D-530B99B0DC18}" presName="level" presStyleLbl="node1" presStyleIdx="4" presStyleCnt="6">
        <dgm:presLayoutVars>
          <dgm:chMax val="1"/>
          <dgm:bulletEnabled val="1"/>
        </dgm:presLayoutVars>
      </dgm:prSet>
      <dgm:spPr/>
    </dgm:pt>
    <dgm:pt modelId="{C19EA5A3-B676-4AFE-B484-643BB29A1B6C}" type="pres">
      <dgm:prSet presAssocID="{A5FBB0AE-6202-48D3-8B0D-530B99B0DC18}" presName="levelTx" presStyleLbl="revTx" presStyleIdx="0" presStyleCnt="0">
        <dgm:presLayoutVars>
          <dgm:chMax val="1"/>
          <dgm:bulletEnabled val="1"/>
        </dgm:presLayoutVars>
      </dgm:prSet>
      <dgm:spPr/>
    </dgm:pt>
    <dgm:pt modelId="{6B79E100-4371-4486-9179-7FA3E6EF48D3}" type="pres">
      <dgm:prSet presAssocID="{AE1A56BC-4D3E-44F9-B84B-A044BD9EF0E1}" presName="Name8" presStyleCnt="0"/>
      <dgm:spPr/>
    </dgm:pt>
    <dgm:pt modelId="{BF0B99B6-1173-4CE4-9FFB-69F1C356944C}" type="pres">
      <dgm:prSet presAssocID="{AE1A56BC-4D3E-44F9-B84B-A044BD9EF0E1}" presName="level" presStyleLbl="node1" presStyleIdx="5" presStyleCnt="6">
        <dgm:presLayoutVars>
          <dgm:chMax val="1"/>
          <dgm:bulletEnabled val="1"/>
        </dgm:presLayoutVars>
      </dgm:prSet>
      <dgm:spPr/>
    </dgm:pt>
    <dgm:pt modelId="{3C068CA3-03B0-4FF1-85E6-F5922E6EC226}" type="pres">
      <dgm:prSet presAssocID="{AE1A56BC-4D3E-44F9-B84B-A044BD9EF0E1}" presName="levelTx" presStyleLbl="revTx" presStyleIdx="0" presStyleCnt="0">
        <dgm:presLayoutVars>
          <dgm:chMax val="1"/>
          <dgm:bulletEnabled val="1"/>
        </dgm:presLayoutVars>
      </dgm:prSet>
      <dgm:spPr/>
    </dgm:pt>
  </dgm:ptLst>
  <dgm:cxnLst>
    <dgm:cxn modelId="{B152EB19-D800-4182-8788-C9914404B5D4}" srcId="{6C800A85-CDF3-47A6-B02C-47C1F2AA28C4}" destId="{C358E015-597D-4BBF-B588-048E52E4AFF5}" srcOrd="3" destOrd="0" parTransId="{E99DEF36-49D0-4BC8-939D-06C03286F6CC}" sibTransId="{8DEEC96B-1B25-4ADE-9511-1F7E252EE3A5}"/>
    <dgm:cxn modelId="{3841C02C-912B-4522-AD68-91C5B5AF94F7}" srcId="{6C800A85-CDF3-47A6-B02C-47C1F2AA28C4}" destId="{39F283D7-6622-434D-88DD-9B00A8E8DCDF}" srcOrd="0" destOrd="0" parTransId="{5E8C03D5-CCFD-4E26-9E1D-AF88E7FA3432}" sibTransId="{40704828-FDCE-468B-8A71-EC510D26CE54}"/>
    <dgm:cxn modelId="{43862937-1AAC-401B-AEFC-7FE7C6887AC6}" type="presOf" srcId="{3089577B-C0D1-44D9-8693-6D5CADF6D686}" destId="{3C6B7F0A-4087-4FC7-B85F-20AA5BBFE453}" srcOrd="1" destOrd="0" presId="urn:microsoft.com/office/officeart/2005/8/layout/pyramid1"/>
    <dgm:cxn modelId="{C437083C-634C-4224-9E52-476F09B26C39}" type="presOf" srcId="{A5FBB0AE-6202-48D3-8B0D-530B99B0DC18}" destId="{188CC740-F322-47FE-B3C2-542D5769E77D}" srcOrd="0" destOrd="0" presId="urn:microsoft.com/office/officeart/2005/8/layout/pyramid1"/>
    <dgm:cxn modelId="{607C8763-B10A-4C8B-9AEF-6B7BA47C6533}" srcId="{6C800A85-CDF3-47A6-B02C-47C1F2AA28C4}" destId="{AE1A56BC-4D3E-44F9-B84B-A044BD9EF0E1}" srcOrd="5" destOrd="0" parTransId="{B9D6B40B-ACC1-4691-B9CB-8671D7F6973B}" sibTransId="{7204DD4E-8398-4537-BE40-29BD9466ACF1}"/>
    <dgm:cxn modelId="{E442D367-5007-4DEA-80C9-1CA4F196C7D4}" type="presOf" srcId="{39F283D7-6622-434D-88DD-9B00A8E8DCDF}" destId="{7A1C2F3A-7206-46F6-8103-35ED492AFD92}" srcOrd="0" destOrd="0" presId="urn:microsoft.com/office/officeart/2005/8/layout/pyramid1"/>
    <dgm:cxn modelId="{BDE3D468-010F-41F9-90C4-725154CD847F}" srcId="{6C800A85-CDF3-47A6-B02C-47C1F2AA28C4}" destId="{A5FBB0AE-6202-48D3-8B0D-530B99B0DC18}" srcOrd="4" destOrd="0" parTransId="{9115B4F4-ED6E-458F-9950-1DDBD7E3DBC4}" sibTransId="{4171C00A-4305-4D19-9ACF-12D42C44BDE0}"/>
    <dgm:cxn modelId="{7E01E46B-3292-42E4-8707-EC7F390E2D36}" type="presOf" srcId="{C358E015-597D-4BBF-B588-048E52E4AFF5}" destId="{CB724F32-19BC-48EF-A8FB-329EDBCA5A8A}" srcOrd="0" destOrd="0" presId="urn:microsoft.com/office/officeart/2005/8/layout/pyramid1"/>
    <dgm:cxn modelId="{F5728075-3A67-4E7A-B08C-15C53EBA05A4}" type="presOf" srcId="{7A372909-6A40-4ED7-B4AC-8B36E998C61C}" destId="{DB38654D-4B1B-47A7-8A9F-A173329BD3DF}" srcOrd="0" destOrd="0" presId="urn:microsoft.com/office/officeart/2005/8/layout/pyramid1"/>
    <dgm:cxn modelId="{FC3F5D8F-3843-4080-BB0E-6FC20E71B747}" type="presOf" srcId="{A5FBB0AE-6202-48D3-8B0D-530B99B0DC18}" destId="{C19EA5A3-B676-4AFE-B484-643BB29A1B6C}" srcOrd="1" destOrd="0" presId="urn:microsoft.com/office/officeart/2005/8/layout/pyramid1"/>
    <dgm:cxn modelId="{1C9ADD91-0772-440B-904E-E987EF239D6D}" type="presOf" srcId="{C358E015-597D-4BBF-B588-048E52E4AFF5}" destId="{55CF9790-248E-4D03-B142-C0AD41FA4746}" srcOrd="1" destOrd="0" presId="urn:microsoft.com/office/officeart/2005/8/layout/pyramid1"/>
    <dgm:cxn modelId="{A5262899-9AF3-433E-A7AB-FDCDDA2D7662}" type="presOf" srcId="{39F283D7-6622-434D-88DD-9B00A8E8DCDF}" destId="{7309CAD0-F7A7-431C-B570-5EE594797E62}" srcOrd="1" destOrd="0" presId="urn:microsoft.com/office/officeart/2005/8/layout/pyramid1"/>
    <dgm:cxn modelId="{E03542A3-69F7-45DC-BF8C-A9C0AE46BFDD}" srcId="{6C800A85-CDF3-47A6-B02C-47C1F2AA28C4}" destId="{3089577B-C0D1-44D9-8693-6D5CADF6D686}" srcOrd="1" destOrd="0" parTransId="{F14A8AE0-C47D-41F6-BB55-C997E0DA58C2}" sibTransId="{9B0A650D-52B3-4D44-B65E-C2168D2A7783}"/>
    <dgm:cxn modelId="{D11640C1-AB18-4A7A-9C3E-AE2B4928E1CA}" type="presOf" srcId="{3089577B-C0D1-44D9-8693-6D5CADF6D686}" destId="{B173EDB6-1371-44B2-A295-98FA96C60349}" srcOrd="0" destOrd="0" presId="urn:microsoft.com/office/officeart/2005/8/layout/pyramid1"/>
    <dgm:cxn modelId="{A9D714C2-3585-4681-8E82-4E3F2F7DB27D}" type="presOf" srcId="{AE1A56BC-4D3E-44F9-B84B-A044BD9EF0E1}" destId="{3C068CA3-03B0-4FF1-85E6-F5922E6EC226}" srcOrd="1" destOrd="0" presId="urn:microsoft.com/office/officeart/2005/8/layout/pyramid1"/>
    <dgm:cxn modelId="{34A37FDC-C0AA-4097-8B09-CC37FD2D1E37}" type="presOf" srcId="{AE1A56BC-4D3E-44F9-B84B-A044BD9EF0E1}" destId="{BF0B99B6-1173-4CE4-9FFB-69F1C356944C}" srcOrd="0" destOrd="0" presId="urn:microsoft.com/office/officeart/2005/8/layout/pyramid1"/>
    <dgm:cxn modelId="{CEEDE5DE-28C8-40FA-BD4E-A31148F72091}" type="presOf" srcId="{7A372909-6A40-4ED7-B4AC-8B36E998C61C}" destId="{F48CE089-584B-4BBA-B072-4DEDC7C5D18A}" srcOrd="1" destOrd="0" presId="urn:microsoft.com/office/officeart/2005/8/layout/pyramid1"/>
    <dgm:cxn modelId="{993B1DE2-B72F-4C57-9F81-99F9628E9650}" srcId="{6C800A85-CDF3-47A6-B02C-47C1F2AA28C4}" destId="{7A372909-6A40-4ED7-B4AC-8B36E998C61C}" srcOrd="2" destOrd="0" parTransId="{711FDF85-4C7B-4D97-A24F-CF92BBA64DE6}" sibTransId="{1CFAB0ED-D910-4D40-A649-D417A4668071}"/>
    <dgm:cxn modelId="{E18DA9E4-BFA3-44B5-90AA-64700607FCE4}" type="presOf" srcId="{6C800A85-CDF3-47A6-B02C-47C1F2AA28C4}" destId="{E1883BF6-D63F-412E-BC88-DA83BFBB0C5C}" srcOrd="0" destOrd="0" presId="urn:microsoft.com/office/officeart/2005/8/layout/pyramid1"/>
    <dgm:cxn modelId="{72CD30A6-B737-4D37-97C1-9D7740355C71}" type="presParOf" srcId="{E1883BF6-D63F-412E-BC88-DA83BFBB0C5C}" destId="{A968F01C-59D2-4ABC-8586-1419341A9666}" srcOrd="0" destOrd="0" presId="urn:microsoft.com/office/officeart/2005/8/layout/pyramid1"/>
    <dgm:cxn modelId="{EE883EEC-6D51-4B1A-BD55-CB30ADBEFBE6}" type="presParOf" srcId="{A968F01C-59D2-4ABC-8586-1419341A9666}" destId="{7A1C2F3A-7206-46F6-8103-35ED492AFD92}" srcOrd="0" destOrd="0" presId="urn:microsoft.com/office/officeart/2005/8/layout/pyramid1"/>
    <dgm:cxn modelId="{3DDE6A8E-1DED-4CDA-800D-DBAEAFBCC27E}" type="presParOf" srcId="{A968F01C-59D2-4ABC-8586-1419341A9666}" destId="{7309CAD0-F7A7-431C-B570-5EE594797E62}" srcOrd="1" destOrd="0" presId="urn:microsoft.com/office/officeart/2005/8/layout/pyramid1"/>
    <dgm:cxn modelId="{557EA36F-1CD7-4CA7-AAC8-431489DA2A20}" type="presParOf" srcId="{E1883BF6-D63F-412E-BC88-DA83BFBB0C5C}" destId="{66360F09-3A1A-48EF-82BE-3E668C91FB1A}" srcOrd="1" destOrd="0" presId="urn:microsoft.com/office/officeart/2005/8/layout/pyramid1"/>
    <dgm:cxn modelId="{D644710D-0C76-4E29-B9A3-48920E727392}" type="presParOf" srcId="{66360F09-3A1A-48EF-82BE-3E668C91FB1A}" destId="{B173EDB6-1371-44B2-A295-98FA96C60349}" srcOrd="0" destOrd="0" presId="urn:microsoft.com/office/officeart/2005/8/layout/pyramid1"/>
    <dgm:cxn modelId="{5A6E19E1-60A3-4466-AF73-D4A9A0013BB0}" type="presParOf" srcId="{66360F09-3A1A-48EF-82BE-3E668C91FB1A}" destId="{3C6B7F0A-4087-4FC7-B85F-20AA5BBFE453}" srcOrd="1" destOrd="0" presId="urn:microsoft.com/office/officeart/2005/8/layout/pyramid1"/>
    <dgm:cxn modelId="{E4624F7A-0CE4-46F1-958B-20E3DCC1F782}" type="presParOf" srcId="{E1883BF6-D63F-412E-BC88-DA83BFBB0C5C}" destId="{BC496445-90E4-49CF-9876-DA0E774C3F67}" srcOrd="2" destOrd="0" presId="urn:microsoft.com/office/officeart/2005/8/layout/pyramid1"/>
    <dgm:cxn modelId="{91AC297D-9A6C-4ABA-BF2F-19F40191E33A}" type="presParOf" srcId="{BC496445-90E4-49CF-9876-DA0E774C3F67}" destId="{DB38654D-4B1B-47A7-8A9F-A173329BD3DF}" srcOrd="0" destOrd="0" presId="urn:microsoft.com/office/officeart/2005/8/layout/pyramid1"/>
    <dgm:cxn modelId="{9D86BEA3-4E37-4CDF-B7DE-D00C4C9BDF51}" type="presParOf" srcId="{BC496445-90E4-49CF-9876-DA0E774C3F67}" destId="{F48CE089-584B-4BBA-B072-4DEDC7C5D18A}" srcOrd="1" destOrd="0" presId="urn:microsoft.com/office/officeart/2005/8/layout/pyramid1"/>
    <dgm:cxn modelId="{36CAF344-1094-4A94-A3E8-BFF71C151452}" type="presParOf" srcId="{E1883BF6-D63F-412E-BC88-DA83BFBB0C5C}" destId="{7D69A6A2-7A3E-4A13-A689-46778FB5A99E}" srcOrd="3" destOrd="0" presId="urn:microsoft.com/office/officeart/2005/8/layout/pyramid1"/>
    <dgm:cxn modelId="{7CE5C3DB-E55B-4E29-8738-D2C336968BE7}" type="presParOf" srcId="{7D69A6A2-7A3E-4A13-A689-46778FB5A99E}" destId="{CB724F32-19BC-48EF-A8FB-329EDBCA5A8A}" srcOrd="0" destOrd="0" presId="urn:microsoft.com/office/officeart/2005/8/layout/pyramid1"/>
    <dgm:cxn modelId="{EE3B8B47-AF5B-485A-A5D4-41A45044B171}" type="presParOf" srcId="{7D69A6A2-7A3E-4A13-A689-46778FB5A99E}" destId="{55CF9790-248E-4D03-B142-C0AD41FA4746}" srcOrd="1" destOrd="0" presId="urn:microsoft.com/office/officeart/2005/8/layout/pyramid1"/>
    <dgm:cxn modelId="{A7156EE2-F6DC-4B0B-AA1D-36350A23B8F6}" type="presParOf" srcId="{E1883BF6-D63F-412E-BC88-DA83BFBB0C5C}" destId="{0BE25803-A053-441A-BC81-B24D82D653E3}" srcOrd="4" destOrd="0" presId="urn:microsoft.com/office/officeart/2005/8/layout/pyramid1"/>
    <dgm:cxn modelId="{10A19607-8033-4837-8501-065DF7EB59E3}" type="presParOf" srcId="{0BE25803-A053-441A-BC81-B24D82D653E3}" destId="{188CC740-F322-47FE-B3C2-542D5769E77D}" srcOrd="0" destOrd="0" presId="urn:microsoft.com/office/officeart/2005/8/layout/pyramid1"/>
    <dgm:cxn modelId="{03291571-589F-43DE-9072-1D325E7E97B7}" type="presParOf" srcId="{0BE25803-A053-441A-BC81-B24D82D653E3}" destId="{C19EA5A3-B676-4AFE-B484-643BB29A1B6C}" srcOrd="1" destOrd="0" presId="urn:microsoft.com/office/officeart/2005/8/layout/pyramid1"/>
    <dgm:cxn modelId="{0BCE3593-9654-4816-A65A-C97CC78775FB}" type="presParOf" srcId="{E1883BF6-D63F-412E-BC88-DA83BFBB0C5C}" destId="{6B79E100-4371-4486-9179-7FA3E6EF48D3}" srcOrd="5" destOrd="0" presId="urn:microsoft.com/office/officeart/2005/8/layout/pyramid1"/>
    <dgm:cxn modelId="{343FC6F7-8D2A-4E0B-9997-2DF3969961E7}" type="presParOf" srcId="{6B79E100-4371-4486-9179-7FA3E6EF48D3}" destId="{BF0B99B6-1173-4CE4-9FFB-69F1C356944C}" srcOrd="0" destOrd="0" presId="urn:microsoft.com/office/officeart/2005/8/layout/pyramid1"/>
    <dgm:cxn modelId="{B3BD49CA-1342-4A15-9816-3ABAC3C31102}" type="presParOf" srcId="{6B79E100-4371-4486-9179-7FA3E6EF48D3}" destId="{3C068CA3-03B0-4FF1-85E6-F5922E6EC22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0061AD-B3C5-47E0-B7D7-9A0C4F96F7B5}"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en-US"/>
        </a:p>
      </dgm:t>
    </dgm:pt>
    <dgm:pt modelId="{5D96DEC6-BB2D-464F-B571-9CA1BCBC3541}">
      <dgm:prSet phldrT="[Text]"/>
      <dgm:spPr>
        <a:scene3d>
          <a:camera prst="orthographicFront">
            <a:rot lat="0" lon="1800000" rev="0"/>
          </a:camera>
          <a:lightRig rig="flood" dir="t"/>
        </a:scene3d>
        <a:sp3d extrusionH="3810000" contourW="12700">
          <a:extrusionClr>
            <a:srgbClr val="FFFF00"/>
          </a:extrusionClr>
          <a:contourClr>
            <a:srgbClr val="FFFF00"/>
          </a:contourClr>
        </a:sp3d>
      </dgm:spPr>
      <dgm:t>
        <a:bodyPr/>
        <a:lstStyle/>
        <a:p>
          <a:r>
            <a:rPr lang="en-US" dirty="0"/>
            <a:t>Create</a:t>
          </a:r>
        </a:p>
      </dgm:t>
    </dgm:pt>
    <dgm:pt modelId="{46F245C3-C30F-4C4E-8D36-396C2289E50C}" type="parTrans" cxnId="{500200D5-1857-4A55-A432-16DC8EEA5B6A}">
      <dgm:prSet/>
      <dgm:spPr/>
      <dgm:t>
        <a:bodyPr/>
        <a:lstStyle/>
        <a:p>
          <a:endParaRPr lang="en-US"/>
        </a:p>
      </dgm:t>
    </dgm:pt>
    <dgm:pt modelId="{C9455317-2DCC-4C90-86B0-8E2D6D104F92}" type="sibTrans" cxnId="{500200D5-1857-4A55-A432-16DC8EEA5B6A}">
      <dgm:prSet/>
      <dgm:spPr/>
      <dgm:t>
        <a:bodyPr/>
        <a:lstStyle/>
        <a:p>
          <a:endParaRPr lang="en-US"/>
        </a:p>
      </dgm:t>
    </dgm:pt>
    <dgm:pt modelId="{9BE449C6-B0EC-4649-B462-A49342E91ACA}">
      <dgm:prSet phldrT="[Text]"/>
      <dgm:spPr>
        <a:scene3d>
          <a:camera prst="orthographicFront">
            <a:rot lat="0" lon="1800000" rev="0"/>
          </a:camera>
          <a:lightRig rig="flood" dir="t"/>
        </a:scene3d>
        <a:sp3d extrusionH="3810000" contourW="12700">
          <a:extrusionClr>
            <a:srgbClr val="FFFF00"/>
          </a:extrusionClr>
          <a:contourClr>
            <a:srgbClr val="FFFF00"/>
          </a:contourClr>
        </a:sp3d>
      </dgm:spPr>
      <dgm:t>
        <a:bodyPr/>
        <a:lstStyle/>
        <a:p>
          <a:r>
            <a:rPr lang="en-US" dirty="0"/>
            <a:t>Evaluate</a:t>
          </a:r>
        </a:p>
      </dgm:t>
    </dgm:pt>
    <dgm:pt modelId="{9FF817F6-DA8C-49B7-A623-39CA5F699CA5}" type="parTrans" cxnId="{1EA6FA5B-083C-4B3B-8743-90B13A88CB6A}">
      <dgm:prSet/>
      <dgm:spPr/>
      <dgm:t>
        <a:bodyPr/>
        <a:lstStyle/>
        <a:p>
          <a:endParaRPr lang="en-US"/>
        </a:p>
      </dgm:t>
    </dgm:pt>
    <dgm:pt modelId="{19DC2781-C828-49CD-AE92-7C1FBAAD750C}" type="sibTrans" cxnId="{1EA6FA5B-083C-4B3B-8743-90B13A88CB6A}">
      <dgm:prSet/>
      <dgm:spPr/>
      <dgm:t>
        <a:bodyPr/>
        <a:lstStyle/>
        <a:p>
          <a:endParaRPr lang="en-US"/>
        </a:p>
      </dgm:t>
    </dgm:pt>
    <dgm:pt modelId="{BE7CD056-A1AA-44A7-9810-E0ED6D0F41CB}">
      <dgm:prSet phldrT="[Text]"/>
      <dgm:spPr>
        <a:scene3d>
          <a:camera prst="orthographicFront">
            <a:rot lat="0" lon="1799994" rev="0"/>
          </a:camera>
          <a:lightRig rig="flood" dir="t"/>
        </a:scene3d>
        <a:sp3d extrusionH="3810000" contourW="12700">
          <a:extrusionClr>
            <a:srgbClr val="FFFF00"/>
          </a:extrusionClr>
          <a:contourClr>
            <a:srgbClr val="FFFF00"/>
          </a:contourClr>
        </a:sp3d>
      </dgm:spPr>
      <dgm:t>
        <a:bodyPr/>
        <a:lstStyle/>
        <a:p>
          <a:r>
            <a:rPr lang="en-US" dirty="0"/>
            <a:t>Analyze</a:t>
          </a:r>
        </a:p>
      </dgm:t>
    </dgm:pt>
    <dgm:pt modelId="{B93BDD36-908F-437C-823F-F8459C7C79D5}" type="parTrans" cxnId="{F321A3B1-1F23-42D8-B9AC-332171F05597}">
      <dgm:prSet/>
      <dgm:spPr/>
      <dgm:t>
        <a:bodyPr/>
        <a:lstStyle/>
        <a:p>
          <a:endParaRPr lang="en-US"/>
        </a:p>
      </dgm:t>
    </dgm:pt>
    <dgm:pt modelId="{E9EA94AA-BA4C-4DD7-86F3-93A7EBEE6756}" type="sibTrans" cxnId="{F321A3B1-1F23-42D8-B9AC-332171F05597}">
      <dgm:prSet/>
      <dgm:spPr/>
      <dgm:t>
        <a:bodyPr/>
        <a:lstStyle/>
        <a:p>
          <a:endParaRPr lang="en-US"/>
        </a:p>
      </dgm:t>
    </dgm:pt>
    <dgm:pt modelId="{2E5F0C82-B716-47E2-A7DA-7BE9328D0505}">
      <dgm:prSet/>
      <dgm:spPr>
        <a:scene3d>
          <a:camera prst="orthographicFront">
            <a:rot lat="0" lon="1800000" rev="0"/>
          </a:camera>
          <a:lightRig rig="flood" dir="t"/>
        </a:scene3d>
        <a:sp3d extrusionH="3810000" contourW="12700">
          <a:extrusionClr>
            <a:srgbClr val="FFFF00"/>
          </a:extrusionClr>
          <a:contourClr>
            <a:srgbClr val="FFFF00"/>
          </a:contourClr>
        </a:sp3d>
      </dgm:spPr>
      <dgm:t>
        <a:bodyPr/>
        <a:lstStyle/>
        <a:p>
          <a:r>
            <a:rPr lang="en-US" dirty="0"/>
            <a:t>Apply</a:t>
          </a:r>
        </a:p>
      </dgm:t>
    </dgm:pt>
    <dgm:pt modelId="{C34597D7-30EB-4EB8-BB13-A6B684B40E28}" type="parTrans" cxnId="{F0493E3D-05FA-4656-B147-93917B401802}">
      <dgm:prSet/>
      <dgm:spPr/>
      <dgm:t>
        <a:bodyPr/>
        <a:lstStyle/>
        <a:p>
          <a:endParaRPr lang="en-US"/>
        </a:p>
      </dgm:t>
    </dgm:pt>
    <dgm:pt modelId="{B77FDBEF-FAB8-4BFF-808D-62FE09CF1485}" type="sibTrans" cxnId="{F0493E3D-05FA-4656-B147-93917B401802}">
      <dgm:prSet/>
      <dgm:spPr/>
      <dgm:t>
        <a:bodyPr/>
        <a:lstStyle/>
        <a:p>
          <a:endParaRPr lang="en-US"/>
        </a:p>
      </dgm:t>
    </dgm:pt>
    <dgm:pt modelId="{7184586F-C87E-4ADB-B551-60C95C81B394}">
      <dgm:prSet/>
      <dgm:spPr>
        <a:scene3d>
          <a:camera prst="orthographicFront">
            <a:rot lat="0" lon="1800000" rev="0"/>
          </a:camera>
          <a:lightRig rig="flood" dir="t"/>
        </a:scene3d>
        <a:sp3d extrusionH="3810000" contourW="12700">
          <a:extrusionClr>
            <a:srgbClr val="FFFF00"/>
          </a:extrusionClr>
          <a:contourClr>
            <a:srgbClr val="FFFF00"/>
          </a:contourClr>
        </a:sp3d>
      </dgm:spPr>
      <dgm:t>
        <a:bodyPr/>
        <a:lstStyle/>
        <a:p>
          <a:r>
            <a:rPr lang="en-US" dirty="0"/>
            <a:t>Understand</a:t>
          </a:r>
        </a:p>
      </dgm:t>
    </dgm:pt>
    <dgm:pt modelId="{06A96CC2-9DEA-484C-ACF8-E53CE7040650}" type="parTrans" cxnId="{F123C082-C3F9-433E-8897-3674F8F8B973}">
      <dgm:prSet/>
      <dgm:spPr/>
      <dgm:t>
        <a:bodyPr/>
        <a:lstStyle/>
        <a:p>
          <a:endParaRPr lang="en-US"/>
        </a:p>
      </dgm:t>
    </dgm:pt>
    <dgm:pt modelId="{3CCC6991-BBA9-491D-A279-8D04514BE846}" type="sibTrans" cxnId="{F123C082-C3F9-433E-8897-3674F8F8B973}">
      <dgm:prSet/>
      <dgm:spPr/>
      <dgm:t>
        <a:bodyPr/>
        <a:lstStyle/>
        <a:p>
          <a:endParaRPr lang="en-US"/>
        </a:p>
      </dgm:t>
    </dgm:pt>
    <dgm:pt modelId="{6F00715B-44B9-4B5C-B1C8-8642257D52E2}">
      <dgm:prSet/>
      <dgm:spPr>
        <a:scene3d>
          <a:camera prst="orthographicFront">
            <a:rot lat="0" lon="1800000" rev="0"/>
          </a:camera>
          <a:lightRig rig="flood" dir="t"/>
        </a:scene3d>
        <a:sp3d extrusionH="3810000" contourW="12700">
          <a:extrusionClr>
            <a:srgbClr val="FFFF00"/>
          </a:extrusionClr>
          <a:contourClr>
            <a:srgbClr val="FFFF00"/>
          </a:contourClr>
        </a:sp3d>
      </dgm:spPr>
      <dgm:t>
        <a:bodyPr/>
        <a:lstStyle/>
        <a:p>
          <a:r>
            <a:rPr lang="en-US" dirty="0"/>
            <a:t>Remember</a:t>
          </a:r>
        </a:p>
      </dgm:t>
    </dgm:pt>
    <dgm:pt modelId="{E0230872-E37F-4AFB-8163-DB261124F552}" type="parTrans" cxnId="{9CB663F9-F0AD-4601-964A-BF20C8228FBF}">
      <dgm:prSet/>
      <dgm:spPr/>
      <dgm:t>
        <a:bodyPr/>
        <a:lstStyle/>
        <a:p>
          <a:endParaRPr lang="en-US"/>
        </a:p>
      </dgm:t>
    </dgm:pt>
    <dgm:pt modelId="{1A5C6115-F25B-4A1E-AE78-B9DC77A789BC}" type="sibTrans" cxnId="{9CB663F9-F0AD-4601-964A-BF20C8228FBF}">
      <dgm:prSet/>
      <dgm:spPr/>
      <dgm:t>
        <a:bodyPr/>
        <a:lstStyle/>
        <a:p>
          <a:endParaRPr lang="en-US"/>
        </a:p>
      </dgm:t>
    </dgm:pt>
    <dgm:pt modelId="{EF61496C-C23F-480C-9656-75D4668EEE16}" type="pres">
      <dgm:prSet presAssocID="{960061AD-B3C5-47E0-B7D7-9A0C4F96F7B5}" presName="Name0" presStyleCnt="0">
        <dgm:presLayoutVars>
          <dgm:dir/>
          <dgm:animLvl val="lvl"/>
          <dgm:resizeHandles val="exact"/>
        </dgm:presLayoutVars>
      </dgm:prSet>
      <dgm:spPr/>
    </dgm:pt>
    <dgm:pt modelId="{330C71E6-28ED-4CFD-89DD-03CFF87B5653}" type="pres">
      <dgm:prSet presAssocID="{5D96DEC6-BB2D-464F-B571-9CA1BCBC3541}" presName="Name8" presStyleCnt="0"/>
      <dgm:spPr>
        <a:scene3d>
          <a:camera prst="orthographicFront"/>
          <a:lightRig rig="threePt" dir="t"/>
        </a:scene3d>
        <a:sp3d extrusionH="6350"/>
      </dgm:spPr>
    </dgm:pt>
    <dgm:pt modelId="{5022B9C1-BDC5-422E-8D3D-A1D70763AB41}" type="pres">
      <dgm:prSet presAssocID="{5D96DEC6-BB2D-464F-B571-9CA1BCBC3541}" presName="level" presStyleLbl="node1" presStyleIdx="0" presStyleCnt="6">
        <dgm:presLayoutVars>
          <dgm:chMax val="1"/>
          <dgm:bulletEnabled val="1"/>
        </dgm:presLayoutVars>
      </dgm:prSet>
      <dgm:spPr/>
    </dgm:pt>
    <dgm:pt modelId="{CD23C0C4-2DDF-4402-B033-CA2D8389B448}" type="pres">
      <dgm:prSet presAssocID="{5D96DEC6-BB2D-464F-B571-9CA1BCBC3541}" presName="levelTx" presStyleLbl="revTx" presStyleIdx="0" presStyleCnt="0">
        <dgm:presLayoutVars>
          <dgm:chMax val="1"/>
          <dgm:bulletEnabled val="1"/>
        </dgm:presLayoutVars>
      </dgm:prSet>
      <dgm:spPr/>
    </dgm:pt>
    <dgm:pt modelId="{138BE693-0E54-47A5-A2C9-5BF82EEA2BBA}" type="pres">
      <dgm:prSet presAssocID="{9BE449C6-B0EC-4649-B462-A49342E91ACA}" presName="Name8" presStyleCnt="0"/>
      <dgm:spPr>
        <a:scene3d>
          <a:camera prst="orthographicFront"/>
          <a:lightRig rig="threePt" dir="t"/>
        </a:scene3d>
        <a:sp3d extrusionH="6350"/>
      </dgm:spPr>
    </dgm:pt>
    <dgm:pt modelId="{82A9F735-24C2-4176-827F-7AAA00EE3FC2}" type="pres">
      <dgm:prSet presAssocID="{9BE449C6-B0EC-4649-B462-A49342E91ACA}" presName="level" presStyleLbl="node1" presStyleIdx="1" presStyleCnt="6" custLinFactNeighborX="709" custLinFactNeighborY="-1104">
        <dgm:presLayoutVars>
          <dgm:chMax val="1"/>
          <dgm:bulletEnabled val="1"/>
        </dgm:presLayoutVars>
      </dgm:prSet>
      <dgm:spPr/>
    </dgm:pt>
    <dgm:pt modelId="{77599CA8-A225-4A9C-BC94-FA688D7FF4FE}" type="pres">
      <dgm:prSet presAssocID="{9BE449C6-B0EC-4649-B462-A49342E91ACA}" presName="levelTx" presStyleLbl="revTx" presStyleIdx="0" presStyleCnt="0">
        <dgm:presLayoutVars>
          <dgm:chMax val="1"/>
          <dgm:bulletEnabled val="1"/>
        </dgm:presLayoutVars>
      </dgm:prSet>
      <dgm:spPr/>
    </dgm:pt>
    <dgm:pt modelId="{D4A82F00-3636-4635-82C9-12DCCDF59641}" type="pres">
      <dgm:prSet presAssocID="{BE7CD056-A1AA-44A7-9810-E0ED6D0F41CB}" presName="Name8" presStyleCnt="0"/>
      <dgm:spPr>
        <a:scene3d>
          <a:camera prst="orthographicFront"/>
          <a:lightRig rig="threePt" dir="t"/>
        </a:scene3d>
        <a:sp3d extrusionH="6350"/>
      </dgm:spPr>
    </dgm:pt>
    <dgm:pt modelId="{7E0125B4-1C5D-41C1-8F87-707C4E82CD54}" type="pres">
      <dgm:prSet presAssocID="{BE7CD056-A1AA-44A7-9810-E0ED6D0F41CB}" presName="level" presStyleLbl="node1" presStyleIdx="2" presStyleCnt="6" custLinFactNeighborX="473" custLinFactNeighborY="-1104">
        <dgm:presLayoutVars>
          <dgm:chMax val="1"/>
          <dgm:bulletEnabled val="1"/>
        </dgm:presLayoutVars>
      </dgm:prSet>
      <dgm:spPr/>
    </dgm:pt>
    <dgm:pt modelId="{26792BB6-8973-4338-8168-684817BA6BC6}" type="pres">
      <dgm:prSet presAssocID="{BE7CD056-A1AA-44A7-9810-E0ED6D0F41CB}" presName="levelTx" presStyleLbl="revTx" presStyleIdx="0" presStyleCnt="0">
        <dgm:presLayoutVars>
          <dgm:chMax val="1"/>
          <dgm:bulletEnabled val="1"/>
        </dgm:presLayoutVars>
      </dgm:prSet>
      <dgm:spPr/>
    </dgm:pt>
    <dgm:pt modelId="{26F04138-099D-4DCD-8867-0EF70715BD99}" type="pres">
      <dgm:prSet presAssocID="{2E5F0C82-B716-47E2-A7DA-7BE9328D0505}" presName="Name8" presStyleCnt="0"/>
      <dgm:spPr>
        <a:scene3d>
          <a:camera prst="orthographicFront"/>
          <a:lightRig rig="threePt" dir="t"/>
        </a:scene3d>
        <a:sp3d extrusionH="6350"/>
      </dgm:spPr>
    </dgm:pt>
    <dgm:pt modelId="{8428D6D6-073D-4713-B32D-70A13ED0BBB1}" type="pres">
      <dgm:prSet presAssocID="{2E5F0C82-B716-47E2-A7DA-7BE9328D0505}" presName="level" presStyleLbl="node1" presStyleIdx="3" presStyleCnt="6" custLinFactNeighborX="355" custLinFactNeighborY="-1104">
        <dgm:presLayoutVars>
          <dgm:chMax val="1"/>
          <dgm:bulletEnabled val="1"/>
        </dgm:presLayoutVars>
      </dgm:prSet>
      <dgm:spPr/>
    </dgm:pt>
    <dgm:pt modelId="{51D02A78-6F4E-4F45-B64E-C25A9645536C}" type="pres">
      <dgm:prSet presAssocID="{2E5F0C82-B716-47E2-A7DA-7BE9328D0505}" presName="levelTx" presStyleLbl="revTx" presStyleIdx="0" presStyleCnt="0">
        <dgm:presLayoutVars>
          <dgm:chMax val="1"/>
          <dgm:bulletEnabled val="1"/>
        </dgm:presLayoutVars>
      </dgm:prSet>
      <dgm:spPr/>
    </dgm:pt>
    <dgm:pt modelId="{C1542288-24CC-487C-96C9-8624A7D3B7EB}" type="pres">
      <dgm:prSet presAssocID="{7184586F-C87E-4ADB-B551-60C95C81B394}" presName="Name8" presStyleCnt="0"/>
      <dgm:spPr>
        <a:scene3d>
          <a:camera prst="orthographicFront"/>
          <a:lightRig rig="threePt" dir="t"/>
        </a:scene3d>
        <a:sp3d extrusionH="6350"/>
      </dgm:spPr>
    </dgm:pt>
    <dgm:pt modelId="{A11903C3-B062-43F8-B5DC-5EAC33E2716E}" type="pres">
      <dgm:prSet presAssocID="{7184586F-C87E-4ADB-B551-60C95C81B394}" presName="level" presStyleLbl="node1" presStyleIdx="4" presStyleCnt="6" custLinFactNeighborX="284" custLinFactNeighborY="-1104">
        <dgm:presLayoutVars>
          <dgm:chMax val="1"/>
          <dgm:bulletEnabled val="1"/>
        </dgm:presLayoutVars>
      </dgm:prSet>
      <dgm:spPr/>
    </dgm:pt>
    <dgm:pt modelId="{49E4DC86-3C27-4AAF-9CB4-F82299F2FFF3}" type="pres">
      <dgm:prSet presAssocID="{7184586F-C87E-4ADB-B551-60C95C81B394}" presName="levelTx" presStyleLbl="revTx" presStyleIdx="0" presStyleCnt="0">
        <dgm:presLayoutVars>
          <dgm:chMax val="1"/>
          <dgm:bulletEnabled val="1"/>
        </dgm:presLayoutVars>
      </dgm:prSet>
      <dgm:spPr/>
    </dgm:pt>
    <dgm:pt modelId="{99A233DD-3E1C-40DC-BBBA-3C3003B197C5}" type="pres">
      <dgm:prSet presAssocID="{6F00715B-44B9-4B5C-B1C8-8642257D52E2}" presName="Name8" presStyleCnt="0"/>
      <dgm:spPr>
        <a:scene3d>
          <a:camera prst="orthographicFront"/>
          <a:lightRig rig="threePt" dir="t"/>
        </a:scene3d>
        <a:sp3d extrusionH="6350"/>
      </dgm:spPr>
    </dgm:pt>
    <dgm:pt modelId="{AA86DEA5-4CBF-41B7-A2EC-3BF120A6D8C2}" type="pres">
      <dgm:prSet presAssocID="{6F00715B-44B9-4B5C-B1C8-8642257D52E2}" presName="level" presStyleLbl="node1" presStyleIdx="5" presStyleCnt="6" custLinFactNeighborX="236" custLinFactNeighborY="-1104">
        <dgm:presLayoutVars>
          <dgm:chMax val="1"/>
          <dgm:bulletEnabled val="1"/>
        </dgm:presLayoutVars>
      </dgm:prSet>
      <dgm:spPr/>
    </dgm:pt>
    <dgm:pt modelId="{E079F5BE-EA7F-4AA3-91CD-1AC093F86FDF}" type="pres">
      <dgm:prSet presAssocID="{6F00715B-44B9-4B5C-B1C8-8642257D52E2}" presName="levelTx" presStyleLbl="revTx" presStyleIdx="0" presStyleCnt="0">
        <dgm:presLayoutVars>
          <dgm:chMax val="1"/>
          <dgm:bulletEnabled val="1"/>
        </dgm:presLayoutVars>
      </dgm:prSet>
      <dgm:spPr/>
    </dgm:pt>
  </dgm:ptLst>
  <dgm:cxnLst>
    <dgm:cxn modelId="{3A67BA06-3ACE-48B4-934A-350B7C7A8C23}" type="presOf" srcId="{6F00715B-44B9-4B5C-B1C8-8642257D52E2}" destId="{E079F5BE-EA7F-4AA3-91CD-1AC093F86FDF}" srcOrd="1" destOrd="0" presId="urn:microsoft.com/office/officeart/2005/8/layout/pyramid1"/>
    <dgm:cxn modelId="{F06E5036-4FF5-45E2-9520-99F80FB5F899}" type="presOf" srcId="{7184586F-C87E-4ADB-B551-60C95C81B394}" destId="{49E4DC86-3C27-4AAF-9CB4-F82299F2FFF3}" srcOrd="1" destOrd="0" presId="urn:microsoft.com/office/officeart/2005/8/layout/pyramid1"/>
    <dgm:cxn modelId="{F0493E3D-05FA-4656-B147-93917B401802}" srcId="{960061AD-B3C5-47E0-B7D7-9A0C4F96F7B5}" destId="{2E5F0C82-B716-47E2-A7DA-7BE9328D0505}" srcOrd="3" destOrd="0" parTransId="{C34597D7-30EB-4EB8-BB13-A6B684B40E28}" sibTransId="{B77FDBEF-FAB8-4BFF-808D-62FE09CF1485}"/>
    <dgm:cxn modelId="{1EA6FA5B-083C-4B3B-8743-90B13A88CB6A}" srcId="{960061AD-B3C5-47E0-B7D7-9A0C4F96F7B5}" destId="{9BE449C6-B0EC-4649-B462-A49342E91ACA}" srcOrd="1" destOrd="0" parTransId="{9FF817F6-DA8C-49B7-A623-39CA5F699CA5}" sibTransId="{19DC2781-C828-49CD-AE92-7C1FBAAD750C}"/>
    <dgm:cxn modelId="{2D18365E-CA96-48F4-BDC7-9B93C81BE618}" type="presOf" srcId="{2E5F0C82-B716-47E2-A7DA-7BE9328D0505}" destId="{51D02A78-6F4E-4F45-B64E-C25A9645536C}" srcOrd="1" destOrd="0" presId="urn:microsoft.com/office/officeart/2005/8/layout/pyramid1"/>
    <dgm:cxn modelId="{90FCB145-3556-4036-9A1C-08A4EB71AB82}" type="presOf" srcId="{960061AD-B3C5-47E0-B7D7-9A0C4F96F7B5}" destId="{EF61496C-C23F-480C-9656-75D4668EEE16}" srcOrd="0" destOrd="0" presId="urn:microsoft.com/office/officeart/2005/8/layout/pyramid1"/>
    <dgm:cxn modelId="{9B460847-7742-49F5-8379-3DEFEC093D64}" type="presOf" srcId="{2E5F0C82-B716-47E2-A7DA-7BE9328D0505}" destId="{8428D6D6-073D-4713-B32D-70A13ED0BBB1}" srcOrd="0" destOrd="0" presId="urn:microsoft.com/office/officeart/2005/8/layout/pyramid1"/>
    <dgm:cxn modelId="{BB325D52-072E-4F26-A6BA-869630D69F5A}" type="presOf" srcId="{BE7CD056-A1AA-44A7-9810-E0ED6D0F41CB}" destId="{26792BB6-8973-4338-8168-684817BA6BC6}" srcOrd="1" destOrd="0" presId="urn:microsoft.com/office/officeart/2005/8/layout/pyramid1"/>
    <dgm:cxn modelId="{F123C082-C3F9-433E-8897-3674F8F8B973}" srcId="{960061AD-B3C5-47E0-B7D7-9A0C4F96F7B5}" destId="{7184586F-C87E-4ADB-B551-60C95C81B394}" srcOrd="4" destOrd="0" parTransId="{06A96CC2-9DEA-484C-ACF8-E53CE7040650}" sibTransId="{3CCC6991-BBA9-491D-A279-8D04514BE846}"/>
    <dgm:cxn modelId="{289851A2-EDA0-4252-BA6A-CE9A04524F07}" type="presOf" srcId="{5D96DEC6-BB2D-464F-B571-9CA1BCBC3541}" destId="{CD23C0C4-2DDF-4402-B033-CA2D8389B448}" srcOrd="1" destOrd="0" presId="urn:microsoft.com/office/officeart/2005/8/layout/pyramid1"/>
    <dgm:cxn modelId="{68B30DA6-9439-4485-8F68-C6B50BD20DA2}" type="presOf" srcId="{BE7CD056-A1AA-44A7-9810-E0ED6D0F41CB}" destId="{7E0125B4-1C5D-41C1-8F87-707C4E82CD54}" srcOrd="0" destOrd="0" presId="urn:microsoft.com/office/officeart/2005/8/layout/pyramid1"/>
    <dgm:cxn modelId="{F321A3B1-1F23-42D8-B9AC-332171F05597}" srcId="{960061AD-B3C5-47E0-B7D7-9A0C4F96F7B5}" destId="{BE7CD056-A1AA-44A7-9810-E0ED6D0F41CB}" srcOrd="2" destOrd="0" parTransId="{B93BDD36-908F-437C-823F-F8459C7C79D5}" sibTransId="{E9EA94AA-BA4C-4DD7-86F3-93A7EBEE6756}"/>
    <dgm:cxn modelId="{BED00EC3-06E2-42CB-A345-863F21612B9A}" type="presOf" srcId="{5D96DEC6-BB2D-464F-B571-9CA1BCBC3541}" destId="{5022B9C1-BDC5-422E-8D3D-A1D70763AB41}" srcOrd="0" destOrd="0" presId="urn:microsoft.com/office/officeart/2005/8/layout/pyramid1"/>
    <dgm:cxn modelId="{A60716C9-1680-49D9-83BA-8EFBE9219AAA}" type="presOf" srcId="{6F00715B-44B9-4B5C-B1C8-8642257D52E2}" destId="{AA86DEA5-4CBF-41B7-A2EC-3BF120A6D8C2}" srcOrd="0" destOrd="0" presId="urn:microsoft.com/office/officeart/2005/8/layout/pyramid1"/>
    <dgm:cxn modelId="{DA136DD4-A78B-41F0-9466-821102F058E2}" type="presOf" srcId="{7184586F-C87E-4ADB-B551-60C95C81B394}" destId="{A11903C3-B062-43F8-B5DC-5EAC33E2716E}" srcOrd="0" destOrd="0" presId="urn:microsoft.com/office/officeart/2005/8/layout/pyramid1"/>
    <dgm:cxn modelId="{500200D5-1857-4A55-A432-16DC8EEA5B6A}" srcId="{960061AD-B3C5-47E0-B7D7-9A0C4F96F7B5}" destId="{5D96DEC6-BB2D-464F-B571-9CA1BCBC3541}" srcOrd="0" destOrd="0" parTransId="{46F245C3-C30F-4C4E-8D36-396C2289E50C}" sibTransId="{C9455317-2DCC-4C90-86B0-8E2D6D104F92}"/>
    <dgm:cxn modelId="{056B60D5-B02C-4A82-9736-4E613A2483B4}" type="presOf" srcId="{9BE449C6-B0EC-4649-B462-A49342E91ACA}" destId="{82A9F735-24C2-4176-827F-7AAA00EE3FC2}" srcOrd="0" destOrd="0" presId="urn:microsoft.com/office/officeart/2005/8/layout/pyramid1"/>
    <dgm:cxn modelId="{D16498E8-CE98-4BD9-A130-F6D0AB787698}" type="presOf" srcId="{9BE449C6-B0EC-4649-B462-A49342E91ACA}" destId="{77599CA8-A225-4A9C-BC94-FA688D7FF4FE}" srcOrd="1" destOrd="0" presId="urn:microsoft.com/office/officeart/2005/8/layout/pyramid1"/>
    <dgm:cxn modelId="{9CB663F9-F0AD-4601-964A-BF20C8228FBF}" srcId="{960061AD-B3C5-47E0-B7D7-9A0C4F96F7B5}" destId="{6F00715B-44B9-4B5C-B1C8-8642257D52E2}" srcOrd="5" destOrd="0" parTransId="{E0230872-E37F-4AFB-8163-DB261124F552}" sibTransId="{1A5C6115-F25B-4A1E-AE78-B9DC77A789BC}"/>
    <dgm:cxn modelId="{7E040A77-1262-4518-8683-A70728573B30}" type="presParOf" srcId="{EF61496C-C23F-480C-9656-75D4668EEE16}" destId="{330C71E6-28ED-4CFD-89DD-03CFF87B5653}" srcOrd="0" destOrd="0" presId="urn:microsoft.com/office/officeart/2005/8/layout/pyramid1"/>
    <dgm:cxn modelId="{9F9334CB-95AA-4EFA-8D0C-1BBF35D1C2D6}" type="presParOf" srcId="{330C71E6-28ED-4CFD-89DD-03CFF87B5653}" destId="{5022B9C1-BDC5-422E-8D3D-A1D70763AB41}" srcOrd="0" destOrd="0" presId="urn:microsoft.com/office/officeart/2005/8/layout/pyramid1"/>
    <dgm:cxn modelId="{ADEBCF66-05AC-4EB2-B0F3-D64656102179}" type="presParOf" srcId="{330C71E6-28ED-4CFD-89DD-03CFF87B5653}" destId="{CD23C0C4-2DDF-4402-B033-CA2D8389B448}" srcOrd="1" destOrd="0" presId="urn:microsoft.com/office/officeart/2005/8/layout/pyramid1"/>
    <dgm:cxn modelId="{80B6593A-B6C8-411B-901B-E671F543D074}" type="presParOf" srcId="{EF61496C-C23F-480C-9656-75D4668EEE16}" destId="{138BE693-0E54-47A5-A2C9-5BF82EEA2BBA}" srcOrd="1" destOrd="0" presId="urn:microsoft.com/office/officeart/2005/8/layout/pyramid1"/>
    <dgm:cxn modelId="{D1A93423-595F-4C9D-A18A-38A2C195AE4A}" type="presParOf" srcId="{138BE693-0E54-47A5-A2C9-5BF82EEA2BBA}" destId="{82A9F735-24C2-4176-827F-7AAA00EE3FC2}" srcOrd="0" destOrd="0" presId="urn:microsoft.com/office/officeart/2005/8/layout/pyramid1"/>
    <dgm:cxn modelId="{4B9C2987-9153-4646-97D2-8EB233638E89}" type="presParOf" srcId="{138BE693-0E54-47A5-A2C9-5BF82EEA2BBA}" destId="{77599CA8-A225-4A9C-BC94-FA688D7FF4FE}" srcOrd="1" destOrd="0" presId="urn:microsoft.com/office/officeart/2005/8/layout/pyramid1"/>
    <dgm:cxn modelId="{39D8A89C-CE16-4960-95CD-55B74D63745A}" type="presParOf" srcId="{EF61496C-C23F-480C-9656-75D4668EEE16}" destId="{D4A82F00-3636-4635-82C9-12DCCDF59641}" srcOrd="2" destOrd="0" presId="urn:microsoft.com/office/officeart/2005/8/layout/pyramid1"/>
    <dgm:cxn modelId="{9C1BA969-EE18-4A77-AC34-DF3C0FDA1B60}" type="presParOf" srcId="{D4A82F00-3636-4635-82C9-12DCCDF59641}" destId="{7E0125B4-1C5D-41C1-8F87-707C4E82CD54}" srcOrd="0" destOrd="0" presId="urn:microsoft.com/office/officeart/2005/8/layout/pyramid1"/>
    <dgm:cxn modelId="{80A077AA-BF21-49E5-90EA-AFECE36EF307}" type="presParOf" srcId="{D4A82F00-3636-4635-82C9-12DCCDF59641}" destId="{26792BB6-8973-4338-8168-684817BA6BC6}" srcOrd="1" destOrd="0" presId="urn:microsoft.com/office/officeart/2005/8/layout/pyramid1"/>
    <dgm:cxn modelId="{C5BB0AC2-5901-4FFF-B087-A0B227E35DEB}" type="presParOf" srcId="{EF61496C-C23F-480C-9656-75D4668EEE16}" destId="{26F04138-099D-4DCD-8867-0EF70715BD99}" srcOrd="3" destOrd="0" presId="urn:microsoft.com/office/officeart/2005/8/layout/pyramid1"/>
    <dgm:cxn modelId="{DAABD752-743D-47F6-B985-4FDC7A6CAB5A}" type="presParOf" srcId="{26F04138-099D-4DCD-8867-0EF70715BD99}" destId="{8428D6D6-073D-4713-B32D-70A13ED0BBB1}" srcOrd="0" destOrd="0" presId="urn:microsoft.com/office/officeart/2005/8/layout/pyramid1"/>
    <dgm:cxn modelId="{75EFC268-920F-4027-A4D5-6D700A6DA5D8}" type="presParOf" srcId="{26F04138-099D-4DCD-8867-0EF70715BD99}" destId="{51D02A78-6F4E-4F45-B64E-C25A9645536C}" srcOrd="1" destOrd="0" presId="urn:microsoft.com/office/officeart/2005/8/layout/pyramid1"/>
    <dgm:cxn modelId="{FFCE85B8-1F86-471E-80DD-8D4DD3B04092}" type="presParOf" srcId="{EF61496C-C23F-480C-9656-75D4668EEE16}" destId="{C1542288-24CC-487C-96C9-8624A7D3B7EB}" srcOrd="4" destOrd="0" presId="urn:microsoft.com/office/officeart/2005/8/layout/pyramid1"/>
    <dgm:cxn modelId="{B0F1C1A3-425B-48A4-AED4-1387BDBB7595}" type="presParOf" srcId="{C1542288-24CC-487C-96C9-8624A7D3B7EB}" destId="{A11903C3-B062-43F8-B5DC-5EAC33E2716E}" srcOrd="0" destOrd="0" presId="urn:microsoft.com/office/officeart/2005/8/layout/pyramid1"/>
    <dgm:cxn modelId="{17BAF811-B8CD-41B7-ACD7-3D4897B3D777}" type="presParOf" srcId="{C1542288-24CC-487C-96C9-8624A7D3B7EB}" destId="{49E4DC86-3C27-4AAF-9CB4-F82299F2FFF3}" srcOrd="1" destOrd="0" presId="urn:microsoft.com/office/officeart/2005/8/layout/pyramid1"/>
    <dgm:cxn modelId="{1B11E433-B73A-40A3-953F-A984A788C688}" type="presParOf" srcId="{EF61496C-C23F-480C-9656-75D4668EEE16}" destId="{99A233DD-3E1C-40DC-BBBA-3C3003B197C5}" srcOrd="5" destOrd="0" presId="urn:microsoft.com/office/officeart/2005/8/layout/pyramid1"/>
    <dgm:cxn modelId="{9DC77C28-25C1-4AC0-99B7-CC3E64577E52}" type="presParOf" srcId="{99A233DD-3E1C-40DC-BBBA-3C3003B197C5}" destId="{AA86DEA5-4CBF-41B7-A2EC-3BF120A6D8C2}" srcOrd="0" destOrd="0" presId="urn:microsoft.com/office/officeart/2005/8/layout/pyramid1"/>
    <dgm:cxn modelId="{2370BE45-9744-41B2-9C7A-BF2A5A99E4AD}" type="presParOf" srcId="{99A233DD-3E1C-40DC-BBBA-3C3003B197C5}" destId="{E079F5BE-EA7F-4AA3-91CD-1AC093F86FD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0061AD-B3C5-47E0-B7D7-9A0C4F96F7B5}"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en-US"/>
        </a:p>
      </dgm:t>
    </dgm:pt>
    <dgm:pt modelId="{5D96DEC6-BB2D-464F-B571-9CA1BCBC3541}">
      <dgm:prSet phldrT="[Text]"/>
      <dgm:spPr/>
      <dgm:t>
        <a:bodyPr/>
        <a:lstStyle/>
        <a:p>
          <a:r>
            <a:rPr lang="en-US" dirty="0"/>
            <a:t>Create</a:t>
          </a:r>
        </a:p>
      </dgm:t>
    </dgm:pt>
    <dgm:pt modelId="{46F245C3-C30F-4C4E-8D36-396C2289E50C}" type="parTrans" cxnId="{500200D5-1857-4A55-A432-16DC8EEA5B6A}">
      <dgm:prSet/>
      <dgm:spPr/>
      <dgm:t>
        <a:bodyPr/>
        <a:lstStyle/>
        <a:p>
          <a:endParaRPr lang="en-US"/>
        </a:p>
      </dgm:t>
    </dgm:pt>
    <dgm:pt modelId="{C9455317-2DCC-4C90-86B0-8E2D6D104F92}" type="sibTrans" cxnId="{500200D5-1857-4A55-A432-16DC8EEA5B6A}">
      <dgm:prSet/>
      <dgm:spPr/>
      <dgm:t>
        <a:bodyPr/>
        <a:lstStyle/>
        <a:p>
          <a:endParaRPr lang="en-US"/>
        </a:p>
      </dgm:t>
    </dgm:pt>
    <dgm:pt modelId="{9BE449C6-B0EC-4649-B462-A49342E91ACA}">
      <dgm:prSet phldrT="[Text]"/>
      <dgm:spPr/>
      <dgm:t>
        <a:bodyPr/>
        <a:lstStyle/>
        <a:p>
          <a:r>
            <a:rPr lang="en-US" dirty="0"/>
            <a:t>Evaluate</a:t>
          </a:r>
        </a:p>
      </dgm:t>
    </dgm:pt>
    <dgm:pt modelId="{9FF817F6-DA8C-49B7-A623-39CA5F699CA5}" type="parTrans" cxnId="{1EA6FA5B-083C-4B3B-8743-90B13A88CB6A}">
      <dgm:prSet/>
      <dgm:spPr/>
      <dgm:t>
        <a:bodyPr/>
        <a:lstStyle/>
        <a:p>
          <a:endParaRPr lang="en-US"/>
        </a:p>
      </dgm:t>
    </dgm:pt>
    <dgm:pt modelId="{19DC2781-C828-49CD-AE92-7C1FBAAD750C}" type="sibTrans" cxnId="{1EA6FA5B-083C-4B3B-8743-90B13A88CB6A}">
      <dgm:prSet/>
      <dgm:spPr/>
      <dgm:t>
        <a:bodyPr/>
        <a:lstStyle/>
        <a:p>
          <a:endParaRPr lang="en-US"/>
        </a:p>
      </dgm:t>
    </dgm:pt>
    <dgm:pt modelId="{BE7CD056-A1AA-44A7-9810-E0ED6D0F41CB}">
      <dgm:prSet phldrT="[Text]"/>
      <dgm:spPr/>
      <dgm:t>
        <a:bodyPr/>
        <a:lstStyle/>
        <a:p>
          <a:r>
            <a:rPr lang="en-US" dirty="0"/>
            <a:t>Analyze</a:t>
          </a:r>
        </a:p>
      </dgm:t>
    </dgm:pt>
    <dgm:pt modelId="{B93BDD36-908F-437C-823F-F8459C7C79D5}" type="parTrans" cxnId="{F321A3B1-1F23-42D8-B9AC-332171F05597}">
      <dgm:prSet/>
      <dgm:spPr/>
      <dgm:t>
        <a:bodyPr/>
        <a:lstStyle/>
        <a:p>
          <a:endParaRPr lang="en-US"/>
        </a:p>
      </dgm:t>
    </dgm:pt>
    <dgm:pt modelId="{E9EA94AA-BA4C-4DD7-86F3-93A7EBEE6756}" type="sibTrans" cxnId="{F321A3B1-1F23-42D8-B9AC-332171F05597}">
      <dgm:prSet/>
      <dgm:spPr/>
      <dgm:t>
        <a:bodyPr/>
        <a:lstStyle/>
        <a:p>
          <a:endParaRPr lang="en-US"/>
        </a:p>
      </dgm:t>
    </dgm:pt>
    <dgm:pt modelId="{2E5F0C82-B716-47E2-A7DA-7BE9328D0505}">
      <dgm:prSet/>
      <dgm:spPr/>
      <dgm:t>
        <a:bodyPr/>
        <a:lstStyle/>
        <a:p>
          <a:r>
            <a:rPr lang="en-US" dirty="0"/>
            <a:t>Apply</a:t>
          </a:r>
        </a:p>
      </dgm:t>
    </dgm:pt>
    <dgm:pt modelId="{C34597D7-30EB-4EB8-BB13-A6B684B40E28}" type="parTrans" cxnId="{F0493E3D-05FA-4656-B147-93917B401802}">
      <dgm:prSet/>
      <dgm:spPr/>
      <dgm:t>
        <a:bodyPr/>
        <a:lstStyle/>
        <a:p>
          <a:endParaRPr lang="en-US"/>
        </a:p>
      </dgm:t>
    </dgm:pt>
    <dgm:pt modelId="{B77FDBEF-FAB8-4BFF-808D-62FE09CF1485}" type="sibTrans" cxnId="{F0493E3D-05FA-4656-B147-93917B401802}">
      <dgm:prSet/>
      <dgm:spPr/>
      <dgm:t>
        <a:bodyPr/>
        <a:lstStyle/>
        <a:p>
          <a:endParaRPr lang="en-US"/>
        </a:p>
      </dgm:t>
    </dgm:pt>
    <dgm:pt modelId="{7184586F-C87E-4ADB-B551-60C95C81B394}">
      <dgm:prSet/>
      <dgm:spPr/>
      <dgm:t>
        <a:bodyPr/>
        <a:lstStyle/>
        <a:p>
          <a:r>
            <a:rPr lang="en-US" dirty="0"/>
            <a:t>Understand</a:t>
          </a:r>
        </a:p>
      </dgm:t>
    </dgm:pt>
    <dgm:pt modelId="{06A96CC2-9DEA-484C-ACF8-E53CE7040650}" type="parTrans" cxnId="{F123C082-C3F9-433E-8897-3674F8F8B973}">
      <dgm:prSet/>
      <dgm:spPr/>
      <dgm:t>
        <a:bodyPr/>
        <a:lstStyle/>
        <a:p>
          <a:endParaRPr lang="en-US"/>
        </a:p>
      </dgm:t>
    </dgm:pt>
    <dgm:pt modelId="{3CCC6991-BBA9-491D-A279-8D04514BE846}" type="sibTrans" cxnId="{F123C082-C3F9-433E-8897-3674F8F8B973}">
      <dgm:prSet/>
      <dgm:spPr/>
      <dgm:t>
        <a:bodyPr/>
        <a:lstStyle/>
        <a:p>
          <a:endParaRPr lang="en-US"/>
        </a:p>
      </dgm:t>
    </dgm:pt>
    <dgm:pt modelId="{6F00715B-44B9-4B5C-B1C8-8642257D52E2}">
      <dgm:prSet/>
      <dgm:spPr/>
      <dgm:t>
        <a:bodyPr/>
        <a:lstStyle/>
        <a:p>
          <a:r>
            <a:rPr lang="en-US" dirty="0"/>
            <a:t>Remember</a:t>
          </a:r>
        </a:p>
      </dgm:t>
    </dgm:pt>
    <dgm:pt modelId="{E0230872-E37F-4AFB-8163-DB261124F552}" type="parTrans" cxnId="{9CB663F9-F0AD-4601-964A-BF20C8228FBF}">
      <dgm:prSet/>
      <dgm:spPr/>
      <dgm:t>
        <a:bodyPr/>
        <a:lstStyle/>
        <a:p>
          <a:endParaRPr lang="en-US"/>
        </a:p>
      </dgm:t>
    </dgm:pt>
    <dgm:pt modelId="{1A5C6115-F25B-4A1E-AE78-B9DC77A789BC}" type="sibTrans" cxnId="{9CB663F9-F0AD-4601-964A-BF20C8228FBF}">
      <dgm:prSet/>
      <dgm:spPr/>
      <dgm:t>
        <a:bodyPr/>
        <a:lstStyle/>
        <a:p>
          <a:endParaRPr lang="en-US"/>
        </a:p>
      </dgm:t>
    </dgm:pt>
    <dgm:pt modelId="{EF61496C-C23F-480C-9656-75D4668EEE16}" type="pres">
      <dgm:prSet presAssocID="{960061AD-B3C5-47E0-B7D7-9A0C4F96F7B5}" presName="Name0" presStyleCnt="0">
        <dgm:presLayoutVars>
          <dgm:dir/>
          <dgm:animLvl val="lvl"/>
          <dgm:resizeHandles val="exact"/>
        </dgm:presLayoutVars>
      </dgm:prSet>
      <dgm:spPr/>
    </dgm:pt>
    <dgm:pt modelId="{330C71E6-28ED-4CFD-89DD-03CFF87B5653}" type="pres">
      <dgm:prSet presAssocID="{5D96DEC6-BB2D-464F-B571-9CA1BCBC3541}" presName="Name8" presStyleCnt="0"/>
      <dgm:spPr/>
    </dgm:pt>
    <dgm:pt modelId="{5022B9C1-BDC5-422E-8D3D-A1D70763AB41}" type="pres">
      <dgm:prSet presAssocID="{5D96DEC6-BB2D-464F-B571-9CA1BCBC3541}" presName="level" presStyleLbl="node1" presStyleIdx="0" presStyleCnt="6">
        <dgm:presLayoutVars>
          <dgm:chMax val="1"/>
          <dgm:bulletEnabled val="1"/>
        </dgm:presLayoutVars>
      </dgm:prSet>
      <dgm:spPr/>
    </dgm:pt>
    <dgm:pt modelId="{CD23C0C4-2DDF-4402-B033-CA2D8389B448}" type="pres">
      <dgm:prSet presAssocID="{5D96DEC6-BB2D-464F-B571-9CA1BCBC3541}" presName="levelTx" presStyleLbl="revTx" presStyleIdx="0" presStyleCnt="0">
        <dgm:presLayoutVars>
          <dgm:chMax val="1"/>
          <dgm:bulletEnabled val="1"/>
        </dgm:presLayoutVars>
      </dgm:prSet>
      <dgm:spPr/>
    </dgm:pt>
    <dgm:pt modelId="{138BE693-0E54-47A5-A2C9-5BF82EEA2BBA}" type="pres">
      <dgm:prSet presAssocID="{9BE449C6-B0EC-4649-B462-A49342E91ACA}" presName="Name8" presStyleCnt="0"/>
      <dgm:spPr/>
    </dgm:pt>
    <dgm:pt modelId="{82A9F735-24C2-4176-827F-7AAA00EE3FC2}" type="pres">
      <dgm:prSet presAssocID="{9BE449C6-B0EC-4649-B462-A49342E91ACA}" presName="level" presStyleLbl="node1" presStyleIdx="1" presStyleCnt="6" custLinFactNeighborX="709" custLinFactNeighborY="-1104">
        <dgm:presLayoutVars>
          <dgm:chMax val="1"/>
          <dgm:bulletEnabled val="1"/>
        </dgm:presLayoutVars>
      </dgm:prSet>
      <dgm:spPr/>
    </dgm:pt>
    <dgm:pt modelId="{77599CA8-A225-4A9C-BC94-FA688D7FF4FE}" type="pres">
      <dgm:prSet presAssocID="{9BE449C6-B0EC-4649-B462-A49342E91ACA}" presName="levelTx" presStyleLbl="revTx" presStyleIdx="0" presStyleCnt="0">
        <dgm:presLayoutVars>
          <dgm:chMax val="1"/>
          <dgm:bulletEnabled val="1"/>
        </dgm:presLayoutVars>
      </dgm:prSet>
      <dgm:spPr/>
    </dgm:pt>
    <dgm:pt modelId="{D4A82F00-3636-4635-82C9-12DCCDF59641}" type="pres">
      <dgm:prSet presAssocID="{BE7CD056-A1AA-44A7-9810-E0ED6D0F41CB}" presName="Name8" presStyleCnt="0"/>
      <dgm:spPr/>
    </dgm:pt>
    <dgm:pt modelId="{7E0125B4-1C5D-41C1-8F87-707C4E82CD54}" type="pres">
      <dgm:prSet presAssocID="{BE7CD056-A1AA-44A7-9810-E0ED6D0F41CB}" presName="level" presStyleLbl="node1" presStyleIdx="2" presStyleCnt="6" custLinFactNeighborX="42" custLinFactNeighborY="7535">
        <dgm:presLayoutVars>
          <dgm:chMax val="1"/>
          <dgm:bulletEnabled val="1"/>
        </dgm:presLayoutVars>
      </dgm:prSet>
      <dgm:spPr/>
    </dgm:pt>
    <dgm:pt modelId="{26792BB6-8973-4338-8168-684817BA6BC6}" type="pres">
      <dgm:prSet presAssocID="{BE7CD056-A1AA-44A7-9810-E0ED6D0F41CB}" presName="levelTx" presStyleLbl="revTx" presStyleIdx="0" presStyleCnt="0">
        <dgm:presLayoutVars>
          <dgm:chMax val="1"/>
          <dgm:bulletEnabled val="1"/>
        </dgm:presLayoutVars>
      </dgm:prSet>
      <dgm:spPr/>
    </dgm:pt>
    <dgm:pt modelId="{26F04138-099D-4DCD-8867-0EF70715BD99}" type="pres">
      <dgm:prSet presAssocID="{2E5F0C82-B716-47E2-A7DA-7BE9328D0505}" presName="Name8" presStyleCnt="0"/>
      <dgm:spPr/>
    </dgm:pt>
    <dgm:pt modelId="{8428D6D6-073D-4713-B32D-70A13ED0BBB1}" type="pres">
      <dgm:prSet presAssocID="{2E5F0C82-B716-47E2-A7DA-7BE9328D0505}" presName="level" presStyleLbl="node1" presStyleIdx="3" presStyleCnt="6" custLinFactNeighborX="355" custLinFactNeighborY="-1104">
        <dgm:presLayoutVars>
          <dgm:chMax val="1"/>
          <dgm:bulletEnabled val="1"/>
        </dgm:presLayoutVars>
      </dgm:prSet>
      <dgm:spPr/>
    </dgm:pt>
    <dgm:pt modelId="{51D02A78-6F4E-4F45-B64E-C25A9645536C}" type="pres">
      <dgm:prSet presAssocID="{2E5F0C82-B716-47E2-A7DA-7BE9328D0505}" presName="levelTx" presStyleLbl="revTx" presStyleIdx="0" presStyleCnt="0">
        <dgm:presLayoutVars>
          <dgm:chMax val="1"/>
          <dgm:bulletEnabled val="1"/>
        </dgm:presLayoutVars>
      </dgm:prSet>
      <dgm:spPr/>
    </dgm:pt>
    <dgm:pt modelId="{C1542288-24CC-487C-96C9-8624A7D3B7EB}" type="pres">
      <dgm:prSet presAssocID="{7184586F-C87E-4ADB-B551-60C95C81B394}" presName="Name8" presStyleCnt="0"/>
      <dgm:spPr/>
    </dgm:pt>
    <dgm:pt modelId="{A11903C3-B062-43F8-B5DC-5EAC33E2716E}" type="pres">
      <dgm:prSet presAssocID="{7184586F-C87E-4ADB-B551-60C95C81B394}" presName="level" presStyleLbl="node1" presStyleIdx="4" presStyleCnt="6" custLinFactNeighborX="284" custLinFactNeighborY="-1104">
        <dgm:presLayoutVars>
          <dgm:chMax val="1"/>
          <dgm:bulletEnabled val="1"/>
        </dgm:presLayoutVars>
      </dgm:prSet>
      <dgm:spPr/>
    </dgm:pt>
    <dgm:pt modelId="{49E4DC86-3C27-4AAF-9CB4-F82299F2FFF3}" type="pres">
      <dgm:prSet presAssocID="{7184586F-C87E-4ADB-B551-60C95C81B394}" presName="levelTx" presStyleLbl="revTx" presStyleIdx="0" presStyleCnt="0">
        <dgm:presLayoutVars>
          <dgm:chMax val="1"/>
          <dgm:bulletEnabled val="1"/>
        </dgm:presLayoutVars>
      </dgm:prSet>
      <dgm:spPr/>
    </dgm:pt>
    <dgm:pt modelId="{99A233DD-3E1C-40DC-BBBA-3C3003B197C5}" type="pres">
      <dgm:prSet presAssocID="{6F00715B-44B9-4B5C-B1C8-8642257D52E2}" presName="Name8" presStyleCnt="0"/>
      <dgm:spPr/>
    </dgm:pt>
    <dgm:pt modelId="{AA86DEA5-4CBF-41B7-A2EC-3BF120A6D8C2}" type="pres">
      <dgm:prSet presAssocID="{6F00715B-44B9-4B5C-B1C8-8642257D52E2}" presName="level" presStyleLbl="node1" presStyleIdx="5" presStyleCnt="6" custLinFactNeighborX="236" custLinFactNeighborY="-1104">
        <dgm:presLayoutVars>
          <dgm:chMax val="1"/>
          <dgm:bulletEnabled val="1"/>
        </dgm:presLayoutVars>
      </dgm:prSet>
      <dgm:spPr/>
    </dgm:pt>
    <dgm:pt modelId="{E079F5BE-EA7F-4AA3-91CD-1AC093F86FDF}" type="pres">
      <dgm:prSet presAssocID="{6F00715B-44B9-4B5C-B1C8-8642257D52E2}" presName="levelTx" presStyleLbl="revTx" presStyleIdx="0" presStyleCnt="0">
        <dgm:presLayoutVars>
          <dgm:chMax val="1"/>
          <dgm:bulletEnabled val="1"/>
        </dgm:presLayoutVars>
      </dgm:prSet>
      <dgm:spPr/>
    </dgm:pt>
  </dgm:ptLst>
  <dgm:cxnLst>
    <dgm:cxn modelId="{4C083F0C-A13D-4144-8AA1-A8147ECA745A}" type="presOf" srcId="{BE7CD056-A1AA-44A7-9810-E0ED6D0F41CB}" destId="{26792BB6-8973-4338-8168-684817BA6BC6}" srcOrd="1" destOrd="0" presId="urn:microsoft.com/office/officeart/2005/8/layout/pyramid1"/>
    <dgm:cxn modelId="{FE5C2F1B-5C8D-46DF-B70F-BE09F1542380}" type="presOf" srcId="{5D96DEC6-BB2D-464F-B571-9CA1BCBC3541}" destId="{5022B9C1-BDC5-422E-8D3D-A1D70763AB41}" srcOrd="0" destOrd="0" presId="urn:microsoft.com/office/officeart/2005/8/layout/pyramid1"/>
    <dgm:cxn modelId="{81B2722C-3CA4-418D-A296-AD578701CE02}" type="presOf" srcId="{BE7CD056-A1AA-44A7-9810-E0ED6D0F41CB}" destId="{7E0125B4-1C5D-41C1-8F87-707C4E82CD54}" srcOrd="0" destOrd="0" presId="urn:microsoft.com/office/officeart/2005/8/layout/pyramid1"/>
    <dgm:cxn modelId="{F0493E3D-05FA-4656-B147-93917B401802}" srcId="{960061AD-B3C5-47E0-B7D7-9A0C4F96F7B5}" destId="{2E5F0C82-B716-47E2-A7DA-7BE9328D0505}" srcOrd="3" destOrd="0" parTransId="{C34597D7-30EB-4EB8-BB13-A6B684B40E28}" sibTransId="{B77FDBEF-FAB8-4BFF-808D-62FE09CF1485}"/>
    <dgm:cxn modelId="{1EA6FA5B-083C-4B3B-8743-90B13A88CB6A}" srcId="{960061AD-B3C5-47E0-B7D7-9A0C4F96F7B5}" destId="{9BE449C6-B0EC-4649-B462-A49342E91ACA}" srcOrd="1" destOrd="0" parTransId="{9FF817F6-DA8C-49B7-A623-39CA5F699CA5}" sibTransId="{19DC2781-C828-49CD-AE92-7C1FBAAD750C}"/>
    <dgm:cxn modelId="{07F5FD4F-434B-41C4-A779-D528848340E5}" type="presOf" srcId="{6F00715B-44B9-4B5C-B1C8-8642257D52E2}" destId="{E079F5BE-EA7F-4AA3-91CD-1AC093F86FDF}" srcOrd="1" destOrd="0" presId="urn:microsoft.com/office/officeart/2005/8/layout/pyramid1"/>
    <dgm:cxn modelId="{F123C082-C3F9-433E-8897-3674F8F8B973}" srcId="{960061AD-B3C5-47E0-B7D7-9A0C4F96F7B5}" destId="{7184586F-C87E-4ADB-B551-60C95C81B394}" srcOrd="4" destOrd="0" parTransId="{06A96CC2-9DEA-484C-ACF8-E53CE7040650}" sibTransId="{3CCC6991-BBA9-491D-A279-8D04514BE846}"/>
    <dgm:cxn modelId="{D1082B91-AACA-4162-8F48-1D85F8219276}" type="presOf" srcId="{7184586F-C87E-4ADB-B551-60C95C81B394}" destId="{A11903C3-B062-43F8-B5DC-5EAC33E2716E}" srcOrd="0" destOrd="0" presId="urn:microsoft.com/office/officeart/2005/8/layout/pyramid1"/>
    <dgm:cxn modelId="{E4485C99-9C2A-40CD-B462-7C8202D7406E}" type="presOf" srcId="{6F00715B-44B9-4B5C-B1C8-8642257D52E2}" destId="{AA86DEA5-4CBF-41B7-A2EC-3BF120A6D8C2}" srcOrd="0" destOrd="0" presId="urn:microsoft.com/office/officeart/2005/8/layout/pyramid1"/>
    <dgm:cxn modelId="{613F02A0-A8D0-4743-BA0C-069C09C66E7A}" type="presOf" srcId="{9BE449C6-B0EC-4649-B462-A49342E91ACA}" destId="{82A9F735-24C2-4176-827F-7AAA00EE3FC2}" srcOrd="0" destOrd="0" presId="urn:microsoft.com/office/officeart/2005/8/layout/pyramid1"/>
    <dgm:cxn modelId="{F321A3B1-1F23-42D8-B9AC-332171F05597}" srcId="{960061AD-B3C5-47E0-B7D7-9A0C4F96F7B5}" destId="{BE7CD056-A1AA-44A7-9810-E0ED6D0F41CB}" srcOrd="2" destOrd="0" parTransId="{B93BDD36-908F-437C-823F-F8459C7C79D5}" sibTransId="{E9EA94AA-BA4C-4DD7-86F3-93A7EBEE6756}"/>
    <dgm:cxn modelId="{9C7E68B2-F98F-467C-BEF3-AC0913B058DE}" type="presOf" srcId="{2E5F0C82-B716-47E2-A7DA-7BE9328D0505}" destId="{51D02A78-6F4E-4F45-B64E-C25A9645536C}" srcOrd="1" destOrd="0" presId="urn:microsoft.com/office/officeart/2005/8/layout/pyramid1"/>
    <dgm:cxn modelId="{6C8F53B5-BE0E-40C7-B023-C1254DFC8021}" type="presOf" srcId="{5D96DEC6-BB2D-464F-B571-9CA1BCBC3541}" destId="{CD23C0C4-2DDF-4402-B033-CA2D8389B448}" srcOrd="1" destOrd="0" presId="urn:microsoft.com/office/officeart/2005/8/layout/pyramid1"/>
    <dgm:cxn modelId="{6FD768B9-2D1E-44F8-AB04-B63BA06FCEA5}" type="presOf" srcId="{2E5F0C82-B716-47E2-A7DA-7BE9328D0505}" destId="{8428D6D6-073D-4713-B32D-70A13ED0BBB1}" srcOrd="0" destOrd="0" presId="urn:microsoft.com/office/officeart/2005/8/layout/pyramid1"/>
    <dgm:cxn modelId="{500200D5-1857-4A55-A432-16DC8EEA5B6A}" srcId="{960061AD-B3C5-47E0-B7D7-9A0C4F96F7B5}" destId="{5D96DEC6-BB2D-464F-B571-9CA1BCBC3541}" srcOrd="0" destOrd="0" parTransId="{46F245C3-C30F-4C4E-8D36-396C2289E50C}" sibTransId="{C9455317-2DCC-4C90-86B0-8E2D6D104F92}"/>
    <dgm:cxn modelId="{66B9FBDC-53E9-4FE4-BA4E-E507380280D4}" type="presOf" srcId="{7184586F-C87E-4ADB-B551-60C95C81B394}" destId="{49E4DC86-3C27-4AAF-9CB4-F82299F2FFF3}" srcOrd="1" destOrd="0" presId="urn:microsoft.com/office/officeart/2005/8/layout/pyramid1"/>
    <dgm:cxn modelId="{BDB7B0DE-4425-48DE-85A4-8F9DB6A13CDB}" type="presOf" srcId="{9BE449C6-B0EC-4649-B462-A49342E91ACA}" destId="{77599CA8-A225-4A9C-BC94-FA688D7FF4FE}" srcOrd="1" destOrd="0" presId="urn:microsoft.com/office/officeart/2005/8/layout/pyramid1"/>
    <dgm:cxn modelId="{2AADCFF4-6C3D-4A56-9BEC-7814334ADCC7}" type="presOf" srcId="{960061AD-B3C5-47E0-B7D7-9A0C4F96F7B5}" destId="{EF61496C-C23F-480C-9656-75D4668EEE16}" srcOrd="0" destOrd="0" presId="urn:microsoft.com/office/officeart/2005/8/layout/pyramid1"/>
    <dgm:cxn modelId="{9CB663F9-F0AD-4601-964A-BF20C8228FBF}" srcId="{960061AD-B3C5-47E0-B7D7-9A0C4F96F7B5}" destId="{6F00715B-44B9-4B5C-B1C8-8642257D52E2}" srcOrd="5" destOrd="0" parTransId="{E0230872-E37F-4AFB-8163-DB261124F552}" sibTransId="{1A5C6115-F25B-4A1E-AE78-B9DC77A789BC}"/>
    <dgm:cxn modelId="{602F1776-1FEE-4D11-816E-430B32D730B5}" type="presParOf" srcId="{EF61496C-C23F-480C-9656-75D4668EEE16}" destId="{330C71E6-28ED-4CFD-89DD-03CFF87B5653}" srcOrd="0" destOrd="0" presId="urn:microsoft.com/office/officeart/2005/8/layout/pyramid1"/>
    <dgm:cxn modelId="{046EBB84-2B0E-4690-A9BC-813DA80031FD}" type="presParOf" srcId="{330C71E6-28ED-4CFD-89DD-03CFF87B5653}" destId="{5022B9C1-BDC5-422E-8D3D-A1D70763AB41}" srcOrd="0" destOrd="0" presId="urn:microsoft.com/office/officeart/2005/8/layout/pyramid1"/>
    <dgm:cxn modelId="{6F49B32E-A947-49D6-9573-080509E65B36}" type="presParOf" srcId="{330C71E6-28ED-4CFD-89DD-03CFF87B5653}" destId="{CD23C0C4-2DDF-4402-B033-CA2D8389B448}" srcOrd="1" destOrd="0" presId="urn:microsoft.com/office/officeart/2005/8/layout/pyramid1"/>
    <dgm:cxn modelId="{C9C8FDEE-C37D-4395-9E67-7345CBCEC860}" type="presParOf" srcId="{EF61496C-C23F-480C-9656-75D4668EEE16}" destId="{138BE693-0E54-47A5-A2C9-5BF82EEA2BBA}" srcOrd="1" destOrd="0" presId="urn:microsoft.com/office/officeart/2005/8/layout/pyramid1"/>
    <dgm:cxn modelId="{F8FE7BA4-A9FA-4A0E-8C97-51CDA53C3F9E}" type="presParOf" srcId="{138BE693-0E54-47A5-A2C9-5BF82EEA2BBA}" destId="{82A9F735-24C2-4176-827F-7AAA00EE3FC2}" srcOrd="0" destOrd="0" presId="urn:microsoft.com/office/officeart/2005/8/layout/pyramid1"/>
    <dgm:cxn modelId="{C8E05901-07B4-4FD3-A3A1-1997F3C35A71}" type="presParOf" srcId="{138BE693-0E54-47A5-A2C9-5BF82EEA2BBA}" destId="{77599CA8-A225-4A9C-BC94-FA688D7FF4FE}" srcOrd="1" destOrd="0" presId="urn:microsoft.com/office/officeart/2005/8/layout/pyramid1"/>
    <dgm:cxn modelId="{E5F4402E-39F1-4F1E-9026-CD1E075BFFA4}" type="presParOf" srcId="{EF61496C-C23F-480C-9656-75D4668EEE16}" destId="{D4A82F00-3636-4635-82C9-12DCCDF59641}" srcOrd="2" destOrd="0" presId="urn:microsoft.com/office/officeart/2005/8/layout/pyramid1"/>
    <dgm:cxn modelId="{D92F03FE-5F23-4D9B-8A48-FDC740E70875}" type="presParOf" srcId="{D4A82F00-3636-4635-82C9-12DCCDF59641}" destId="{7E0125B4-1C5D-41C1-8F87-707C4E82CD54}" srcOrd="0" destOrd="0" presId="urn:microsoft.com/office/officeart/2005/8/layout/pyramid1"/>
    <dgm:cxn modelId="{CA6AF748-1FBE-46E3-82FF-E92E08778A3B}" type="presParOf" srcId="{D4A82F00-3636-4635-82C9-12DCCDF59641}" destId="{26792BB6-8973-4338-8168-684817BA6BC6}" srcOrd="1" destOrd="0" presId="urn:microsoft.com/office/officeart/2005/8/layout/pyramid1"/>
    <dgm:cxn modelId="{486DDC67-721D-4099-AD6B-910B1F0A5F09}" type="presParOf" srcId="{EF61496C-C23F-480C-9656-75D4668EEE16}" destId="{26F04138-099D-4DCD-8867-0EF70715BD99}" srcOrd="3" destOrd="0" presId="urn:microsoft.com/office/officeart/2005/8/layout/pyramid1"/>
    <dgm:cxn modelId="{CD918D82-F6DC-4141-83FD-1E5410D8D20C}" type="presParOf" srcId="{26F04138-099D-4DCD-8867-0EF70715BD99}" destId="{8428D6D6-073D-4713-B32D-70A13ED0BBB1}" srcOrd="0" destOrd="0" presId="urn:microsoft.com/office/officeart/2005/8/layout/pyramid1"/>
    <dgm:cxn modelId="{706F4EEA-6641-47D7-9F75-BF3D72D68F15}" type="presParOf" srcId="{26F04138-099D-4DCD-8867-0EF70715BD99}" destId="{51D02A78-6F4E-4F45-B64E-C25A9645536C}" srcOrd="1" destOrd="0" presId="urn:microsoft.com/office/officeart/2005/8/layout/pyramid1"/>
    <dgm:cxn modelId="{E9DA57C1-F46E-4DE7-B741-DDF90D7E7E69}" type="presParOf" srcId="{EF61496C-C23F-480C-9656-75D4668EEE16}" destId="{C1542288-24CC-487C-96C9-8624A7D3B7EB}" srcOrd="4" destOrd="0" presId="urn:microsoft.com/office/officeart/2005/8/layout/pyramid1"/>
    <dgm:cxn modelId="{81837814-D217-4AF1-B5F5-13D3B37ED105}" type="presParOf" srcId="{C1542288-24CC-487C-96C9-8624A7D3B7EB}" destId="{A11903C3-B062-43F8-B5DC-5EAC33E2716E}" srcOrd="0" destOrd="0" presId="urn:microsoft.com/office/officeart/2005/8/layout/pyramid1"/>
    <dgm:cxn modelId="{718A6227-2011-4EEA-996E-8B745BF29F7D}" type="presParOf" srcId="{C1542288-24CC-487C-96C9-8624A7D3B7EB}" destId="{49E4DC86-3C27-4AAF-9CB4-F82299F2FFF3}" srcOrd="1" destOrd="0" presId="urn:microsoft.com/office/officeart/2005/8/layout/pyramid1"/>
    <dgm:cxn modelId="{A7B800D8-26DE-4D0E-A9AC-FA4709DAFF08}" type="presParOf" srcId="{EF61496C-C23F-480C-9656-75D4668EEE16}" destId="{99A233DD-3E1C-40DC-BBBA-3C3003B197C5}" srcOrd="5" destOrd="0" presId="urn:microsoft.com/office/officeart/2005/8/layout/pyramid1"/>
    <dgm:cxn modelId="{A087A8FB-874C-4738-9666-ECD8A59DD4DD}" type="presParOf" srcId="{99A233DD-3E1C-40DC-BBBA-3C3003B197C5}" destId="{AA86DEA5-4CBF-41B7-A2EC-3BF120A6D8C2}" srcOrd="0" destOrd="0" presId="urn:microsoft.com/office/officeart/2005/8/layout/pyramid1"/>
    <dgm:cxn modelId="{15D20194-722B-48A2-8198-07F9F65A3B12}" type="presParOf" srcId="{99A233DD-3E1C-40DC-BBBA-3C3003B197C5}" destId="{E079F5BE-EA7F-4AA3-91CD-1AC093F86FD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0061AD-B3C5-47E0-B7D7-9A0C4F96F7B5}"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en-US"/>
        </a:p>
      </dgm:t>
    </dgm:pt>
    <dgm:pt modelId="{5D96DEC6-BB2D-464F-B571-9CA1BCBC3541}">
      <dgm:prSet phldrT="[Text]"/>
      <dgm:spPr/>
      <dgm:t>
        <a:bodyPr/>
        <a:lstStyle/>
        <a:p>
          <a:r>
            <a:rPr lang="en-US" dirty="0"/>
            <a:t>Create</a:t>
          </a:r>
        </a:p>
      </dgm:t>
    </dgm:pt>
    <dgm:pt modelId="{46F245C3-C30F-4C4E-8D36-396C2289E50C}" type="parTrans" cxnId="{500200D5-1857-4A55-A432-16DC8EEA5B6A}">
      <dgm:prSet/>
      <dgm:spPr/>
      <dgm:t>
        <a:bodyPr/>
        <a:lstStyle/>
        <a:p>
          <a:endParaRPr lang="en-US"/>
        </a:p>
      </dgm:t>
    </dgm:pt>
    <dgm:pt modelId="{C9455317-2DCC-4C90-86B0-8E2D6D104F92}" type="sibTrans" cxnId="{500200D5-1857-4A55-A432-16DC8EEA5B6A}">
      <dgm:prSet/>
      <dgm:spPr/>
      <dgm:t>
        <a:bodyPr/>
        <a:lstStyle/>
        <a:p>
          <a:endParaRPr lang="en-US"/>
        </a:p>
      </dgm:t>
    </dgm:pt>
    <dgm:pt modelId="{9BE449C6-B0EC-4649-B462-A49342E91ACA}">
      <dgm:prSet phldrT="[Text]"/>
      <dgm:spPr/>
      <dgm:t>
        <a:bodyPr/>
        <a:lstStyle/>
        <a:p>
          <a:r>
            <a:rPr lang="en-US" dirty="0"/>
            <a:t>Evaluate</a:t>
          </a:r>
        </a:p>
      </dgm:t>
    </dgm:pt>
    <dgm:pt modelId="{9FF817F6-DA8C-49B7-A623-39CA5F699CA5}" type="parTrans" cxnId="{1EA6FA5B-083C-4B3B-8743-90B13A88CB6A}">
      <dgm:prSet/>
      <dgm:spPr/>
      <dgm:t>
        <a:bodyPr/>
        <a:lstStyle/>
        <a:p>
          <a:endParaRPr lang="en-US"/>
        </a:p>
      </dgm:t>
    </dgm:pt>
    <dgm:pt modelId="{19DC2781-C828-49CD-AE92-7C1FBAAD750C}" type="sibTrans" cxnId="{1EA6FA5B-083C-4B3B-8743-90B13A88CB6A}">
      <dgm:prSet/>
      <dgm:spPr/>
      <dgm:t>
        <a:bodyPr/>
        <a:lstStyle/>
        <a:p>
          <a:endParaRPr lang="en-US"/>
        </a:p>
      </dgm:t>
    </dgm:pt>
    <dgm:pt modelId="{BE7CD056-A1AA-44A7-9810-E0ED6D0F41CB}">
      <dgm:prSet phldrT="[Text]"/>
      <dgm:spPr/>
      <dgm:t>
        <a:bodyPr/>
        <a:lstStyle/>
        <a:p>
          <a:r>
            <a:rPr lang="en-US" dirty="0"/>
            <a:t>Analyze</a:t>
          </a:r>
        </a:p>
      </dgm:t>
    </dgm:pt>
    <dgm:pt modelId="{B93BDD36-908F-437C-823F-F8459C7C79D5}" type="parTrans" cxnId="{F321A3B1-1F23-42D8-B9AC-332171F05597}">
      <dgm:prSet/>
      <dgm:spPr/>
      <dgm:t>
        <a:bodyPr/>
        <a:lstStyle/>
        <a:p>
          <a:endParaRPr lang="en-US"/>
        </a:p>
      </dgm:t>
    </dgm:pt>
    <dgm:pt modelId="{E9EA94AA-BA4C-4DD7-86F3-93A7EBEE6756}" type="sibTrans" cxnId="{F321A3B1-1F23-42D8-B9AC-332171F05597}">
      <dgm:prSet/>
      <dgm:spPr/>
      <dgm:t>
        <a:bodyPr/>
        <a:lstStyle/>
        <a:p>
          <a:endParaRPr lang="en-US"/>
        </a:p>
      </dgm:t>
    </dgm:pt>
    <dgm:pt modelId="{2E5F0C82-B716-47E2-A7DA-7BE9328D0505}">
      <dgm:prSet/>
      <dgm:spPr/>
      <dgm:t>
        <a:bodyPr/>
        <a:lstStyle/>
        <a:p>
          <a:r>
            <a:rPr lang="en-US" dirty="0"/>
            <a:t>Apply</a:t>
          </a:r>
        </a:p>
      </dgm:t>
    </dgm:pt>
    <dgm:pt modelId="{C34597D7-30EB-4EB8-BB13-A6B684B40E28}" type="parTrans" cxnId="{F0493E3D-05FA-4656-B147-93917B401802}">
      <dgm:prSet/>
      <dgm:spPr/>
      <dgm:t>
        <a:bodyPr/>
        <a:lstStyle/>
        <a:p>
          <a:endParaRPr lang="en-US"/>
        </a:p>
      </dgm:t>
    </dgm:pt>
    <dgm:pt modelId="{B77FDBEF-FAB8-4BFF-808D-62FE09CF1485}" type="sibTrans" cxnId="{F0493E3D-05FA-4656-B147-93917B401802}">
      <dgm:prSet/>
      <dgm:spPr/>
      <dgm:t>
        <a:bodyPr/>
        <a:lstStyle/>
        <a:p>
          <a:endParaRPr lang="en-US"/>
        </a:p>
      </dgm:t>
    </dgm:pt>
    <dgm:pt modelId="{7184586F-C87E-4ADB-B551-60C95C81B394}">
      <dgm:prSet/>
      <dgm:spPr/>
      <dgm:t>
        <a:bodyPr/>
        <a:lstStyle/>
        <a:p>
          <a:r>
            <a:rPr lang="en-US" dirty="0"/>
            <a:t>Understand</a:t>
          </a:r>
        </a:p>
      </dgm:t>
    </dgm:pt>
    <dgm:pt modelId="{06A96CC2-9DEA-484C-ACF8-E53CE7040650}" type="parTrans" cxnId="{F123C082-C3F9-433E-8897-3674F8F8B973}">
      <dgm:prSet/>
      <dgm:spPr/>
      <dgm:t>
        <a:bodyPr/>
        <a:lstStyle/>
        <a:p>
          <a:endParaRPr lang="en-US"/>
        </a:p>
      </dgm:t>
    </dgm:pt>
    <dgm:pt modelId="{3CCC6991-BBA9-491D-A279-8D04514BE846}" type="sibTrans" cxnId="{F123C082-C3F9-433E-8897-3674F8F8B973}">
      <dgm:prSet/>
      <dgm:spPr/>
      <dgm:t>
        <a:bodyPr/>
        <a:lstStyle/>
        <a:p>
          <a:endParaRPr lang="en-US"/>
        </a:p>
      </dgm:t>
    </dgm:pt>
    <dgm:pt modelId="{6F00715B-44B9-4B5C-B1C8-8642257D52E2}">
      <dgm:prSet/>
      <dgm:spPr/>
      <dgm:t>
        <a:bodyPr/>
        <a:lstStyle/>
        <a:p>
          <a:r>
            <a:rPr lang="en-US" dirty="0"/>
            <a:t>Remember</a:t>
          </a:r>
        </a:p>
      </dgm:t>
    </dgm:pt>
    <dgm:pt modelId="{E0230872-E37F-4AFB-8163-DB261124F552}" type="parTrans" cxnId="{9CB663F9-F0AD-4601-964A-BF20C8228FBF}">
      <dgm:prSet/>
      <dgm:spPr/>
      <dgm:t>
        <a:bodyPr/>
        <a:lstStyle/>
        <a:p>
          <a:endParaRPr lang="en-US"/>
        </a:p>
      </dgm:t>
    </dgm:pt>
    <dgm:pt modelId="{1A5C6115-F25B-4A1E-AE78-B9DC77A789BC}" type="sibTrans" cxnId="{9CB663F9-F0AD-4601-964A-BF20C8228FBF}">
      <dgm:prSet/>
      <dgm:spPr/>
      <dgm:t>
        <a:bodyPr/>
        <a:lstStyle/>
        <a:p>
          <a:endParaRPr lang="en-US"/>
        </a:p>
      </dgm:t>
    </dgm:pt>
    <dgm:pt modelId="{EF61496C-C23F-480C-9656-75D4668EEE16}" type="pres">
      <dgm:prSet presAssocID="{960061AD-B3C5-47E0-B7D7-9A0C4F96F7B5}" presName="Name0" presStyleCnt="0">
        <dgm:presLayoutVars>
          <dgm:dir/>
          <dgm:animLvl val="lvl"/>
          <dgm:resizeHandles val="exact"/>
        </dgm:presLayoutVars>
      </dgm:prSet>
      <dgm:spPr/>
    </dgm:pt>
    <dgm:pt modelId="{330C71E6-28ED-4CFD-89DD-03CFF87B5653}" type="pres">
      <dgm:prSet presAssocID="{5D96DEC6-BB2D-464F-B571-9CA1BCBC3541}" presName="Name8" presStyleCnt="0"/>
      <dgm:spPr/>
    </dgm:pt>
    <dgm:pt modelId="{5022B9C1-BDC5-422E-8D3D-A1D70763AB41}" type="pres">
      <dgm:prSet presAssocID="{5D96DEC6-BB2D-464F-B571-9CA1BCBC3541}" presName="level" presStyleLbl="node1" presStyleIdx="0" presStyleCnt="6">
        <dgm:presLayoutVars>
          <dgm:chMax val="1"/>
          <dgm:bulletEnabled val="1"/>
        </dgm:presLayoutVars>
      </dgm:prSet>
      <dgm:spPr/>
    </dgm:pt>
    <dgm:pt modelId="{CD23C0C4-2DDF-4402-B033-CA2D8389B448}" type="pres">
      <dgm:prSet presAssocID="{5D96DEC6-BB2D-464F-B571-9CA1BCBC3541}" presName="levelTx" presStyleLbl="revTx" presStyleIdx="0" presStyleCnt="0">
        <dgm:presLayoutVars>
          <dgm:chMax val="1"/>
          <dgm:bulletEnabled val="1"/>
        </dgm:presLayoutVars>
      </dgm:prSet>
      <dgm:spPr/>
    </dgm:pt>
    <dgm:pt modelId="{138BE693-0E54-47A5-A2C9-5BF82EEA2BBA}" type="pres">
      <dgm:prSet presAssocID="{9BE449C6-B0EC-4649-B462-A49342E91ACA}" presName="Name8" presStyleCnt="0"/>
      <dgm:spPr/>
    </dgm:pt>
    <dgm:pt modelId="{82A9F735-24C2-4176-827F-7AAA00EE3FC2}" type="pres">
      <dgm:prSet presAssocID="{9BE449C6-B0EC-4649-B462-A49342E91ACA}" presName="level" presStyleLbl="node1" presStyleIdx="1" presStyleCnt="6" custLinFactNeighborX="709" custLinFactNeighborY="-1104">
        <dgm:presLayoutVars>
          <dgm:chMax val="1"/>
          <dgm:bulletEnabled val="1"/>
        </dgm:presLayoutVars>
      </dgm:prSet>
      <dgm:spPr/>
    </dgm:pt>
    <dgm:pt modelId="{77599CA8-A225-4A9C-BC94-FA688D7FF4FE}" type="pres">
      <dgm:prSet presAssocID="{9BE449C6-B0EC-4649-B462-A49342E91ACA}" presName="levelTx" presStyleLbl="revTx" presStyleIdx="0" presStyleCnt="0">
        <dgm:presLayoutVars>
          <dgm:chMax val="1"/>
          <dgm:bulletEnabled val="1"/>
        </dgm:presLayoutVars>
      </dgm:prSet>
      <dgm:spPr/>
    </dgm:pt>
    <dgm:pt modelId="{D4A82F00-3636-4635-82C9-12DCCDF59641}" type="pres">
      <dgm:prSet presAssocID="{BE7CD056-A1AA-44A7-9810-E0ED6D0F41CB}" presName="Name8" presStyleCnt="0"/>
      <dgm:spPr/>
    </dgm:pt>
    <dgm:pt modelId="{7E0125B4-1C5D-41C1-8F87-707C4E82CD54}" type="pres">
      <dgm:prSet presAssocID="{BE7CD056-A1AA-44A7-9810-E0ED6D0F41CB}" presName="level" presStyleLbl="node1" presStyleIdx="2" presStyleCnt="6" custLinFactNeighborX="42" custLinFactNeighborY="7535">
        <dgm:presLayoutVars>
          <dgm:chMax val="1"/>
          <dgm:bulletEnabled val="1"/>
        </dgm:presLayoutVars>
      </dgm:prSet>
      <dgm:spPr/>
    </dgm:pt>
    <dgm:pt modelId="{26792BB6-8973-4338-8168-684817BA6BC6}" type="pres">
      <dgm:prSet presAssocID="{BE7CD056-A1AA-44A7-9810-E0ED6D0F41CB}" presName="levelTx" presStyleLbl="revTx" presStyleIdx="0" presStyleCnt="0">
        <dgm:presLayoutVars>
          <dgm:chMax val="1"/>
          <dgm:bulletEnabled val="1"/>
        </dgm:presLayoutVars>
      </dgm:prSet>
      <dgm:spPr/>
    </dgm:pt>
    <dgm:pt modelId="{26F04138-099D-4DCD-8867-0EF70715BD99}" type="pres">
      <dgm:prSet presAssocID="{2E5F0C82-B716-47E2-A7DA-7BE9328D0505}" presName="Name8" presStyleCnt="0"/>
      <dgm:spPr/>
    </dgm:pt>
    <dgm:pt modelId="{8428D6D6-073D-4713-B32D-70A13ED0BBB1}" type="pres">
      <dgm:prSet presAssocID="{2E5F0C82-B716-47E2-A7DA-7BE9328D0505}" presName="level" presStyleLbl="node1" presStyleIdx="3" presStyleCnt="6" custLinFactNeighborX="355" custLinFactNeighborY="-1104">
        <dgm:presLayoutVars>
          <dgm:chMax val="1"/>
          <dgm:bulletEnabled val="1"/>
        </dgm:presLayoutVars>
      </dgm:prSet>
      <dgm:spPr/>
    </dgm:pt>
    <dgm:pt modelId="{51D02A78-6F4E-4F45-B64E-C25A9645536C}" type="pres">
      <dgm:prSet presAssocID="{2E5F0C82-B716-47E2-A7DA-7BE9328D0505}" presName="levelTx" presStyleLbl="revTx" presStyleIdx="0" presStyleCnt="0">
        <dgm:presLayoutVars>
          <dgm:chMax val="1"/>
          <dgm:bulletEnabled val="1"/>
        </dgm:presLayoutVars>
      </dgm:prSet>
      <dgm:spPr/>
    </dgm:pt>
    <dgm:pt modelId="{C1542288-24CC-487C-96C9-8624A7D3B7EB}" type="pres">
      <dgm:prSet presAssocID="{7184586F-C87E-4ADB-B551-60C95C81B394}" presName="Name8" presStyleCnt="0"/>
      <dgm:spPr/>
    </dgm:pt>
    <dgm:pt modelId="{A11903C3-B062-43F8-B5DC-5EAC33E2716E}" type="pres">
      <dgm:prSet presAssocID="{7184586F-C87E-4ADB-B551-60C95C81B394}" presName="level" presStyleLbl="node1" presStyleIdx="4" presStyleCnt="6" custLinFactNeighborX="284" custLinFactNeighborY="-1104">
        <dgm:presLayoutVars>
          <dgm:chMax val="1"/>
          <dgm:bulletEnabled val="1"/>
        </dgm:presLayoutVars>
      </dgm:prSet>
      <dgm:spPr/>
    </dgm:pt>
    <dgm:pt modelId="{49E4DC86-3C27-4AAF-9CB4-F82299F2FFF3}" type="pres">
      <dgm:prSet presAssocID="{7184586F-C87E-4ADB-B551-60C95C81B394}" presName="levelTx" presStyleLbl="revTx" presStyleIdx="0" presStyleCnt="0">
        <dgm:presLayoutVars>
          <dgm:chMax val="1"/>
          <dgm:bulletEnabled val="1"/>
        </dgm:presLayoutVars>
      </dgm:prSet>
      <dgm:spPr/>
    </dgm:pt>
    <dgm:pt modelId="{99A233DD-3E1C-40DC-BBBA-3C3003B197C5}" type="pres">
      <dgm:prSet presAssocID="{6F00715B-44B9-4B5C-B1C8-8642257D52E2}" presName="Name8" presStyleCnt="0"/>
      <dgm:spPr/>
    </dgm:pt>
    <dgm:pt modelId="{AA86DEA5-4CBF-41B7-A2EC-3BF120A6D8C2}" type="pres">
      <dgm:prSet presAssocID="{6F00715B-44B9-4B5C-B1C8-8642257D52E2}" presName="level" presStyleLbl="node1" presStyleIdx="5" presStyleCnt="6" custLinFactNeighborX="236" custLinFactNeighborY="-1104">
        <dgm:presLayoutVars>
          <dgm:chMax val="1"/>
          <dgm:bulletEnabled val="1"/>
        </dgm:presLayoutVars>
      </dgm:prSet>
      <dgm:spPr/>
    </dgm:pt>
    <dgm:pt modelId="{E079F5BE-EA7F-4AA3-91CD-1AC093F86FDF}" type="pres">
      <dgm:prSet presAssocID="{6F00715B-44B9-4B5C-B1C8-8642257D52E2}" presName="levelTx" presStyleLbl="revTx" presStyleIdx="0" presStyleCnt="0">
        <dgm:presLayoutVars>
          <dgm:chMax val="1"/>
          <dgm:bulletEnabled val="1"/>
        </dgm:presLayoutVars>
      </dgm:prSet>
      <dgm:spPr/>
    </dgm:pt>
  </dgm:ptLst>
  <dgm:cxnLst>
    <dgm:cxn modelId="{280A8B00-77AF-4EFB-9606-B05F779B0ED2}" type="presOf" srcId="{BE7CD056-A1AA-44A7-9810-E0ED6D0F41CB}" destId="{26792BB6-8973-4338-8168-684817BA6BC6}" srcOrd="1" destOrd="0" presId="urn:microsoft.com/office/officeart/2005/8/layout/pyramid1"/>
    <dgm:cxn modelId="{37440508-745B-406D-9994-C9D8C38A80DE}" type="presOf" srcId="{9BE449C6-B0EC-4649-B462-A49342E91ACA}" destId="{77599CA8-A225-4A9C-BC94-FA688D7FF4FE}" srcOrd="1" destOrd="0" presId="urn:microsoft.com/office/officeart/2005/8/layout/pyramid1"/>
    <dgm:cxn modelId="{35665622-D8D2-4F3E-B8FA-C7207F996619}" type="presOf" srcId="{9BE449C6-B0EC-4649-B462-A49342E91ACA}" destId="{82A9F735-24C2-4176-827F-7AAA00EE3FC2}" srcOrd="0" destOrd="0" presId="urn:microsoft.com/office/officeart/2005/8/layout/pyramid1"/>
    <dgm:cxn modelId="{F0493E3D-05FA-4656-B147-93917B401802}" srcId="{960061AD-B3C5-47E0-B7D7-9A0C4F96F7B5}" destId="{2E5F0C82-B716-47E2-A7DA-7BE9328D0505}" srcOrd="3" destOrd="0" parTransId="{C34597D7-30EB-4EB8-BB13-A6B684B40E28}" sibTransId="{B77FDBEF-FAB8-4BFF-808D-62FE09CF1485}"/>
    <dgm:cxn modelId="{1EA6FA5B-083C-4B3B-8743-90B13A88CB6A}" srcId="{960061AD-B3C5-47E0-B7D7-9A0C4F96F7B5}" destId="{9BE449C6-B0EC-4649-B462-A49342E91ACA}" srcOrd="1" destOrd="0" parTransId="{9FF817F6-DA8C-49B7-A623-39CA5F699CA5}" sibTransId="{19DC2781-C828-49CD-AE92-7C1FBAAD750C}"/>
    <dgm:cxn modelId="{A96AF769-D68A-4BFC-8164-F4FD113AFE45}" type="presOf" srcId="{BE7CD056-A1AA-44A7-9810-E0ED6D0F41CB}" destId="{7E0125B4-1C5D-41C1-8F87-707C4E82CD54}" srcOrd="0" destOrd="0" presId="urn:microsoft.com/office/officeart/2005/8/layout/pyramid1"/>
    <dgm:cxn modelId="{6E6FED4F-52AC-41D0-9D5F-B9D4310E4CBD}" type="presOf" srcId="{960061AD-B3C5-47E0-B7D7-9A0C4F96F7B5}" destId="{EF61496C-C23F-480C-9656-75D4668EEE16}" srcOrd="0" destOrd="0" presId="urn:microsoft.com/office/officeart/2005/8/layout/pyramid1"/>
    <dgm:cxn modelId="{A6EA4950-9F6A-4EF1-B054-F671C476E64F}" type="presOf" srcId="{7184586F-C87E-4ADB-B551-60C95C81B394}" destId="{A11903C3-B062-43F8-B5DC-5EAC33E2716E}" srcOrd="0" destOrd="0" presId="urn:microsoft.com/office/officeart/2005/8/layout/pyramid1"/>
    <dgm:cxn modelId="{B3026252-62DC-450A-B3B4-F3994E9AE957}" type="presOf" srcId="{5D96DEC6-BB2D-464F-B571-9CA1BCBC3541}" destId="{CD23C0C4-2DDF-4402-B033-CA2D8389B448}" srcOrd="1" destOrd="0" presId="urn:microsoft.com/office/officeart/2005/8/layout/pyramid1"/>
    <dgm:cxn modelId="{39D1537B-2D92-48A1-80D5-98EDDAFD8254}" type="presOf" srcId="{6F00715B-44B9-4B5C-B1C8-8642257D52E2}" destId="{AA86DEA5-4CBF-41B7-A2EC-3BF120A6D8C2}" srcOrd="0" destOrd="0" presId="urn:microsoft.com/office/officeart/2005/8/layout/pyramid1"/>
    <dgm:cxn modelId="{F123C082-C3F9-433E-8897-3674F8F8B973}" srcId="{960061AD-B3C5-47E0-B7D7-9A0C4F96F7B5}" destId="{7184586F-C87E-4ADB-B551-60C95C81B394}" srcOrd="4" destOrd="0" parTransId="{06A96CC2-9DEA-484C-ACF8-E53CE7040650}" sibTransId="{3CCC6991-BBA9-491D-A279-8D04514BE846}"/>
    <dgm:cxn modelId="{F321A3B1-1F23-42D8-B9AC-332171F05597}" srcId="{960061AD-B3C5-47E0-B7D7-9A0C4F96F7B5}" destId="{BE7CD056-A1AA-44A7-9810-E0ED6D0F41CB}" srcOrd="2" destOrd="0" parTransId="{B93BDD36-908F-437C-823F-F8459C7C79D5}" sibTransId="{E9EA94AA-BA4C-4DD7-86F3-93A7EBEE6756}"/>
    <dgm:cxn modelId="{F44685B2-B57F-466B-B0B2-84167BD3663D}" type="presOf" srcId="{5D96DEC6-BB2D-464F-B571-9CA1BCBC3541}" destId="{5022B9C1-BDC5-422E-8D3D-A1D70763AB41}" srcOrd="0" destOrd="0" presId="urn:microsoft.com/office/officeart/2005/8/layout/pyramid1"/>
    <dgm:cxn modelId="{467588D4-19AF-4EDC-9EB8-B1606435D629}" type="presOf" srcId="{6F00715B-44B9-4B5C-B1C8-8642257D52E2}" destId="{E079F5BE-EA7F-4AA3-91CD-1AC093F86FDF}" srcOrd="1" destOrd="0" presId="urn:microsoft.com/office/officeart/2005/8/layout/pyramid1"/>
    <dgm:cxn modelId="{500200D5-1857-4A55-A432-16DC8EEA5B6A}" srcId="{960061AD-B3C5-47E0-B7D7-9A0C4F96F7B5}" destId="{5D96DEC6-BB2D-464F-B571-9CA1BCBC3541}" srcOrd="0" destOrd="0" parTransId="{46F245C3-C30F-4C4E-8D36-396C2289E50C}" sibTransId="{C9455317-2DCC-4C90-86B0-8E2D6D104F92}"/>
    <dgm:cxn modelId="{9D136FED-2093-45EF-905F-53E75D437DC2}" type="presOf" srcId="{2E5F0C82-B716-47E2-A7DA-7BE9328D0505}" destId="{8428D6D6-073D-4713-B32D-70A13ED0BBB1}" srcOrd="0" destOrd="0" presId="urn:microsoft.com/office/officeart/2005/8/layout/pyramid1"/>
    <dgm:cxn modelId="{4BCC9DF1-7FE2-44ED-B6FF-1E90BCCA25E4}" type="presOf" srcId="{2E5F0C82-B716-47E2-A7DA-7BE9328D0505}" destId="{51D02A78-6F4E-4F45-B64E-C25A9645536C}" srcOrd="1" destOrd="0" presId="urn:microsoft.com/office/officeart/2005/8/layout/pyramid1"/>
    <dgm:cxn modelId="{51BA1EF3-0233-4527-9ABD-6DE049F7E984}" type="presOf" srcId="{7184586F-C87E-4ADB-B551-60C95C81B394}" destId="{49E4DC86-3C27-4AAF-9CB4-F82299F2FFF3}" srcOrd="1" destOrd="0" presId="urn:microsoft.com/office/officeart/2005/8/layout/pyramid1"/>
    <dgm:cxn modelId="{9CB663F9-F0AD-4601-964A-BF20C8228FBF}" srcId="{960061AD-B3C5-47E0-B7D7-9A0C4F96F7B5}" destId="{6F00715B-44B9-4B5C-B1C8-8642257D52E2}" srcOrd="5" destOrd="0" parTransId="{E0230872-E37F-4AFB-8163-DB261124F552}" sibTransId="{1A5C6115-F25B-4A1E-AE78-B9DC77A789BC}"/>
    <dgm:cxn modelId="{932F23B6-468B-479E-B941-7601BF69F834}" type="presParOf" srcId="{EF61496C-C23F-480C-9656-75D4668EEE16}" destId="{330C71E6-28ED-4CFD-89DD-03CFF87B5653}" srcOrd="0" destOrd="0" presId="urn:microsoft.com/office/officeart/2005/8/layout/pyramid1"/>
    <dgm:cxn modelId="{7F4C2F76-C860-45D6-BEBE-B2FC17135F5C}" type="presParOf" srcId="{330C71E6-28ED-4CFD-89DD-03CFF87B5653}" destId="{5022B9C1-BDC5-422E-8D3D-A1D70763AB41}" srcOrd="0" destOrd="0" presId="urn:microsoft.com/office/officeart/2005/8/layout/pyramid1"/>
    <dgm:cxn modelId="{B85E7DEB-E85F-45D8-9833-03B106B1F8AB}" type="presParOf" srcId="{330C71E6-28ED-4CFD-89DD-03CFF87B5653}" destId="{CD23C0C4-2DDF-4402-B033-CA2D8389B448}" srcOrd="1" destOrd="0" presId="urn:microsoft.com/office/officeart/2005/8/layout/pyramid1"/>
    <dgm:cxn modelId="{09BBEC36-D6A6-438A-812B-FA2E2C3D79D2}" type="presParOf" srcId="{EF61496C-C23F-480C-9656-75D4668EEE16}" destId="{138BE693-0E54-47A5-A2C9-5BF82EEA2BBA}" srcOrd="1" destOrd="0" presId="urn:microsoft.com/office/officeart/2005/8/layout/pyramid1"/>
    <dgm:cxn modelId="{A16B2EBB-F772-4422-97C8-419E51897708}" type="presParOf" srcId="{138BE693-0E54-47A5-A2C9-5BF82EEA2BBA}" destId="{82A9F735-24C2-4176-827F-7AAA00EE3FC2}" srcOrd="0" destOrd="0" presId="urn:microsoft.com/office/officeart/2005/8/layout/pyramid1"/>
    <dgm:cxn modelId="{1CF13CAF-5448-4833-B9A9-3C4DD39C87C6}" type="presParOf" srcId="{138BE693-0E54-47A5-A2C9-5BF82EEA2BBA}" destId="{77599CA8-A225-4A9C-BC94-FA688D7FF4FE}" srcOrd="1" destOrd="0" presId="urn:microsoft.com/office/officeart/2005/8/layout/pyramid1"/>
    <dgm:cxn modelId="{64682054-9EF7-487B-A15E-6A07C92DD956}" type="presParOf" srcId="{EF61496C-C23F-480C-9656-75D4668EEE16}" destId="{D4A82F00-3636-4635-82C9-12DCCDF59641}" srcOrd="2" destOrd="0" presId="urn:microsoft.com/office/officeart/2005/8/layout/pyramid1"/>
    <dgm:cxn modelId="{E69237F9-D999-48E8-94A4-0F18C1AC51FD}" type="presParOf" srcId="{D4A82F00-3636-4635-82C9-12DCCDF59641}" destId="{7E0125B4-1C5D-41C1-8F87-707C4E82CD54}" srcOrd="0" destOrd="0" presId="urn:microsoft.com/office/officeart/2005/8/layout/pyramid1"/>
    <dgm:cxn modelId="{6FF5C638-2FDA-4FA5-BA59-185C1E9D23C7}" type="presParOf" srcId="{D4A82F00-3636-4635-82C9-12DCCDF59641}" destId="{26792BB6-8973-4338-8168-684817BA6BC6}" srcOrd="1" destOrd="0" presId="urn:microsoft.com/office/officeart/2005/8/layout/pyramid1"/>
    <dgm:cxn modelId="{E93AC666-A79F-4D4E-8EF7-7F3E94304126}" type="presParOf" srcId="{EF61496C-C23F-480C-9656-75D4668EEE16}" destId="{26F04138-099D-4DCD-8867-0EF70715BD99}" srcOrd="3" destOrd="0" presId="urn:microsoft.com/office/officeart/2005/8/layout/pyramid1"/>
    <dgm:cxn modelId="{502D3E71-30B1-4082-A545-476C5910BC71}" type="presParOf" srcId="{26F04138-099D-4DCD-8867-0EF70715BD99}" destId="{8428D6D6-073D-4713-B32D-70A13ED0BBB1}" srcOrd="0" destOrd="0" presId="urn:microsoft.com/office/officeart/2005/8/layout/pyramid1"/>
    <dgm:cxn modelId="{7F265BB6-F143-4B37-8D85-2DBF6DA526D7}" type="presParOf" srcId="{26F04138-099D-4DCD-8867-0EF70715BD99}" destId="{51D02A78-6F4E-4F45-B64E-C25A9645536C}" srcOrd="1" destOrd="0" presId="urn:microsoft.com/office/officeart/2005/8/layout/pyramid1"/>
    <dgm:cxn modelId="{CA2EFF1D-9305-4582-B832-2C581790C1A4}" type="presParOf" srcId="{EF61496C-C23F-480C-9656-75D4668EEE16}" destId="{C1542288-24CC-487C-96C9-8624A7D3B7EB}" srcOrd="4" destOrd="0" presId="urn:microsoft.com/office/officeart/2005/8/layout/pyramid1"/>
    <dgm:cxn modelId="{22851429-E9F7-4662-A14E-AA57B3E2ABD5}" type="presParOf" srcId="{C1542288-24CC-487C-96C9-8624A7D3B7EB}" destId="{A11903C3-B062-43F8-B5DC-5EAC33E2716E}" srcOrd="0" destOrd="0" presId="urn:microsoft.com/office/officeart/2005/8/layout/pyramid1"/>
    <dgm:cxn modelId="{FDEA9DC2-3215-4C81-A943-32E17E8C7E51}" type="presParOf" srcId="{C1542288-24CC-487C-96C9-8624A7D3B7EB}" destId="{49E4DC86-3C27-4AAF-9CB4-F82299F2FFF3}" srcOrd="1" destOrd="0" presId="urn:microsoft.com/office/officeart/2005/8/layout/pyramid1"/>
    <dgm:cxn modelId="{7D44F59C-2137-461B-B8F2-884B5890AA3A}" type="presParOf" srcId="{EF61496C-C23F-480C-9656-75D4668EEE16}" destId="{99A233DD-3E1C-40DC-BBBA-3C3003B197C5}" srcOrd="5" destOrd="0" presId="urn:microsoft.com/office/officeart/2005/8/layout/pyramid1"/>
    <dgm:cxn modelId="{F8CA0330-5C90-4F99-BE0E-7570AC224FD4}" type="presParOf" srcId="{99A233DD-3E1C-40DC-BBBA-3C3003B197C5}" destId="{AA86DEA5-4CBF-41B7-A2EC-3BF120A6D8C2}" srcOrd="0" destOrd="0" presId="urn:microsoft.com/office/officeart/2005/8/layout/pyramid1"/>
    <dgm:cxn modelId="{3FD2AD64-C786-40AD-8E28-CAD38364D092}" type="presParOf" srcId="{99A233DD-3E1C-40DC-BBBA-3C3003B197C5}" destId="{E079F5BE-EA7F-4AA3-91CD-1AC093F86FD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E40139-2F5A-453F-AEF4-112538DFD1D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7C11ED3-F253-4254-9E7C-869D61D3081F}">
      <dgm:prSet phldrT="[Text]"/>
      <dgm:spPr/>
      <dgm:t>
        <a:bodyPr/>
        <a:lstStyle/>
        <a:p>
          <a:pPr algn="ctr"/>
          <a:r>
            <a:rPr lang="en-US" b="1" dirty="0">
              <a:solidFill>
                <a:schemeClr val="bg1"/>
              </a:solidFill>
            </a:rPr>
            <a:t>Avoidance</a:t>
          </a:r>
        </a:p>
      </dgm:t>
    </dgm:pt>
    <dgm:pt modelId="{D6542885-6ECE-4C81-B163-30C78F766B38}" type="parTrans" cxnId="{AC009470-8F8B-42DF-9540-7010B5C76C0A}">
      <dgm:prSet/>
      <dgm:spPr/>
      <dgm:t>
        <a:bodyPr/>
        <a:lstStyle/>
        <a:p>
          <a:endParaRPr lang="en-US" b="1">
            <a:solidFill>
              <a:schemeClr val="bg1"/>
            </a:solidFill>
          </a:endParaRPr>
        </a:p>
      </dgm:t>
    </dgm:pt>
    <dgm:pt modelId="{D0B4358B-0126-4BAC-A513-09632C779733}" type="sibTrans" cxnId="{AC009470-8F8B-42DF-9540-7010B5C76C0A}">
      <dgm:prSet/>
      <dgm:spPr/>
      <dgm:t>
        <a:bodyPr/>
        <a:lstStyle/>
        <a:p>
          <a:endParaRPr lang="en-US" b="1">
            <a:solidFill>
              <a:schemeClr val="bg1"/>
            </a:solidFill>
          </a:endParaRPr>
        </a:p>
      </dgm:t>
    </dgm:pt>
    <dgm:pt modelId="{4A6479E5-37C6-491B-909D-D1693CEFA8C1}">
      <dgm:prSet phldrT="[Text]"/>
      <dgm:spPr/>
      <dgm:t>
        <a:bodyPr/>
        <a:lstStyle/>
        <a:p>
          <a:r>
            <a:rPr lang="en-US" b="1" dirty="0">
              <a:solidFill>
                <a:schemeClr val="bg1"/>
              </a:solidFill>
            </a:rPr>
            <a:t>The Muffin</a:t>
          </a:r>
        </a:p>
      </dgm:t>
    </dgm:pt>
    <dgm:pt modelId="{59054947-CA6F-4D45-AD77-B56F522458A5}" type="parTrans" cxnId="{E8BD097C-BE13-4077-9A05-3E9551B5A889}">
      <dgm:prSet/>
      <dgm:spPr/>
      <dgm:t>
        <a:bodyPr/>
        <a:lstStyle/>
        <a:p>
          <a:endParaRPr lang="en-US" b="1">
            <a:solidFill>
              <a:schemeClr val="bg1"/>
            </a:solidFill>
          </a:endParaRPr>
        </a:p>
      </dgm:t>
    </dgm:pt>
    <dgm:pt modelId="{D837B6A9-D160-4E55-B141-205695FA9EFA}" type="sibTrans" cxnId="{E8BD097C-BE13-4077-9A05-3E9551B5A889}">
      <dgm:prSet/>
      <dgm:spPr/>
      <dgm:t>
        <a:bodyPr/>
        <a:lstStyle/>
        <a:p>
          <a:endParaRPr lang="en-US" b="1">
            <a:solidFill>
              <a:schemeClr val="bg1"/>
            </a:solidFill>
          </a:endParaRPr>
        </a:p>
      </dgm:t>
    </dgm:pt>
    <dgm:pt modelId="{052F1ABD-ACF6-4394-8A74-1AF0ECFF9DF1}">
      <dgm:prSet phldrT="[Text]"/>
      <dgm:spPr/>
      <dgm:t>
        <a:bodyPr/>
        <a:lstStyle/>
        <a:p>
          <a:r>
            <a:rPr lang="en-US" b="1" dirty="0">
              <a:solidFill>
                <a:schemeClr val="bg1"/>
              </a:solidFill>
            </a:rPr>
            <a:t>The Hostile Response</a:t>
          </a:r>
        </a:p>
      </dgm:t>
    </dgm:pt>
    <dgm:pt modelId="{C1B05954-7426-443C-8CFA-58A321EAF0A3}" type="parTrans" cxnId="{EE40EC5F-A507-45A1-B9CE-704E8F56C628}">
      <dgm:prSet/>
      <dgm:spPr/>
      <dgm:t>
        <a:bodyPr/>
        <a:lstStyle/>
        <a:p>
          <a:endParaRPr lang="en-US" b="1">
            <a:solidFill>
              <a:schemeClr val="bg1"/>
            </a:solidFill>
          </a:endParaRPr>
        </a:p>
      </dgm:t>
    </dgm:pt>
    <dgm:pt modelId="{30BF07E6-AC16-4654-BC8F-6769E74E41EF}" type="sibTrans" cxnId="{EE40EC5F-A507-45A1-B9CE-704E8F56C628}">
      <dgm:prSet/>
      <dgm:spPr/>
      <dgm:t>
        <a:bodyPr/>
        <a:lstStyle/>
        <a:p>
          <a:endParaRPr lang="en-US" b="1">
            <a:solidFill>
              <a:schemeClr val="bg1"/>
            </a:solidFill>
          </a:endParaRPr>
        </a:p>
      </dgm:t>
    </dgm:pt>
    <dgm:pt modelId="{F1B90987-68E3-433A-9DB7-9496FB7E5D11}">
      <dgm:prSet phldrT="[Text]"/>
      <dgm:spPr/>
      <dgm:t>
        <a:bodyPr/>
        <a:lstStyle/>
        <a:p>
          <a:r>
            <a:rPr lang="en-US" b="1" dirty="0">
              <a:solidFill>
                <a:schemeClr val="bg1"/>
              </a:solidFill>
            </a:rPr>
            <a:t>The List</a:t>
          </a:r>
        </a:p>
      </dgm:t>
    </dgm:pt>
    <dgm:pt modelId="{386CBA06-F55C-44E2-BDAA-EDE2BB92FC49}" type="parTrans" cxnId="{310D5369-163E-4E2F-BC1E-35017E481407}">
      <dgm:prSet/>
      <dgm:spPr/>
      <dgm:t>
        <a:bodyPr/>
        <a:lstStyle/>
        <a:p>
          <a:endParaRPr lang="en-US" b="1">
            <a:solidFill>
              <a:schemeClr val="bg1"/>
            </a:solidFill>
          </a:endParaRPr>
        </a:p>
      </dgm:t>
    </dgm:pt>
    <dgm:pt modelId="{1899537C-44E0-42AA-BD58-2626DBAE8FDF}" type="sibTrans" cxnId="{310D5369-163E-4E2F-BC1E-35017E481407}">
      <dgm:prSet/>
      <dgm:spPr/>
      <dgm:t>
        <a:bodyPr/>
        <a:lstStyle/>
        <a:p>
          <a:endParaRPr lang="en-US" b="1">
            <a:solidFill>
              <a:schemeClr val="bg1"/>
            </a:solidFill>
          </a:endParaRPr>
        </a:p>
      </dgm:t>
    </dgm:pt>
    <dgm:pt modelId="{755EFDC4-378B-4776-B353-874A6B8313DE}">
      <dgm:prSet phldrT="[Text]"/>
      <dgm:spPr/>
      <dgm:t>
        <a:bodyPr/>
        <a:lstStyle/>
        <a:p>
          <a:r>
            <a:rPr lang="en-US" b="1" dirty="0">
              <a:solidFill>
                <a:schemeClr val="bg1"/>
              </a:solidFill>
            </a:rPr>
            <a:t>Pimp Back</a:t>
          </a:r>
        </a:p>
      </dgm:t>
    </dgm:pt>
    <dgm:pt modelId="{FE718992-EF4F-48EA-BD47-1CE2BB3176AB}" type="parTrans" cxnId="{521E8070-1DE8-4951-8BC0-5E33F45387AF}">
      <dgm:prSet/>
      <dgm:spPr/>
      <dgm:t>
        <a:bodyPr/>
        <a:lstStyle/>
        <a:p>
          <a:endParaRPr lang="en-US" b="1">
            <a:solidFill>
              <a:schemeClr val="bg1"/>
            </a:solidFill>
          </a:endParaRPr>
        </a:p>
      </dgm:t>
    </dgm:pt>
    <dgm:pt modelId="{E64FF78C-6D1F-4B2E-89D2-9A0AE780278F}" type="sibTrans" cxnId="{521E8070-1DE8-4951-8BC0-5E33F45387AF}">
      <dgm:prSet/>
      <dgm:spPr/>
      <dgm:t>
        <a:bodyPr/>
        <a:lstStyle/>
        <a:p>
          <a:endParaRPr lang="en-US" b="1">
            <a:solidFill>
              <a:schemeClr val="bg1"/>
            </a:solidFill>
          </a:endParaRPr>
        </a:p>
      </dgm:t>
    </dgm:pt>
    <dgm:pt modelId="{3748F866-F636-40DA-8AAD-B6F50A1321C1}">
      <dgm:prSet phldrT="[Text]"/>
      <dgm:spPr/>
      <dgm:t>
        <a:bodyPr/>
        <a:lstStyle/>
        <a:p>
          <a:pPr algn="l"/>
          <a:r>
            <a:rPr lang="en-US" b="1" dirty="0">
              <a:solidFill>
                <a:schemeClr val="bg1"/>
              </a:solidFill>
            </a:rPr>
            <a:t>“Eclipse”</a:t>
          </a:r>
        </a:p>
      </dgm:t>
    </dgm:pt>
    <dgm:pt modelId="{B011360C-E4C8-48C6-92E8-B700E9FF9C32}" type="parTrans" cxnId="{D138AECE-DCFF-4D4D-868D-3D03B6BBB239}">
      <dgm:prSet/>
      <dgm:spPr/>
      <dgm:t>
        <a:bodyPr/>
        <a:lstStyle/>
        <a:p>
          <a:endParaRPr lang="en-US" b="1">
            <a:solidFill>
              <a:schemeClr val="bg1"/>
            </a:solidFill>
          </a:endParaRPr>
        </a:p>
      </dgm:t>
    </dgm:pt>
    <dgm:pt modelId="{9E2559F4-578C-478A-A198-5F3B36CBD85B}" type="sibTrans" cxnId="{D138AECE-DCFF-4D4D-868D-3D03B6BBB239}">
      <dgm:prSet/>
      <dgm:spPr/>
      <dgm:t>
        <a:bodyPr/>
        <a:lstStyle/>
        <a:p>
          <a:endParaRPr lang="en-US" b="1">
            <a:solidFill>
              <a:schemeClr val="bg1"/>
            </a:solidFill>
          </a:endParaRPr>
        </a:p>
      </dgm:t>
    </dgm:pt>
    <dgm:pt modelId="{4B042084-972E-4E0E-8FD2-F655E9735FBC}">
      <dgm:prSet phldrT="[Text]"/>
      <dgm:spPr/>
      <dgm:t>
        <a:bodyPr/>
        <a:lstStyle/>
        <a:p>
          <a:pPr algn="l"/>
          <a:r>
            <a:rPr lang="en-US" b="1" dirty="0">
              <a:solidFill>
                <a:schemeClr val="bg1"/>
              </a:solidFill>
            </a:rPr>
            <a:t>“Camouflage”</a:t>
          </a:r>
        </a:p>
      </dgm:t>
    </dgm:pt>
    <dgm:pt modelId="{20A63241-A34C-44CA-931A-DD6844E6CA82}" type="parTrans" cxnId="{1C42F6F4-C22A-4022-851E-710589CA17CD}">
      <dgm:prSet/>
      <dgm:spPr/>
      <dgm:t>
        <a:bodyPr/>
        <a:lstStyle/>
        <a:p>
          <a:endParaRPr lang="en-US" b="1">
            <a:solidFill>
              <a:schemeClr val="bg1"/>
            </a:solidFill>
          </a:endParaRPr>
        </a:p>
      </dgm:t>
    </dgm:pt>
    <dgm:pt modelId="{5405E3E4-869C-410B-B4C4-E43EAB735F6B}" type="sibTrans" cxnId="{1C42F6F4-C22A-4022-851E-710589CA17CD}">
      <dgm:prSet/>
      <dgm:spPr/>
      <dgm:t>
        <a:bodyPr/>
        <a:lstStyle/>
        <a:p>
          <a:endParaRPr lang="en-US" b="1">
            <a:solidFill>
              <a:schemeClr val="bg1"/>
            </a:solidFill>
          </a:endParaRPr>
        </a:p>
      </dgm:t>
    </dgm:pt>
    <dgm:pt modelId="{65D71D95-7B10-4743-9010-5DBA3C55AD77}">
      <dgm:prSet phldrT="[Text]"/>
      <dgm:spPr/>
      <dgm:t>
        <a:bodyPr/>
        <a:lstStyle/>
        <a:p>
          <a:pPr algn="l"/>
          <a:r>
            <a:rPr lang="en-US" b="1" dirty="0">
              <a:solidFill>
                <a:schemeClr val="bg1"/>
              </a:solidFill>
            </a:rPr>
            <a:t>“Meditation”</a:t>
          </a:r>
        </a:p>
      </dgm:t>
    </dgm:pt>
    <dgm:pt modelId="{B08705EE-F904-4536-BEB0-4CB6053CBD43}" type="parTrans" cxnId="{B5B9AD87-5F2E-4260-A29E-BC3BBB711317}">
      <dgm:prSet/>
      <dgm:spPr/>
      <dgm:t>
        <a:bodyPr/>
        <a:lstStyle/>
        <a:p>
          <a:endParaRPr lang="en-US" b="1">
            <a:solidFill>
              <a:schemeClr val="bg1"/>
            </a:solidFill>
          </a:endParaRPr>
        </a:p>
      </dgm:t>
    </dgm:pt>
    <dgm:pt modelId="{002F316A-9B05-4887-80FA-015ED3115BFF}" type="sibTrans" cxnId="{B5B9AD87-5F2E-4260-A29E-BC3BBB711317}">
      <dgm:prSet/>
      <dgm:spPr/>
      <dgm:t>
        <a:bodyPr/>
        <a:lstStyle/>
        <a:p>
          <a:endParaRPr lang="en-US" b="1">
            <a:solidFill>
              <a:schemeClr val="bg1"/>
            </a:solidFill>
          </a:endParaRPr>
        </a:p>
      </dgm:t>
    </dgm:pt>
    <dgm:pt modelId="{B008B6A3-11F2-4011-9A9A-C375C2A59AC0}">
      <dgm:prSet/>
      <dgm:spPr/>
      <dgm:t>
        <a:bodyPr/>
        <a:lstStyle/>
        <a:p>
          <a:r>
            <a:rPr lang="en-US" b="1" dirty="0">
              <a:solidFill>
                <a:schemeClr val="bg1"/>
              </a:solidFill>
            </a:rPr>
            <a:t>The Politician</a:t>
          </a:r>
        </a:p>
      </dgm:t>
    </dgm:pt>
    <dgm:pt modelId="{F780B6EF-70AE-41A5-A6A7-2AD437A1C32D}" type="parTrans" cxnId="{2F6F8DAC-F8B5-4E24-9533-165BC999A53C}">
      <dgm:prSet/>
      <dgm:spPr/>
      <dgm:t>
        <a:bodyPr/>
        <a:lstStyle/>
        <a:p>
          <a:endParaRPr lang="en-US" b="1">
            <a:solidFill>
              <a:schemeClr val="bg1"/>
            </a:solidFill>
          </a:endParaRPr>
        </a:p>
      </dgm:t>
    </dgm:pt>
    <dgm:pt modelId="{4780534D-B6AD-4CD6-AD47-6830E9932CBE}" type="sibTrans" cxnId="{2F6F8DAC-F8B5-4E24-9533-165BC999A53C}">
      <dgm:prSet/>
      <dgm:spPr/>
      <dgm:t>
        <a:bodyPr/>
        <a:lstStyle/>
        <a:p>
          <a:endParaRPr lang="en-US" b="1">
            <a:solidFill>
              <a:schemeClr val="bg1"/>
            </a:solidFill>
          </a:endParaRPr>
        </a:p>
      </dgm:t>
    </dgm:pt>
    <dgm:pt modelId="{B09D1960-4397-4E79-A9F0-24CC99108755}" type="pres">
      <dgm:prSet presAssocID="{A6E40139-2F5A-453F-AEF4-112538DFD1D2}" presName="diagram" presStyleCnt="0">
        <dgm:presLayoutVars>
          <dgm:dir/>
          <dgm:resizeHandles val="exact"/>
        </dgm:presLayoutVars>
      </dgm:prSet>
      <dgm:spPr/>
    </dgm:pt>
    <dgm:pt modelId="{04516810-55DB-4B20-A834-3F7FA3C9CE47}" type="pres">
      <dgm:prSet presAssocID="{67C11ED3-F253-4254-9E7C-869D61D3081F}" presName="node" presStyleLbl="node1" presStyleIdx="0" presStyleCnt="6">
        <dgm:presLayoutVars>
          <dgm:bulletEnabled val="1"/>
        </dgm:presLayoutVars>
      </dgm:prSet>
      <dgm:spPr/>
    </dgm:pt>
    <dgm:pt modelId="{BC82AC3B-956B-48D1-BF93-79AF1F7CDCD4}" type="pres">
      <dgm:prSet presAssocID="{D0B4358B-0126-4BAC-A513-09632C779733}" presName="sibTrans" presStyleCnt="0"/>
      <dgm:spPr/>
    </dgm:pt>
    <dgm:pt modelId="{7BF4736F-ECEE-48DD-98FD-5680135E93AA}" type="pres">
      <dgm:prSet presAssocID="{4A6479E5-37C6-491B-909D-D1693CEFA8C1}" presName="node" presStyleLbl="node1" presStyleIdx="1" presStyleCnt="6">
        <dgm:presLayoutVars>
          <dgm:bulletEnabled val="1"/>
        </dgm:presLayoutVars>
      </dgm:prSet>
      <dgm:spPr/>
    </dgm:pt>
    <dgm:pt modelId="{AD389EFD-FFE2-4915-81E6-D38FDBAC2FFE}" type="pres">
      <dgm:prSet presAssocID="{D837B6A9-D160-4E55-B141-205695FA9EFA}" presName="sibTrans" presStyleCnt="0"/>
      <dgm:spPr/>
    </dgm:pt>
    <dgm:pt modelId="{FA86FB7D-E3F3-4B47-AD8B-013BD4C3B00B}" type="pres">
      <dgm:prSet presAssocID="{052F1ABD-ACF6-4394-8A74-1AF0ECFF9DF1}" presName="node" presStyleLbl="node1" presStyleIdx="2" presStyleCnt="6">
        <dgm:presLayoutVars>
          <dgm:bulletEnabled val="1"/>
        </dgm:presLayoutVars>
      </dgm:prSet>
      <dgm:spPr/>
    </dgm:pt>
    <dgm:pt modelId="{E9BF7289-B707-4E88-AADF-797B7F13E1A0}" type="pres">
      <dgm:prSet presAssocID="{30BF07E6-AC16-4654-BC8F-6769E74E41EF}" presName="sibTrans" presStyleCnt="0"/>
      <dgm:spPr/>
    </dgm:pt>
    <dgm:pt modelId="{E626F38E-42DE-42A3-9FAE-BA634C6E4743}" type="pres">
      <dgm:prSet presAssocID="{F1B90987-68E3-433A-9DB7-9496FB7E5D11}" presName="node" presStyleLbl="node1" presStyleIdx="3" presStyleCnt="6">
        <dgm:presLayoutVars>
          <dgm:bulletEnabled val="1"/>
        </dgm:presLayoutVars>
      </dgm:prSet>
      <dgm:spPr/>
    </dgm:pt>
    <dgm:pt modelId="{DC250C1E-CBA5-4704-862F-608310F6C1DB}" type="pres">
      <dgm:prSet presAssocID="{1899537C-44E0-42AA-BD58-2626DBAE8FDF}" presName="sibTrans" presStyleCnt="0"/>
      <dgm:spPr/>
    </dgm:pt>
    <dgm:pt modelId="{3755B418-A6E7-4D13-A10C-E09553563E4B}" type="pres">
      <dgm:prSet presAssocID="{755EFDC4-378B-4776-B353-874A6B8313DE}" presName="node" presStyleLbl="node1" presStyleIdx="4" presStyleCnt="6">
        <dgm:presLayoutVars>
          <dgm:bulletEnabled val="1"/>
        </dgm:presLayoutVars>
      </dgm:prSet>
      <dgm:spPr/>
    </dgm:pt>
    <dgm:pt modelId="{1AF4FC6F-F84C-4B27-A3C9-5DCEFD81335D}" type="pres">
      <dgm:prSet presAssocID="{E64FF78C-6D1F-4B2E-89D2-9A0AE780278F}" presName="sibTrans" presStyleCnt="0"/>
      <dgm:spPr/>
    </dgm:pt>
    <dgm:pt modelId="{FE2CC871-6D52-49F8-9225-9389D524D23F}" type="pres">
      <dgm:prSet presAssocID="{B008B6A3-11F2-4011-9A9A-C375C2A59AC0}" presName="node" presStyleLbl="node1" presStyleIdx="5" presStyleCnt="6">
        <dgm:presLayoutVars>
          <dgm:bulletEnabled val="1"/>
        </dgm:presLayoutVars>
      </dgm:prSet>
      <dgm:spPr/>
    </dgm:pt>
  </dgm:ptLst>
  <dgm:cxnLst>
    <dgm:cxn modelId="{9BE51303-7558-451C-8BD3-E8D31DB5DEDF}" type="presOf" srcId="{A6E40139-2F5A-453F-AEF4-112538DFD1D2}" destId="{B09D1960-4397-4E79-A9F0-24CC99108755}" srcOrd="0" destOrd="0" presId="urn:microsoft.com/office/officeart/2005/8/layout/default"/>
    <dgm:cxn modelId="{D7A5233A-7597-405F-AB48-380A6A77D7DB}" type="presOf" srcId="{4A6479E5-37C6-491B-909D-D1693CEFA8C1}" destId="{7BF4736F-ECEE-48DD-98FD-5680135E93AA}" srcOrd="0" destOrd="0" presId="urn:microsoft.com/office/officeart/2005/8/layout/default"/>
    <dgm:cxn modelId="{D1B7D53D-C235-4479-AC76-C2B607AB73EB}" type="presOf" srcId="{65D71D95-7B10-4743-9010-5DBA3C55AD77}" destId="{04516810-55DB-4B20-A834-3F7FA3C9CE47}" srcOrd="0" destOrd="3" presId="urn:microsoft.com/office/officeart/2005/8/layout/default"/>
    <dgm:cxn modelId="{EE40EC5F-A507-45A1-B9CE-704E8F56C628}" srcId="{A6E40139-2F5A-453F-AEF4-112538DFD1D2}" destId="{052F1ABD-ACF6-4394-8A74-1AF0ECFF9DF1}" srcOrd="2" destOrd="0" parTransId="{C1B05954-7426-443C-8CFA-58A321EAF0A3}" sibTransId="{30BF07E6-AC16-4654-BC8F-6769E74E41EF}"/>
    <dgm:cxn modelId="{310D5369-163E-4E2F-BC1E-35017E481407}" srcId="{A6E40139-2F5A-453F-AEF4-112538DFD1D2}" destId="{F1B90987-68E3-433A-9DB7-9496FB7E5D11}" srcOrd="3" destOrd="0" parTransId="{386CBA06-F55C-44E2-BDAA-EDE2BB92FC49}" sibTransId="{1899537C-44E0-42AA-BD58-2626DBAE8FDF}"/>
    <dgm:cxn modelId="{640F4E6C-6729-4B2E-A67F-27C713892DA8}" type="presOf" srcId="{4B042084-972E-4E0E-8FD2-F655E9735FBC}" destId="{04516810-55DB-4B20-A834-3F7FA3C9CE47}" srcOrd="0" destOrd="2" presId="urn:microsoft.com/office/officeart/2005/8/layout/default"/>
    <dgm:cxn modelId="{521E8070-1DE8-4951-8BC0-5E33F45387AF}" srcId="{A6E40139-2F5A-453F-AEF4-112538DFD1D2}" destId="{755EFDC4-378B-4776-B353-874A6B8313DE}" srcOrd="4" destOrd="0" parTransId="{FE718992-EF4F-48EA-BD47-1CE2BB3176AB}" sibTransId="{E64FF78C-6D1F-4B2E-89D2-9A0AE780278F}"/>
    <dgm:cxn modelId="{AC009470-8F8B-42DF-9540-7010B5C76C0A}" srcId="{A6E40139-2F5A-453F-AEF4-112538DFD1D2}" destId="{67C11ED3-F253-4254-9E7C-869D61D3081F}" srcOrd="0" destOrd="0" parTransId="{D6542885-6ECE-4C81-B163-30C78F766B38}" sibTransId="{D0B4358B-0126-4BAC-A513-09632C779733}"/>
    <dgm:cxn modelId="{0786AF7B-6905-4F80-9661-820DB8005D0C}" type="presOf" srcId="{3748F866-F636-40DA-8AAD-B6F50A1321C1}" destId="{04516810-55DB-4B20-A834-3F7FA3C9CE47}" srcOrd="0" destOrd="1" presId="urn:microsoft.com/office/officeart/2005/8/layout/default"/>
    <dgm:cxn modelId="{E8BD097C-BE13-4077-9A05-3E9551B5A889}" srcId="{A6E40139-2F5A-453F-AEF4-112538DFD1D2}" destId="{4A6479E5-37C6-491B-909D-D1693CEFA8C1}" srcOrd="1" destOrd="0" parTransId="{59054947-CA6F-4D45-AD77-B56F522458A5}" sibTransId="{D837B6A9-D160-4E55-B141-205695FA9EFA}"/>
    <dgm:cxn modelId="{B5B9AD87-5F2E-4260-A29E-BC3BBB711317}" srcId="{67C11ED3-F253-4254-9E7C-869D61D3081F}" destId="{65D71D95-7B10-4743-9010-5DBA3C55AD77}" srcOrd="2" destOrd="0" parTransId="{B08705EE-F904-4536-BEB0-4CB6053CBD43}" sibTransId="{002F316A-9B05-4887-80FA-015ED3115BFF}"/>
    <dgm:cxn modelId="{5C8958A8-8B5F-4D99-8A2F-92E9E69A0A8D}" type="presOf" srcId="{755EFDC4-378B-4776-B353-874A6B8313DE}" destId="{3755B418-A6E7-4D13-A10C-E09553563E4B}" srcOrd="0" destOrd="0" presId="urn:microsoft.com/office/officeart/2005/8/layout/default"/>
    <dgm:cxn modelId="{2F6F8DAC-F8B5-4E24-9533-165BC999A53C}" srcId="{A6E40139-2F5A-453F-AEF4-112538DFD1D2}" destId="{B008B6A3-11F2-4011-9A9A-C375C2A59AC0}" srcOrd="5" destOrd="0" parTransId="{F780B6EF-70AE-41A5-A6A7-2AD437A1C32D}" sibTransId="{4780534D-B6AD-4CD6-AD47-6830E9932CBE}"/>
    <dgm:cxn modelId="{DF062BC3-1E57-4A0E-8129-90918B268CC4}" type="presOf" srcId="{B008B6A3-11F2-4011-9A9A-C375C2A59AC0}" destId="{FE2CC871-6D52-49F8-9225-9389D524D23F}" srcOrd="0" destOrd="0" presId="urn:microsoft.com/office/officeart/2005/8/layout/default"/>
    <dgm:cxn modelId="{D138AECE-DCFF-4D4D-868D-3D03B6BBB239}" srcId="{67C11ED3-F253-4254-9E7C-869D61D3081F}" destId="{3748F866-F636-40DA-8AAD-B6F50A1321C1}" srcOrd="0" destOrd="0" parTransId="{B011360C-E4C8-48C6-92E8-B700E9FF9C32}" sibTransId="{9E2559F4-578C-478A-A198-5F3B36CBD85B}"/>
    <dgm:cxn modelId="{BCEA3BD4-8319-40B2-9861-ECE04416CDB1}" type="presOf" srcId="{F1B90987-68E3-433A-9DB7-9496FB7E5D11}" destId="{E626F38E-42DE-42A3-9FAE-BA634C6E4743}" srcOrd="0" destOrd="0" presId="urn:microsoft.com/office/officeart/2005/8/layout/default"/>
    <dgm:cxn modelId="{AD0488DC-9882-494E-8B61-6AFCC84972F9}" type="presOf" srcId="{052F1ABD-ACF6-4394-8A74-1AF0ECFF9DF1}" destId="{FA86FB7D-E3F3-4B47-AD8B-013BD4C3B00B}" srcOrd="0" destOrd="0" presId="urn:microsoft.com/office/officeart/2005/8/layout/default"/>
    <dgm:cxn modelId="{C2D311EF-3CCF-43D2-9AEA-8EEE98701F5B}" type="presOf" srcId="{67C11ED3-F253-4254-9E7C-869D61D3081F}" destId="{04516810-55DB-4B20-A834-3F7FA3C9CE47}" srcOrd="0" destOrd="0" presId="urn:microsoft.com/office/officeart/2005/8/layout/default"/>
    <dgm:cxn modelId="{1C42F6F4-C22A-4022-851E-710589CA17CD}" srcId="{67C11ED3-F253-4254-9E7C-869D61D3081F}" destId="{4B042084-972E-4E0E-8FD2-F655E9735FBC}" srcOrd="1" destOrd="0" parTransId="{20A63241-A34C-44CA-931A-DD6844E6CA82}" sibTransId="{5405E3E4-869C-410B-B4C4-E43EAB735F6B}"/>
    <dgm:cxn modelId="{100B6DDA-F3E6-4A85-A174-CA64DB8EFA5A}" type="presParOf" srcId="{B09D1960-4397-4E79-A9F0-24CC99108755}" destId="{04516810-55DB-4B20-A834-3F7FA3C9CE47}" srcOrd="0" destOrd="0" presId="urn:microsoft.com/office/officeart/2005/8/layout/default"/>
    <dgm:cxn modelId="{CD6A8651-A089-4435-B210-E46068B7F39B}" type="presParOf" srcId="{B09D1960-4397-4E79-A9F0-24CC99108755}" destId="{BC82AC3B-956B-48D1-BF93-79AF1F7CDCD4}" srcOrd="1" destOrd="0" presId="urn:microsoft.com/office/officeart/2005/8/layout/default"/>
    <dgm:cxn modelId="{C7B313DB-2C05-49D6-A44B-AF71492F3574}" type="presParOf" srcId="{B09D1960-4397-4E79-A9F0-24CC99108755}" destId="{7BF4736F-ECEE-48DD-98FD-5680135E93AA}" srcOrd="2" destOrd="0" presId="urn:microsoft.com/office/officeart/2005/8/layout/default"/>
    <dgm:cxn modelId="{EFBE2830-937D-4F23-B7F9-846B81D3A140}" type="presParOf" srcId="{B09D1960-4397-4E79-A9F0-24CC99108755}" destId="{AD389EFD-FFE2-4915-81E6-D38FDBAC2FFE}" srcOrd="3" destOrd="0" presId="urn:microsoft.com/office/officeart/2005/8/layout/default"/>
    <dgm:cxn modelId="{4FE11D7A-2689-415A-87AF-58B0545644A6}" type="presParOf" srcId="{B09D1960-4397-4E79-A9F0-24CC99108755}" destId="{FA86FB7D-E3F3-4B47-AD8B-013BD4C3B00B}" srcOrd="4" destOrd="0" presId="urn:microsoft.com/office/officeart/2005/8/layout/default"/>
    <dgm:cxn modelId="{2725D9E4-DD9F-4456-BBA2-933EC0659DEF}" type="presParOf" srcId="{B09D1960-4397-4E79-A9F0-24CC99108755}" destId="{E9BF7289-B707-4E88-AADF-797B7F13E1A0}" srcOrd="5" destOrd="0" presId="urn:microsoft.com/office/officeart/2005/8/layout/default"/>
    <dgm:cxn modelId="{3E37A7B3-433A-4607-B787-E83F594DC07D}" type="presParOf" srcId="{B09D1960-4397-4E79-A9F0-24CC99108755}" destId="{E626F38E-42DE-42A3-9FAE-BA634C6E4743}" srcOrd="6" destOrd="0" presId="urn:microsoft.com/office/officeart/2005/8/layout/default"/>
    <dgm:cxn modelId="{D12257F5-EE59-4AB6-8506-0C95F895B04C}" type="presParOf" srcId="{B09D1960-4397-4E79-A9F0-24CC99108755}" destId="{DC250C1E-CBA5-4704-862F-608310F6C1DB}" srcOrd="7" destOrd="0" presId="urn:microsoft.com/office/officeart/2005/8/layout/default"/>
    <dgm:cxn modelId="{BF92D2A4-B22B-43E8-ABD7-E5BC1464F100}" type="presParOf" srcId="{B09D1960-4397-4E79-A9F0-24CC99108755}" destId="{3755B418-A6E7-4D13-A10C-E09553563E4B}" srcOrd="8" destOrd="0" presId="urn:microsoft.com/office/officeart/2005/8/layout/default"/>
    <dgm:cxn modelId="{76EAD961-5FAC-41C2-9AD7-92FCDF6D2A81}" type="presParOf" srcId="{B09D1960-4397-4E79-A9F0-24CC99108755}" destId="{1AF4FC6F-F84C-4B27-A3C9-5DCEFD81335D}" srcOrd="9" destOrd="0" presId="urn:microsoft.com/office/officeart/2005/8/layout/default"/>
    <dgm:cxn modelId="{488C4035-1646-472C-B971-509A7B1DD2E8}" type="presParOf" srcId="{B09D1960-4397-4E79-A9F0-24CC99108755}" destId="{FE2CC871-6D52-49F8-9225-9389D524D23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C2F3A-7206-46F6-8103-35ED492AFD92}">
      <dsp:nvSpPr>
        <dsp:cNvPr id="0" name=""/>
        <dsp:cNvSpPr/>
      </dsp:nvSpPr>
      <dsp:spPr>
        <a:xfrm>
          <a:off x="3429000" y="0"/>
          <a:ext cx="1371599" cy="754327"/>
        </a:xfrm>
        <a:prstGeom prst="trapezoid">
          <a:avLst>
            <a:gd name="adj" fmla="val 90915"/>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Create</a:t>
          </a:r>
        </a:p>
      </dsp:txBody>
      <dsp:txXfrm>
        <a:off x="3429000" y="0"/>
        <a:ext cx="1371599" cy="754327"/>
      </dsp:txXfrm>
    </dsp:sp>
    <dsp:sp modelId="{B173EDB6-1371-44B2-A295-98FA96C60349}">
      <dsp:nvSpPr>
        <dsp:cNvPr id="0" name=""/>
        <dsp:cNvSpPr/>
      </dsp:nvSpPr>
      <dsp:spPr>
        <a:xfrm>
          <a:off x="2743200" y="754327"/>
          <a:ext cx="2743199" cy="754327"/>
        </a:xfrm>
        <a:prstGeom prst="trapezoid">
          <a:avLst>
            <a:gd name="adj" fmla="val 90915"/>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Evaluate</a:t>
          </a:r>
        </a:p>
      </dsp:txBody>
      <dsp:txXfrm>
        <a:off x="3223260" y="754327"/>
        <a:ext cx="1783080" cy="754327"/>
      </dsp:txXfrm>
    </dsp:sp>
    <dsp:sp modelId="{DB38654D-4B1B-47A7-8A9F-A173329BD3DF}">
      <dsp:nvSpPr>
        <dsp:cNvPr id="0" name=""/>
        <dsp:cNvSpPr/>
      </dsp:nvSpPr>
      <dsp:spPr>
        <a:xfrm>
          <a:off x="2057400" y="1508654"/>
          <a:ext cx="4114800" cy="754327"/>
        </a:xfrm>
        <a:prstGeom prst="trapezoid">
          <a:avLst>
            <a:gd name="adj" fmla="val 90915"/>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Analyze</a:t>
          </a:r>
        </a:p>
      </dsp:txBody>
      <dsp:txXfrm>
        <a:off x="2777489" y="1508654"/>
        <a:ext cx="2674620" cy="754327"/>
      </dsp:txXfrm>
    </dsp:sp>
    <dsp:sp modelId="{CB724F32-19BC-48EF-A8FB-329EDBCA5A8A}">
      <dsp:nvSpPr>
        <dsp:cNvPr id="0" name=""/>
        <dsp:cNvSpPr/>
      </dsp:nvSpPr>
      <dsp:spPr>
        <a:xfrm>
          <a:off x="1371600" y="2262981"/>
          <a:ext cx="5486399" cy="754327"/>
        </a:xfrm>
        <a:prstGeom prst="trapezoid">
          <a:avLst>
            <a:gd name="adj" fmla="val 90915"/>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Apply</a:t>
          </a:r>
        </a:p>
      </dsp:txBody>
      <dsp:txXfrm>
        <a:off x="2331720" y="2262981"/>
        <a:ext cx="3566160" cy="754327"/>
      </dsp:txXfrm>
    </dsp:sp>
    <dsp:sp modelId="{188CC740-F322-47FE-B3C2-542D5769E77D}">
      <dsp:nvSpPr>
        <dsp:cNvPr id="0" name=""/>
        <dsp:cNvSpPr/>
      </dsp:nvSpPr>
      <dsp:spPr>
        <a:xfrm>
          <a:off x="685799" y="3017308"/>
          <a:ext cx="6858000" cy="754327"/>
        </a:xfrm>
        <a:prstGeom prst="trapezoid">
          <a:avLst>
            <a:gd name="adj" fmla="val 90915"/>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Understand</a:t>
          </a:r>
        </a:p>
      </dsp:txBody>
      <dsp:txXfrm>
        <a:off x="1885949" y="3017308"/>
        <a:ext cx="4457700" cy="754327"/>
      </dsp:txXfrm>
    </dsp:sp>
    <dsp:sp modelId="{BF0B99B6-1173-4CE4-9FFB-69F1C356944C}">
      <dsp:nvSpPr>
        <dsp:cNvPr id="0" name=""/>
        <dsp:cNvSpPr/>
      </dsp:nvSpPr>
      <dsp:spPr>
        <a:xfrm>
          <a:off x="0" y="3771635"/>
          <a:ext cx="8229600" cy="754327"/>
        </a:xfrm>
        <a:prstGeom prst="trapezoid">
          <a:avLst>
            <a:gd name="adj" fmla="val 90915"/>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Remember</a:t>
          </a:r>
        </a:p>
      </dsp:txBody>
      <dsp:txXfrm>
        <a:off x="1440179" y="3771635"/>
        <a:ext cx="5349240" cy="754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2B9C1-BDC5-422E-8D3D-A1D70763AB41}">
      <dsp:nvSpPr>
        <dsp:cNvPr id="0" name=""/>
        <dsp:cNvSpPr/>
      </dsp:nvSpPr>
      <dsp:spPr>
        <a:xfrm>
          <a:off x="3429000" y="0"/>
          <a:ext cx="1371600" cy="881327"/>
        </a:xfrm>
        <a:prstGeom prst="trapezoid">
          <a:avLst>
            <a:gd name="adj" fmla="val 77814"/>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rot lat="0" lon="1800000" rev="0"/>
          </a:camera>
          <a:lightRig rig="flood" dir="t"/>
        </a:scene3d>
        <a:sp3d extrusionH="3810000" contourW="12700">
          <a:extrusionClr>
            <a:srgbClr val="FFFF00"/>
          </a:extrusionClr>
          <a:contourClr>
            <a:srgbClr val="FFFF00"/>
          </a:contourClr>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Create</a:t>
          </a:r>
        </a:p>
      </dsp:txBody>
      <dsp:txXfrm>
        <a:off x="3429000" y="0"/>
        <a:ext cx="1371600" cy="881327"/>
      </dsp:txXfrm>
    </dsp:sp>
    <dsp:sp modelId="{82A9F735-24C2-4176-827F-7AAA00EE3FC2}">
      <dsp:nvSpPr>
        <dsp:cNvPr id="0" name=""/>
        <dsp:cNvSpPr/>
      </dsp:nvSpPr>
      <dsp:spPr>
        <a:xfrm>
          <a:off x="2762649" y="871597"/>
          <a:ext cx="2743200" cy="881327"/>
        </a:xfrm>
        <a:prstGeom prst="trapezoid">
          <a:avLst>
            <a:gd name="adj" fmla="val 77814"/>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rot lat="0" lon="1800000" rev="0"/>
          </a:camera>
          <a:lightRig rig="flood" dir="t"/>
        </a:scene3d>
        <a:sp3d extrusionH="3810000" contourW="12700">
          <a:extrusionClr>
            <a:srgbClr val="FFFF00"/>
          </a:extrusionClr>
          <a:contourClr>
            <a:srgbClr val="FFFF00"/>
          </a:contourClr>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Evaluate</a:t>
          </a:r>
        </a:p>
      </dsp:txBody>
      <dsp:txXfrm>
        <a:off x="3242709" y="871597"/>
        <a:ext cx="1783080" cy="881327"/>
      </dsp:txXfrm>
    </dsp:sp>
    <dsp:sp modelId="{7E0125B4-1C5D-41C1-8F87-707C4E82CD54}">
      <dsp:nvSpPr>
        <dsp:cNvPr id="0" name=""/>
        <dsp:cNvSpPr/>
      </dsp:nvSpPr>
      <dsp:spPr>
        <a:xfrm>
          <a:off x="2076863" y="1752924"/>
          <a:ext cx="4114800" cy="881327"/>
        </a:xfrm>
        <a:prstGeom prst="trapezoid">
          <a:avLst>
            <a:gd name="adj" fmla="val 77814"/>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rot lat="0" lon="1799994" rev="0"/>
          </a:camera>
          <a:lightRig rig="flood" dir="t"/>
        </a:scene3d>
        <a:sp3d extrusionH="3810000" contourW="12700">
          <a:extrusionClr>
            <a:srgbClr val="FFFF00"/>
          </a:extrusionClr>
          <a:contourClr>
            <a:srgbClr val="FFFF00"/>
          </a:contourClr>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Analyze</a:t>
          </a:r>
        </a:p>
      </dsp:txBody>
      <dsp:txXfrm>
        <a:off x="2796953" y="1752924"/>
        <a:ext cx="2674620" cy="881327"/>
      </dsp:txXfrm>
    </dsp:sp>
    <dsp:sp modelId="{8428D6D6-073D-4713-B32D-70A13ED0BBB1}">
      <dsp:nvSpPr>
        <dsp:cNvPr id="0" name=""/>
        <dsp:cNvSpPr/>
      </dsp:nvSpPr>
      <dsp:spPr>
        <a:xfrm>
          <a:off x="1391076" y="2634251"/>
          <a:ext cx="5486400" cy="881327"/>
        </a:xfrm>
        <a:prstGeom prst="trapezoid">
          <a:avLst>
            <a:gd name="adj" fmla="val 77814"/>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rot lat="0" lon="1800000" rev="0"/>
          </a:camera>
          <a:lightRig rig="flood" dir="t"/>
        </a:scene3d>
        <a:sp3d extrusionH="3810000" contourW="12700">
          <a:extrusionClr>
            <a:srgbClr val="FFFF00"/>
          </a:extrusionClr>
          <a:contourClr>
            <a:srgbClr val="FFFF00"/>
          </a:contourClr>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Apply</a:t>
          </a:r>
        </a:p>
      </dsp:txBody>
      <dsp:txXfrm>
        <a:off x="2351196" y="2634251"/>
        <a:ext cx="3566160" cy="881327"/>
      </dsp:txXfrm>
    </dsp:sp>
    <dsp:sp modelId="{A11903C3-B062-43F8-B5DC-5EAC33E2716E}">
      <dsp:nvSpPr>
        <dsp:cNvPr id="0" name=""/>
        <dsp:cNvSpPr/>
      </dsp:nvSpPr>
      <dsp:spPr>
        <a:xfrm>
          <a:off x="705276" y="3515578"/>
          <a:ext cx="6858000" cy="881327"/>
        </a:xfrm>
        <a:prstGeom prst="trapezoid">
          <a:avLst>
            <a:gd name="adj" fmla="val 77814"/>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rot lat="0" lon="1800000" rev="0"/>
          </a:camera>
          <a:lightRig rig="flood" dir="t"/>
        </a:scene3d>
        <a:sp3d extrusionH="3810000" contourW="12700">
          <a:extrusionClr>
            <a:srgbClr val="FFFF00"/>
          </a:extrusionClr>
          <a:contourClr>
            <a:srgbClr val="FFFF00"/>
          </a:contourClr>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Understand</a:t>
          </a:r>
        </a:p>
      </dsp:txBody>
      <dsp:txXfrm>
        <a:off x="1905426" y="3515578"/>
        <a:ext cx="4457700" cy="881327"/>
      </dsp:txXfrm>
    </dsp:sp>
    <dsp:sp modelId="{AA86DEA5-4CBF-41B7-A2EC-3BF120A6D8C2}">
      <dsp:nvSpPr>
        <dsp:cNvPr id="0" name=""/>
        <dsp:cNvSpPr/>
      </dsp:nvSpPr>
      <dsp:spPr>
        <a:xfrm>
          <a:off x="0" y="4396905"/>
          <a:ext cx="8229600" cy="881327"/>
        </a:xfrm>
        <a:prstGeom prst="trapezoid">
          <a:avLst>
            <a:gd name="adj" fmla="val 77814"/>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rot lat="0" lon="1800000" rev="0"/>
          </a:camera>
          <a:lightRig rig="flood" dir="t"/>
        </a:scene3d>
        <a:sp3d extrusionH="3810000" contourW="12700">
          <a:extrusionClr>
            <a:srgbClr val="FFFF00"/>
          </a:extrusionClr>
          <a:contourClr>
            <a:srgbClr val="FFFF00"/>
          </a:contourClr>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Remember</a:t>
          </a:r>
        </a:p>
      </dsp:txBody>
      <dsp:txXfrm>
        <a:off x="1440179" y="4396905"/>
        <a:ext cx="5349240" cy="8813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2B9C1-BDC5-422E-8D3D-A1D70763AB41}">
      <dsp:nvSpPr>
        <dsp:cNvPr id="0" name=""/>
        <dsp:cNvSpPr/>
      </dsp:nvSpPr>
      <dsp:spPr>
        <a:xfrm>
          <a:off x="850061" y="0"/>
          <a:ext cx="340024" cy="256385"/>
        </a:xfrm>
        <a:prstGeom prst="trapezoid">
          <a:avLst>
            <a:gd name="adj" fmla="val 66311"/>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Create</a:t>
          </a:r>
        </a:p>
      </dsp:txBody>
      <dsp:txXfrm>
        <a:off x="850061" y="0"/>
        <a:ext cx="340024" cy="256385"/>
      </dsp:txXfrm>
    </dsp:sp>
    <dsp:sp modelId="{82A9F735-24C2-4176-827F-7AAA00EE3FC2}">
      <dsp:nvSpPr>
        <dsp:cNvPr id="0" name=""/>
        <dsp:cNvSpPr/>
      </dsp:nvSpPr>
      <dsp:spPr>
        <a:xfrm>
          <a:off x="684870" y="253555"/>
          <a:ext cx="680049" cy="256385"/>
        </a:xfrm>
        <a:prstGeom prst="trapezoid">
          <a:avLst>
            <a:gd name="adj" fmla="val 66311"/>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Evaluate</a:t>
          </a:r>
        </a:p>
      </dsp:txBody>
      <dsp:txXfrm>
        <a:off x="803879" y="253555"/>
        <a:ext cx="442032" cy="256385"/>
      </dsp:txXfrm>
    </dsp:sp>
    <dsp:sp modelId="{7E0125B4-1C5D-41C1-8F87-707C4E82CD54}">
      <dsp:nvSpPr>
        <dsp:cNvPr id="0" name=""/>
        <dsp:cNvSpPr/>
      </dsp:nvSpPr>
      <dsp:spPr>
        <a:xfrm>
          <a:off x="510465" y="532089"/>
          <a:ext cx="1020074" cy="256385"/>
        </a:xfrm>
        <a:prstGeom prst="trapezoid">
          <a:avLst>
            <a:gd name="adj" fmla="val 66311"/>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Analyze</a:t>
          </a:r>
        </a:p>
      </dsp:txBody>
      <dsp:txXfrm>
        <a:off x="688978" y="532089"/>
        <a:ext cx="663048" cy="256385"/>
      </dsp:txXfrm>
    </dsp:sp>
    <dsp:sp modelId="{8428D6D6-073D-4713-B32D-70A13ED0BBB1}">
      <dsp:nvSpPr>
        <dsp:cNvPr id="0" name=""/>
        <dsp:cNvSpPr/>
      </dsp:nvSpPr>
      <dsp:spPr>
        <a:xfrm>
          <a:off x="344853" y="766326"/>
          <a:ext cx="1360098" cy="256385"/>
        </a:xfrm>
        <a:prstGeom prst="trapezoid">
          <a:avLst>
            <a:gd name="adj" fmla="val 66311"/>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Apply</a:t>
          </a:r>
        </a:p>
      </dsp:txBody>
      <dsp:txXfrm>
        <a:off x="582870" y="766326"/>
        <a:ext cx="884064" cy="256385"/>
      </dsp:txXfrm>
    </dsp:sp>
    <dsp:sp modelId="{A11903C3-B062-43F8-B5DC-5EAC33E2716E}">
      <dsp:nvSpPr>
        <dsp:cNvPr id="0" name=""/>
        <dsp:cNvSpPr/>
      </dsp:nvSpPr>
      <dsp:spPr>
        <a:xfrm>
          <a:off x="174840" y="1022712"/>
          <a:ext cx="1700123" cy="256385"/>
        </a:xfrm>
        <a:prstGeom prst="trapezoid">
          <a:avLst>
            <a:gd name="adj" fmla="val 66311"/>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Understand</a:t>
          </a:r>
        </a:p>
      </dsp:txBody>
      <dsp:txXfrm>
        <a:off x="472362" y="1022712"/>
        <a:ext cx="1105080" cy="256385"/>
      </dsp:txXfrm>
    </dsp:sp>
    <dsp:sp modelId="{AA86DEA5-4CBF-41B7-A2EC-3BF120A6D8C2}">
      <dsp:nvSpPr>
        <dsp:cNvPr id="0" name=""/>
        <dsp:cNvSpPr/>
      </dsp:nvSpPr>
      <dsp:spPr>
        <a:xfrm>
          <a:off x="0" y="1279097"/>
          <a:ext cx="2040148" cy="256385"/>
        </a:xfrm>
        <a:prstGeom prst="trapezoid">
          <a:avLst>
            <a:gd name="adj" fmla="val 66311"/>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Remember</a:t>
          </a:r>
        </a:p>
      </dsp:txBody>
      <dsp:txXfrm>
        <a:off x="357025" y="1279097"/>
        <a:ext cx="1326096" cy="2563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2B9C1-BDC5-422E-8D3D-A1D70763AB41}">
      <dsp:nvSpPr>
        <dsp:cNvPr id="0" name=""/>
        <dsp:cNvSpPr/>
      </dsp:nvSpPr>
      <dsp:spPr>
        <a:xfrm>
          <a:off x="850061" y="0"/>
          <a:ext cx="340024" cy="256385"/>
        </a:xfrm>
        <a:prstGeom prst="trapezoid">
          <a:avLst>
            <a:gd name="adj" fmla="val 66311"/>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Create</a:t>
          </a:r>
        </a:p>
      </dsp:txBody>
      <dsp:txXfrm>
        <a:off x="850061" y="0"/>
        <a:ext cx="340024" cy="256385"/>
      </dsp:txXfrm>
    </dsp:sp>
    <dsp:sp modelId="{82A9F735-24C2-4176-827F-7AAA00EE3FC2}">
      <dsp:nvSpPr>
        <dsp:cNvPr id="0" name=""/>
        <dsp:cNvSpPr/>
      </dsp:nvSpPr>
      <dsp:spPr>
        <a:xfrm>
          <a:off x="684870" y="253555"/>
          <a:ext cx="680049" cy="256385"/>
        </a:xfrm>
        <a:prstGeom prst="trapezoid">
          <a:avLst>
            <a:gd name="adj" fmla="val 66311"/>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Evaluate</a:t>
          </a:r>
        </a:p>
      </dsp:txBody>
      <dsp:txXfrm>
        <a:off x="803879" y="253555"/>
        <a:ext cx="442032" cy="256385"/>
      </dsp:txXfrm>
    </dsp:sp>
    <dsp:sp modelId="{7E0125B4-1C5D-41C1-8F87-707C4E82CD54}">
      <dsp:nvSpPr>
        <dsp:cNvPr id="0" name=""/>
        <dsp:cNvSpPr/>
      </dsp:nvSpPr>
      <dsp:spPr>
        <a:xfrm>
          <a:off x="510465" y="532089"/>
          <a:ext cx="1020074" cy="256385"/>
        </a:xfrm>
        <a:prstGeom prst="trapezoid">
          <a:avLst>
            <a:gd name="adj" fmla="val 66311"/>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Analyze</a:t>
          </a:r>
        </a:p>
      </dsp:txBody>
      <dsp:txXfrm>
        <a:off x="688978" y="532089"/>
        <a:ext cx="663048" cy="256385"/>
      </dsp:txXfrm>
    </dsp:sp>
    <dsp:sp modelId="{8428D6D6-073D-4713-B32D-70A13ED0BBB1}">
      <dsp:nvSpPr>
        <dsp:cNvPr id="0" name=""/>
        <dsp:cNvSpPr/>
      </dsp:nvSpPr>
      <dsp:spPr>
        <a:xfrm>
          <a:off x="344853" y="766326"/>
          <a:ext cx="1360098" cy="256385"/>
        </a:xfrm>
        <a:prstGeom prst="trapezoid">
          <a:avLst>
            <a:gd name="adj" fmla="val 66311"/>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Apply</a:t>
          </a:r>
        </a:p>
      </dsp:txBody>
      <dsp:txXfrm>
        <a:off x="582870" y="766326"/>
        <a:ext cx="884064" cy="256385"/>
      </dsp:txXfrm>
    </dsp:sp>
    <dsp:sp modelId="{A11903C3-B062-43F8-B5DC-5EAC33E2716E}">
      <dsp:nvSpPr>
        <dsp:cNvPr id="0" name=""/>
        <dsp:cNvSpPr/>
      </dsp:nvSpPr>
      <dsp:spPr>
        <a:xfrm>
          <a:off x="174840" y="1022712"/>
          <a:ext cx="1700123" cy="256385"/>
        </a:xfrm>
        <a:prstGeom prst="trapezoid">
          <a:avLst>
            <a:gd name="adj" fmla="val 66311"/>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Understand</a:t>
          </a:r>
        </a:p>
      </dsp:txBody>
      <dsp:txXfrm>
        <a:off x="472362" y="1022712"/>
        <a:ext cx="1105080" cy="256385"/>
      </dsp:txXfrm>
    </dsp:sp>
    <dsp:sp modelId="{AA86DEA5-4CBF-41B7-A2EC-3BF120A6D8C2}">
      <dsp:nvSpPr>
        <dsp:cNvPr id="0" name=""/>
        <dsp:cNvSpPr/>
      </dsp:nvSpPr>
      <dsp:spPr>
        <a:xfrm>
          <a:off x="0" y="1279097"/>
          <a:ext cx="2040148" cy="256385"/>
        </a:xfrm>
        <a:prstGeom prst="trapezoid">
          <a:avLst>
            <a:gd name="adj" fmla="val 66311"/>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Remember</a:t>
          </a:r>
        </a:p>
      </dsp:txBody>
      <dsp:txXfrm>
        <a:off x="357025" y="1279097"/>
        <a:ext cx="1326096" cy="2563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16810-55DB-4B20-A834-3F7FA3C9CE47}">
      <dsp:nvSpPr>
        <dsp:cNvPr id="0" name=""/>
        <dsp:cNvSpPr/>
      </dsp:nvSpPr>
      <dsp:spPr>
        <a:xfrm>
          <a:off x="1047403" y="3299"/>
          <a:ext cx="2231900" cy="133914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Avoidance</a:t>
          </a:r>
        </a:p>
        <a:p>
          <a:pPr marL="171450" lvl="1" indent="-171450" algn="l" defTabSz="755650">
            <a:lnSpc>
              <a:spcPct val="90000"/>
            </a:lnSpc>
            <a:spcBef>
              <a:spcPct val="0"/>
            </a:spcBef>
            <a:spcAft>
              <a:spcPct val="15000"/>
            </a:spcAft>
            <a:buChar char="•"/>
          </a:pPr>
          <a:r>
            <a:rPr lang="en-US" sz="1700" b="1" kern="1200" dirty="0">
              <a:solidFill>
                <a:schemeClr val="bg1"/>
              </a:solidFill>
            </a:rPr>
            <a:t>“Eclipse”</a:t>
          </a:r>
        </a:p>
        <a:p>
          <a:pPr marL="171450" lvl="1" indent="-171450" algn="l" defTabSz="755650">
            <a:lnSpc>
              <a:spcPct val="90000"/>
            </a:lnSpc>
            <a:spcBef>
              <a:spcPct val="0"/>
            </a:spcBef>
            <a:spcAft>
              <a:spcPct val="15000"/>
            </a:spcAft>
            <a:buChar char="•"/>
          </a:pPr>
          <a:r>
            <a:rPr lang="en-US" sz="1700" b="1" kern="1200" dirty="0">
              <a:solidFill>
                <a:schemeClr val="bg1"/>
              </a:solidFill>
            </a:rPr>
            <a:t>“Camouflage”</a:t>
          </a:r>
        </a:p>
        <a:p>
          <a:pPr marL="171450" lvl="1" indent="-171450" algn="l" defTabSz="755650">
            <a:lnSpc>
              <a:spcPct val="90000"/>
            </a:lnSpc>
            <a:spcBef>
              <a:spcPct val="0"/>
            </a:spcBef>
            <a:spcAft>
              <a:spcPct val="15000"/>
            </a:spcAft>
            <a:buChar char="•"/>
          </a:pPr>
          <a:r>
            <a:rPr lang="en-US" sz="1700" b="1" kern="1200" dirty="0">
              <a:solidFill>
                <a:schemeClr val="bg1"/>
              </a:solidFill>
            </a:rPr>
            <a:t>“Meditation”</a:t>
          </a:r>
        </a:p>
      </dsp:txBody>
      <dsp:txXfrm>
        <a:off x="1047403" y="3299"/>
        <a:ext cx="2231900" cy="1339140"/>
      </dsp:txXfrm>
    </dsp:sp>
    <dsp:sp modelId="{7BF4736F-ECEE-48DD-98FD-5680135E93AA}">
      <dsp:nvSpPr>
        <dsp:cNvPr id="0" name=""/>
        <dsp:cNvSpPr/>
      </dsp:nvSpPr>
      <dsp:spPr>
        <a:xfrm>
          <a:off x="3502495" y="3299"/>
          <a:ext cx="2231900" cy="133914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The Muffin</a:t>
          </a:r>
        </a:p>
      </dsp:txBody>
      <dsp:txXfrm>
        <a:off x="3502495" y="3299"/>
        <a:ext cx="2231900" cy="1339140"/>
      </dsp:txXfrm>
    </dsp:sp>
    <dsp:sp modelId="{FA86FB7D-E3F3-4B47-AD8B-013BD4C3B00B}">
      <dsp:nvSpPr>
        <dsp:cNvPr id="0" name=""/>
        <dsp:cNvSpPr/>
      </dsp:nvSpPr>
      <dsp:spPr>
        <a:xfrm>
          <a:off x="1047403" y="1565629"/>
          <a:ext cx="2231900" cy="13391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The Hostile Response</a:t>
          </a:r>
        </a:p>
      </dsp:txBody>
      <dsp:txXfrm>
        <a:off x="1047403" y="1565629"/>
        <a:ext cx="2231900" cy="1339140"/>
      </dsp:txXfrm>
    </dsp:sp>
    <dsp:sp modelId="{E626F38E-42DE-42A3-9FAE-BA634C6E4743}">
      <dsp:nvSpPr>
        <dsp:cNvPr id="0" name=""/>
        <dsp:cNvSpPr/>
      </dsp:nvSpPr>
      <dsp:spPr>
        <a:xfrm>
          <a:off x="3502495" y="1565629"/>
          <a:ext cx="2231900" cy="133914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The List</a:t>
          </a:r>
        </a:p>
      </dsp:txBody>
      <dsp:txXfrm>
        <a:off x="3502495" y="1565629"/>
        <a:ext cx="2231900" cy="1339140"/>
      </dsp:txXfrm>
    </dsp:sp>
    <dsp:sp modelId="{3755B418-A6E7-4D13-A10C-E09553563E4B}">
      <dsp:nvSpPr>
        <dsp:cNvPr id="0" name=""/>
        <dsp:cNvSpPr/>
      </dsp:nvSpPr>
      <dsp:spPr>
        <a:xfrm>
          <a:off x="1047403" y="3127960"/>
          <a:ext cx="2231900" cy="133914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Pimp Back</a:t>
          </a:r>
        </a:p>
      </dsp:txBody>
      <dsp:txXfrm>
        <a:off x="1047403" y="3127960"/>
        <a:ext cx="2231900" cy="1339140"/>
      </dsp:txXfrm>
    </dsp:sp>
    <dsp:sp modelId="{FE2CC871-6D52-49F8-9225-9389D524D23F}">
      <dsp:nvSpPr>
        <dsp:cNvPr id="0" name=""/>
        <dsp:cNvSpPr/>
      </dsp:nvSpPr>
      <dsp:spPr>
        <a:xfrm>
          <a:off x="3502495" y="3127960"/>
          <a:ext cx="2231900" cy="133914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The Politician</a:t>
          </a:r>
        </a:p>
      </dsp:txBody>
      <dsp:txXfrm>
        <a:off x="3502495" y="3127960"/>
        <a:ext cx="2231900" cy="133914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AE210-6E38-534B-A1B8-C24C7E6C2E44}"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AC24D-6B66-6D45-B2A8-8DB4C28CBC0B}" type="slidenum">
              <a:rPr lang="en-US" smtClean="0"/>
              <a:t>‹#›</a:t>
            </a:fld>
            <a:endParaRPr lang="en-US"/>
          </a:p>
        </p:txBody>
      </p:sp>
    </p:spTree>
    <p:extLst>
      <p:ext uri="{BB962C8B-B14F-4D97-AF65-F5344CB8AC3E}">
        <p14:creationId xmlns:p14="http://schemas.microsoft.com/office/powerpoint/2010/main" val="350925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171450" indent="-171450">
              <a:buFontTx/>
              <a:buChar char="-"/>
            </a:pPr>
            <a:r>
              <a:rPr lang="en-US" dirty="0"/>
              <a:t>Athenian</a:t>
            </a:r>
            <a:r>
              <a:rPr lang="en-US" baseline="0" dirty="0"/>
              <a:t> philosopher in 400s BCE</a:t>
            </a:r>
          </a:p>
          <a:p>
            <a:pPr marL="171450" indent="-171450">
              <a:buFontTx/>
              <a:buChar char="-"/>
            </a:pPr>
            <a:r>
              <a:rPr lang="en-US" baseline="0" dirty="0"/>
              <a:t>Claimed he “knew nothing”.  Said his awareness of this was his wisdom</a:t>
            </a:r>
          </a:p>
          <a:p>
            <a:pPr marL="171450" indent="-171450">
              <a:buFontTx/>
              <a:buChar char="-"/>
            </a:pPr>
            <a:r>
              <a:rPr lang="en-US" baseline="0" dirty="0"/>
              <a:t>Questioned other people’s beliefs and views (</a:t>
            </a:r>
            <a:r>
              <a:rPr lang="en-US" baseline="0" dirty="0" err="1"/>
              <a:t>elunchus</a:t>
            </a:r>
            <a:r>
              <a:rPr lang="en-US" baseline="0" dirty="0"/>
              <a:t>) in an attempt to have them realize their own ignorance.  State of </a:t>
            </a:r>
            <a:r>
              <a:rPr lang="en-US" baseline="0" dirty="0" err="1"/>
              <a:t>aproria</a:t>
            </a:r>
            <a:r>
              <a:rPr lang="en-US" baseline="0" dirty="0"/>
              <a:t> (confusion and uncertainty) that would lead to curiosity</a:t>
            </a:r>
          </a:p>
          <a:p>
            <a:pPr marL="171450" indent="-171450">
              <a:buFontTx/>
              <a:buChar char="-"/>
            </a:pPr>
            <a:r>
              <a:rPr lang="en-US" baseline="0" dirty="0"/>
              <a:t>Did not give answers – asked “leading questions” in an attempt for knowledge midwifery – knowledge is within.  Usually statement of fact, then ask for agreements.</a:t>
            </a:r>
          </a:p>
          <a:p>
            <a:pPr marL="171450" indent="-171450">
              <a:buFontTx/>
              <a:buChar char="-"/>
            </a:pPr>
            <a:r>
              <a:rPr lang="en-US" baseline="0" dirty="0"/>
              <a:t>Lots of analogies and hypotheticals.</a:t>
            </a:r>
          </a:p>
          <a:p>
            <a:pPr marL="171450" indent="-171450">
              <a:buFontTx/>
              <a:buChar char="-"/>
            </a:pPr>
            <a:endParaRPr lang="en-US" baseline="0" dirty="0"/>
          </a:p>
          <a:p>
            <a:r>
              <a:rPr lang="en-US" sz="1200" b="0" i="0" u="none" strike="noStrike" kern="1200" baseline="0" dirty="0">
                <a:solidFill>
                  <a:schemeClr val="tx1"/>
                </a:solidFill>
                <a:latin typeface="+mn-lt"/>
                <a:ea typeface="+mn-ea"/>
                <a:cs typeface="+mn-cs"/>
              </a:rPr>
              <a:t>Second, the purpose of Socrates’ methods was not to instruct or to sway while he led his learners down a path in determining</a:t>
            </a:r>
          </a:p>
          <a:p>
            <a:r>
              <a:rPr lang="en-US" sz="1200" b="0" i="0" u="none" strike="noStrike" kern="1200" baseline="0" dirty="0">
                <a:solidFill>
                  <a:schemeClr val="tx1"/>
                </a:solidFill>
                <a:latin typeface="+mn-lt"/>
                <a:ea typeface="+mn-ea"/>
                <a:cs typeface="+mn-cs"/>
              </a:rPr>
              <a:t>the truth about an issue. The questioning by Socrates was intended to place an individual’s beliefs under scrutiny that would ultimately lead to their refutation.</a:t>
            </a:r>
          </a:p>
          <a:p>
            <a:r>
              <a:rPr lang="en-US" sz="1200" b="0" i="0" u="none" strike="noStrike" kern="1200" baseline="0" dirty="0">
                <a:solidFill>
                  <a:schemeClr val="tx1"/>
                </a:solidFill>
                <a:latin typeface="+mn-lt"/>
                <a:ea typeface="+mn-ea"/>
                <a:cs typeface="+mn-cs"/>
              </a:rPr>
              <a:t>Known by </a:t>
            </a:r>
            <a:r>
              <a:rPr lang="en-US" sz="1200" b="0" i="0" u="none" strike="noStrike" kern="1200" baseline="0" dirty="0" err="1">
                <a:solidFill>
                  <a:schemeClr val="tx1"/>
                </a:solidFill>
                <a:latin typeface="+mn-lt"/>
                <a:ea typeface="+mn-ea"/>
                <a:cs typeface="+mn-cs"/>
              </a:rPr>
              <a:t>theGreeks</a:t>
            </a:r>
            <a:r>
              <a:rPr lang="en-US" sz="1200" b="0" i="0" u="none" strike="noStrike" kern="1200" baseline="0" dirty="0">
                <a:solidFill>
                  <a:schemeClr val="tx1"/>
                </a:solidFill>
                <a:latin typeface="+mn-lt"/>
                <a:ea typeface="+mn-ea"/>
                <a:cs typeface="+mn-cs"/>
              </a:rPr>
              <a:t> as </a:t>
            </a:r>
            <a:r>
              <a:rPr lang="en-US" sz="1200" b="0" i="0" u="none" strike="noStrike" kern="1200" baseline="0" dirty="0" err="1">
                <a:solidFill>
                  <a:schemeClr val="tx1"/>
                </a:solidFill>
                <a:latin typeface="+mn-lt"/>
                <a:ea typeface="+mn-ea"/>
                <a:cs typeface="+mn-cs"/>
              </a:rPr>
              <a:t>elunchus</a:t>
            </a:r>
            <a:r>
              <a:rPr lang="en-US" sz="1200" b="0" i="0" u="none" strike="noStrike" kern="1200" baseline="0" dirty="0">
                <a:solidFill>
                  <a:schemeClr val="tx1"/>
                </a:solidFill>
                <a:latin typeface="+mn-lt"/>
                <a:ea typeface="+mn-ea"/>
                <a:cs typeface="+mn-cs"/>
              </a:rPr>
              <a:t>, the challenge by Socrates of a set of beliefs of his learners assessed whether they were mutually consistent. The refutation of beliefs led to a state of confusion and doubt known as </a:t>
            </a:r>
            <a:r>
              <a:rPr lang="en-US" sz="1200" b="0" i="0" u="none" strike="noStrike" kern="1200" baseline="0" dirty="0" err="1">
                <a:solidFill>
                  <a:schemeClr val="tx1"/>
                </a:solidFill>
                <a:latin typeface="+mn-lt"/>
                <a:ea typeface="+mn-ea"/>
                <a:cs typeface="+mn-cs"/>
              </a:rPr>
              <a:t>aproria</a:t>
            </a:r>
            <a:r>
              <a:rPr lang="en-US" sz="1200" b="0" i="0" u="none" strike="noStrike" kern="1200" baseline="0" dirty="0">
                <a:solidFill>
                  <a:schemeClr val="tx1"/>
                </a:solidFill>
                <a:latin typeface="+mn-lt"/>
                <a:ea typeface="+mn-ea"/>
                <a:cs typeface="+mn-cs"/>
              </a:rPr>
              <a:t>. Socrates’ goal of </a:t>
            </a:r>
            <a:r>
              <a:rPr lang="en-US" sz="1200" b="0" i="0" u="none" strike="noStrike" kern="1200" baseline="0" dirty="0" err="1">
                <a:solidFill>
                  <a:schemeClr val="tx1"/>
                </a:solidFill>
                <a:latin typeface="+mn-lt"/>
                <a:ea typeface="+mn-ea"/>
                <a:cs typeface="+mn-cs"/>
              </a:rPr>
              <a:t>elunchus</a:t>
            </a:r>
            <a:r>
              <a:rPr lang="en-US" sz="1200" b="0" i="0" u="none" strike="noStrike" kern="1200" baseline="0" dirty="0">
                <a:solidFill>
                  <a:schemeClr val="tx1"/>
                </a:solidFill>
                <a:latin typeface="+mn-lt"/>
                <a:ea typeface="+mn-ea"/>
                <a:cs typeface="+mn-cs"/>
              </a:rPr>
              <a:t> followed by </a:t>
            </a:r>
            <a:r>
              <a:rPr lang="en-US" sz="1200" b="0" i="0" u="none" strike="noStrike" kern="1200" baseline="0" dirty="0" err="1">
                <a:solidFill>
                  <a:schemeClr val="tx1"/>
                </a:solidFill>
                <a:latin typeface="+mn-lt"/>
                <a:ea typeface="+mn-ea"/>
                <a:cs typeface="+mn-cs"/>
              </a:rPr>
              <a:t>aproria</a:t>
            </a:r>
            <a:r>
              <a:rPr lang="en-US" sz="1200" b="0" i="0" u="none" strike="noStrike" kern="1200" baseline="0" dirty="0">
                <a:solidFill>
                  <a:schemeClr val="tx1"/>
                </a:solidFill>
                <a:latin typeface="+mn-lt"/>
                <a:ea typeface="+mn-ea"/>
                <a:cs typeface="+mn-cs"/>
              </a:rPr>
              <a:t> was to create a state of curiosity in his group of learners so as to initiate a collective search for truth through further group discussion. As such, Socrates oversaw the realization of his students in the process</a:t>
            </a:r>
          </a:p>
          <a:p>
            <a:r>
              <a:rPr lang="en-US" sz="1200" b="0" i="0" u="none" strike="noStrike" kern="1200" baseline="0" dirty="0">
                <a:solidFill>
                  <a:schemeClr val="tx1"/>
                </a:solidFill>
                <a:latin typeface="+mn-lt"/>
                <a:ea typeface="+mn-ea"/>
                <a:cs typeface="+mn-cs"/>
              </a:rPr>
              <a:t>of discovering truth (learning) on their own. He</a:t>
            </a:r>
          </a:p>
          <a:p>
            <a:r>
              <a:rPr lang="en-US" sz="1200" b="0" i="0" u="none" strike="noStrike" kern="1200" baseline="0" dirty="0">
                <a:solidFill>
                  <a:schemeClr val="tx1"/>
                </a:solidFill>
                <a:latin typeface="+mn-lt"/>
                <a:ea typeface="+mn-ea"/>
                <a:cs typeface="+mn-cs"/>
              </a:rPr>
              <a:t>believed that true knowledge lies within the learner</a:t>
            </a:r>
          </a:p>
          <a:p>
            <a:r>
              <a:rPr lang="en-US" sz="1200" b="0" i="0" u="none" strike="noStrike" kern="1200" baseline="0" dirty="0">
                <a:solidFill>
                  <a:schemeClr val="tx1"/>
                </a:solidFill>
                <a:latin typeface="+mn-lt"/>
                <a:ea typeface="+mn-ea"/>
                <a:cs typeface="+mn-cs"/>
              </a:rPr>
              <a:t>and is brought out by a series of questions asked in a humane</a:t>
            </a:r>
          </a:p>
          <a:p>
            <a:r>
              <a:rPr lang="en-US" sz="1200" b="0" i="0" u="none" strike="noStrike" kern="1200" baseline="0" dirty="0">
                <a:solidFill>
                  <a:schemeClr val="tx1"/>
                </a:solidFill>
                <a:latin typeface="+mn-lt"/>
                <a:ea typeface="+mn-ea"/>
                <a:cs typeface="+mn-cs"/>
              </a:rPr>
              <a:t>fashion within a group, a type of intellectual</a:t>
            </a:r>
          </a:p>
          <a:p>
            <a:r>
              <a:rPr lang="en-US" sz="1200" b="0" i="0" u="none" strike="noStrike" kern="1200" baseline="0" dirty="0">
                <a:solidFill>
                  <a:schemeClr val="tx1"/>
                </a:solidFill>
                <a:latin typeface="+mn-lt"/>
                <a:ea typeface="+mn-ea"/>
                <a:cs typeface="+mn-cs"/>
              </a:rPr>
              <a:t>midwifery whereby the delivery of truth and knowledge</a:t>
            </a:r>
          </a:p>
          <a:p>
            <a:r>
              <a:rPr lang="en-US" sz="1200" b="0" i="0" u="none" strike="noStrike" kern="1200" baseline="0" dirty="0">
                <a:solidFill>
                  <a:schemeClr val="tx1"/>
                </a:solidFill>
                <a:latin typeface="+mn-lt"/>
                <a:ea typeface="+mn-ea"/>
                <a:cs typeface="+mn-cs"/>
              </a:rPr>
              <a:t>occurred in the learner. In essence, the Socratic</a:t>
            </a:r>
          </a:p>
          <a:p>
            <a:r>
              <a:rPr lang="en-US" sz="1200" b="0" i="0" u="none" strike="noStrike" kern="1200" baseline="0" dirty="0">
                <a:solidFill>
                  <a:schemeClr val="tx1"/>
                </a:solidFill>
                <a:latin typeface="+mn-lt"/>
                <a:ea typeface="+mn-ea"/>
                <a:cs typeface="+mn-cs"/>
              </a:rPr>
              <a:t>method of teaching occurred through the development</a:t>
            </a:r>
          </a:p>
          <a:p>
            <a:r>
              <a:rPr lang="en-US" sz="1200" b="0" i="0" u="none" strike="noStrike" kern="1200" baseline="0" dirty="0">
                <a:solidFill>
                  <a:schemeClr val="tx1"/>
                </a:solidFill>
                <a:latin typeface="+mn-lt"/>
                <a:ea typeface="+mn-ea"/>
                <a:cs typeface="+mn-cs"/>
              </a:rPr>
              <a:t>of wisdom that began in admitting one’s own ignorance.</a:t>
            </a:r>
          </a:p>
          <a:p>
            <a:r>
              <a:rPr lang="en-US" sz="1200" b="0" i="0" u="none" strike="noStrike" kern="1200" baseline="0" dirty="0">
                <a:solidFill>
                  <a:schemeClr val="tx1"/>
                </a:solidFill>
                <a:latin typeface="+mn-lt"/>
                <a:ea typeface="+mn-ea"/>
                <a:cs typeface="+mn-cs"/>
              </a:rPr>
              <a:t>Self-knowledge is the ultimate virtue, and</a:t>
            </a:r>
          </a:p>
          <a:p>
            <a:r>
              <a:rPr lang="en-US" sz="1200" b="0" i="0" u="none" strike="noStrike" kern="1200" baseline="0" dirty="0">
                <a:solidFill>
                  <a:schemeClr val="tx1"/>
                </a:solidFill>
                <a:latin typeface="+mn-lt"/>
                <a:ea typeface="+mn-ea"/>
                <a:cs typeface="+mn-cs"/>
              </a:rPr>
              <a:t>learners will arrive at truth through questioning. The</a:t>
            </a:r>
          </a:p>
          <a:p>
            <a:r>
              <a:rPr lang="en-US" sz="1200" b="0" i="0" u="none" strike="noStrike" kern="1200" baseline="0" dirty="0">
                <a:solidFill>
                  <a:schemeClr val="tx1"/>
                </a:solidFill>
                <a:latin typeface="+mn-lt"/>
                <a:ea typeface="+mn-ea"/>
                <a:cs typeface="+mn-cs"/>
              </a:rPr>
              <a:t>arrival of truth occurred through working collaboratively</a:t>
            </a:r>
          </a:p>
          <a:p>
            <a:r>
              <a:rPr lang="en-US" sz="1200" b="0" i="0" u="none" strike="noStrike" kern="1200" baseline="0" dirty="0">
                <a:solidFill>
                  <a:schemeClr val="tx1"/>
                </a:solidFill>
                <a:latin typeface="+mn-lt"/>
                <a:ea typeface="+mn-ea"/>
                <a:cs typeface="+mn-cs"/>
              </a:rPr>
              <a:t>in groups, exploring interpretive questions that</a:t>
            </a:r>
          </a:p>
          <a:p>
            <a:r>
              <a:rPr lang="en-US" sz="1200" b="0" i="0" u="none" strike="noStrike" kern="1200" baseline="0" dirty="0">
                <a:solidFill>
                  <a:schemeClr val="tx1"/>
                </a:solidFill>
                <a:latin typeface="+mn-lt"/>
                <a:ea typeface="+mn-ea"/>
                <a:cs typeface="+mn-cs"/>
              </a:rPr>
              <a:t>lack a specific answer but activate</a:t>
            </a:r>
            <a:endParaRPr lang="en-US" baseline="0" dirty="0"/>
          </a:p>
        </p:txBody>
      </p:sp>
      <p:sp>
        <p:nvSpPr>
          <p:cNvPr id="4" name="Slide Number Placeholder 3"/>
          <p:cNvSpPr>
            <a:spLocks noGrp="1"/>
          </p:cNvSpPr>
          <p:nvPr>
            <p:ph type="sldNum" sz="quarter" idx="10"/>
          </p:nvPr>
        </p:nvSpPr>
        <p:spPr/>
        <p:txBody>
          <a:bodyPr/>
          <a:lstStyle/>
          <a:p>
            <a:fld id="{7A13F690-5D86-4210-8FE5-C8311E2D0E23}" type="slidenum">
              <a:rPr lang="en-US" smtClean="0"/>
              <a:t>2</a:t>
            </a:fld>
            <a:endParaRPr lang="en-US"/>
          </a:p>
        </p:txBody>
      </p:sp>
    </p:spTree>
    <p:extLst>
      <p:ext uri="{BB962C8B-B14F-4D97-AF65-F5344CB8AC3E}">
        <p14:creationId xmlns:p14="http://schemas.microsoft.com/office/powerpoint/2010/main" val="3460010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a:t>Which do we usually increase when trying</a:t>
            </a:r>
            <a:r>
              <a:rPr lang="en-US" baseline="0" dirty="0"/>
              <a:t> to help our learners retain?</a:t>
            </a:r>
          </a:p>
          <a:p>
            <a:r>
              <a:rPr lang="en-US" baseline="0" dirty="0"/>
              <a:t>Which one is linked with ability?  Difficulty</a:t>
            </a:r>
          </a:p>
          <a:p>
            <a:r>
              <a:rPr lang="en-US" baseline="0" dirty="0"/>
              <a:t>Which one is linked with retention?  Complexity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A13F690-5D86-4210-8FE5-C8311E2D0E23}" type="slidenum">
              <a:rPr lang="en-US" smtClean="0"/>
              <a:t>14</a:t>
            </a:fld>
            <a:endParaRPr lang="en-US"/>
          </a:p>
        </p:txBody>
      </p:sp>
    </p:spTree>
    <p:extLst>
      <p:ext uri="{BB962C8B-B14F-4D97-AF65-F5344CB8AC3E}">
        <p14:creationId xmlns:p14="http://schemas.microsoft.com/office/powerpoint/2010/main" val="158708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Learners of any ability level can have increased complexity</a:t>
            </a:r>
          </a:p>
          <a:p>
            <a:endParaRPr lang="en-US" dirty="0"/>
          </a:p>
        </p:txBody>
      </p:sp>
      <p:sp>
        <p:nvSpPr>
          <p:cNvPr id="4" name="Slide Number Placeholder 3"/>
          <p:cNvSpPr>
            <a:spLocks noGrp="1"/>
          </p:cNvSpPr>
          <p:nvPr>
            <p:ph type="sldNum" sz="quarter" idx="10"/>
          </p:nvPr>
        </p:nvSpPr>
        <p:spPr/>
        <p:txBody>
          <a:bodyPr/>
          <a:lstStyle/>
          <a:p>
            <a:fld id="{7A13F690-5D86-4210-8FE5-C8311E2D0E23}" type="slidenum">
              <a:rPr lang="en-US" smtClean="0"/>
              <a:t>15</a:t>
            </a:fld>
            <a:endParaRPr lang="en-US"/>
          </a:p>
        </p:txBody>
      </p:sp>
    </p:spTree>
    <p:extLst>
      <p:ext uri="{BB962C8B-B14F-4D97-AF65-F5344CB8AC3E}">
        <p14:creationId xmlns:p14="http://schemas.microsoft.com/office/powerpoint/2010/main" val="344809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a:t>Which do we usually increase when trying</a:t>
            </a:r>
            <a:r>
              <a:rPr lang="en-US" baseline="0" dirty="0"/>
              <a:t> to help our learners retain?</a:t>
            </a:r>
          </a:p>
          <a:p>
            <a:r>
              <a:rPr lang="en-US" baseline="0" dirty="0"/>
              <a:t>Which one is linked with ability?  Difficulty</a:t>
            </a:r>
          </a:p>
          <a:p>
            <a:r>
              <a:rPr lang="en-US" baseline="0" dirty="0"/>
              <a:t>Which one is linked with retention?  Complexity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A13F690-5D86-4210-8FE5-C8311E2D0E23}" type="slidenum">
              <a:rPr lang="en-US" smtClean="0"/>
              <a:t>16</a:t>
            </a:fld>
            <a:endParaRPr lang="en-US"/>
          </a:p>
        </p:txBody>
      </p:sp>
    </p:spTree>
    <p:extLst>
      <p:ext uri="{BB962C8B-B14F-4D97-AF65-F5344CB8AC3E}">
        <p14:creationId xmlns:p14="http://schemas.microsoft.com/office/powerpoint/2010/main" val="213141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a:t>Which do we usually increase when trying</a:t>
            </a:r>
            <a:r>
              <a:rPr lang="en-US" baseline="0" dirty="0"/>
              <a:t> to help our learners retain?</a:t>
            </a:r>
          </a:p>
          <a:p>
            <a:r>
              <a:rPr lang="en-US" baseline="0" dirty="0"/>
              <a:t>Which one is linked with ability?  Difficulty</a:t>
            </a:r>
          </a:p>
          <a:p>
            <a:r>
              <a:rPr lang="en-US" baseline="0" dirty="0"/>
              <a:t>Which one is linked with retention?  Complexity</a:t>
            </a:r>
          </a:p>
          <a:p>
            <a:endParaRPr lang="en-US" baseline="0" dirty="0"/>
          </a:p>
          <a:p>
            <a:pPr marL="228600" indent="-228600">
              <a:buAutoNum type="arabicPeriod"/>
            </a:pPr>
            <a:r>
              <a:rPr lang="en-US" baseline="0" dirty="0" err="1"/>
              <a:t>Liveborn</a:t>
            </a:r>
            <a:endParaRPr lang="en-US" baseline="0" dirty="0"/>
          </a:p>
          <a:p>
            <a:pPr marL="228600" indent="-228600">
              <a:buAutoNum type="arabicPeriod"/>
            </a:pPr>
            <a:r>
              <a:rPr lang="en-US" baseline="0" dirty="0"/>
              <a:t>Septicemia, OA, CHF, PNA, Mood </a:t>
            </a:r>
            <a:r>
              <a:rPr lang="en-US" baseline="0" dirty="0" err="1"/>
              <a:t>dsos</a:t>
            </a:r>
            <a:r>
              <a:rPr lang="en-US" baseline="0" dirty="0"/>
              <a:t>, cardiac </a:t>
            </a:r>
            <a:r>
              <a:rPr lang="en-US" baseline="0" dirty="0" err="1"/>
              <a:t>dysrhthmias</a:t>
            </a:r>
            <a:r>
              <a:rPr lang="en-US" baseline="0" dirty="0"/>
              <a:t>, other complications of birth, device complication, AMI</a:t>
            </a:r>
          </a:p>
          <a:p>
            <a:pPr marL="0" indent="0">
              <a:buNone/>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A13F690-5D86-4210-8FE5-C8311E2D0E23}" type="slidenum">
              <a:rPr lang="en-US" smtClean="0"/>
              <a:t>17</a:t>
            </a:fld>
            <a:endParaRPr lang="en-US"/>
          </a:p>
        </p:txBody>
      </p:sp>
    </p:spTree>
    <p:extLst>
      <p:ext uri="{BB962C8B-B14F-4D97-AF65-F5344CB8AC3E}">
        <p14:creationId xmlns:p14="http://schemas.microsoft.com/office/powerpoint/2010/main" val="2553315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18</a:t>
            </a:fld>
            <a:endParaRPr lang="en-US"/>
          </a:p>
        </p:txBody>
      </p:sp>
    </p:spTree>
    <p:extLst>
      <p:ext uri="{BB962C8B-B14F-4D97-AF65-F5344CB8AC3E}">
        <p14:creationId xmlns:p14="http://schemas.microsoft.com/office/powerpoint/2010/main" val="411475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19</a:t>
            </a:fld>
            <a:endParaRPr lang="en-US"/>
          </a:p>
        </p:txBody>
      </p:sp>
    </p:spTree>
    <p:extLst>
      <p:ext uri="{BB962C8B-B14F-4D97-AF65-F5344CB8AC3E}">
        <p14:creationId xmlns:p14="http://schemas.microsoft.com/office/powerpoint/2010/main" val="2254904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20</a:t>
            </a:fld>
            <a:endParaRPr lang="en-US"/>
          </a:p>
        </p:txBody>
      </p:sp>
    </p:spTree>
    <p:extLst>
      <p:ext uri="{BB962C8B-B14F-4D97-AF65-F5344CB8AC3E}">
        <p14:creationId xmlns:p14="http://schemas.microsoft.com/office/powerpoint/2010/main" val="99546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21</a:t>
            </a:fld>
            <a:endParaRPr lang="en-US"/>
          </a:p>
        </p:txBody>
      </p:sp>
    </p:spTree>
    <p:extLst>
      <p:ext uri="{BB962C8B-B14F-4D97-AF65-F5344CB8AC3E}">
        <p14:creationId xmlns:p14="http://schemas.microsoft.com/office/powerpoint/2010/main" val="491909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1908</a:t>
            </a:r>
          </a:p>
          <a:p>
            <a:r>
              <a:rPr lang="en-US" b="0" i="0" dirty="0">
                <a:solidFill>
                  <a:srgbClr val="000000"/>
                </a:solidFill>
                <a:effectLst/>
                <a:latin typeface="Times New Roman" panose="02020603050405020304" pitchFamily="18" charset="0"/>
              </a:rPr>
              <a:t>The habit whose formation we attempted to study quantitatively, with respect to the strength of the stimulus which favored its formation, may be described as the white-black discrimination habit. Of the mice which served as subjects in the investigation it was demanded that they choose and enter one of two boxes or passage-ways. One of the boxes was white; the other black. No matter what their relative positions, the subject was required to choose the white one. Attempts to enter the black box resulted in the receipt of a disagreeable electric shock. It was our task to discover (1) whether the strength of this electric stimulus influences the rapidity with which dancers acquire the habit of avoiding the black passage-way, and if so, (2) what particular strength of stimulus is most favorable to the acquisition of this habit.</a:t>
            </a:r>
          </a:p>
          <a:p>
            <a:r>
              <a:rPr lang="en-US" b="0" i="0" dirty="0">
                <a:solidFill>
                  <a:srgbClr val="000000"/>
                </a:solidFill>
                <a:effectLst/>
                <a:latin typeface="Times New Roman" panose="02020603050405020304" pitchFamily="18" charset="0"/>
              </a:rPr>
              <a:t>Each of the forty mice experimented with was given ten tests every morning until it succeeded in choosing the white box correctly on three consecutive days, that is for thirty tests. A choice was recorded as wrong if the mouse started to enter the black box and received a shock; as right if, either directly or after running from one entrance to the other a number of times, it entered the white box.</a:t>
            </a:r>
          </a:p>
          <a:p>
            <a:pPr algn="l"/>
            <a:r>
              <a:rPr lang="en-US" b="0" i="0" dirty="0">
                <a:solidFill>
                  <a:srgbClr val="000000"/>
                </a:solidFill>
                <a:effectLst/>
                <a:latin typeface="Times New Roman" panose="02020603050405020304" pitchFamily="18" charset="0"/>
              </a:rPr>
              <a:t>All of the subjects acquired a habit quickly. Comparison of these results with those obtained with the weak stimulus clearly indicates that the medium stimulus was much more favorable to the acquirement of the white-black visual discrimination habit.</a:t>
            </a:r>
          </a:p>
          <a:p>
            <a:pPr algn="l"/>
            <a:r>
              <a:rPr lang="en-US" b="0" i="0" dirty="0">
                <a:solidFill>
                  <a:srgbClr val="000000"/>
                </a:solidFill>
                <a:effectLst/>
                <a:latin typeface="Times New Roman" panose="02020603050405020304" pitchFamily="18" charset="0"/>
              </a:rPr>
              <a:t>In its results the strong stimulus proved to be similar to the weak stimulus. All of the mice in this case learned more slowly [p. 471] than did those which were trained with the medium strength of stimulus.</a:t>
            </a:r>
          </a:p>
          <a:p>
            <a:pPr algn="l"/>
            <a:r>
              <a:rPr lang="en-US" b="0" i="0" dirty="0">
                <a:solidFill>
                  <a:srgbClr val="000000"/>
                </a:solidFill>
                <a:effectLst/>
                <a:latin typeface="Times New Roman" panose="02020603050405020304" pitchFamily="18" charset="0"/>
              </a:rPr>
              <a:t>The general result of this preliminary set of experiments with three roughly measured strengths of stimulation was to indicate that neither a weak nor a strong electrical stimulus is as favorable to the acquisition of the white-black habit as is a medium stimulus.</a:t>
            </a:r>
          </a:p>
          <a:p>
            <a:endParaRPr lang="en-US" dirty="0"/>
          </a:p>
        </p:txBody>
      </p:sp>
      <p:sp>
        <p:nvSpPr>
          <p:cNvPr id="4" name="Slide Number Placeholder 3"/>
          <p:cNvSpPr>
            <a:spLocks noGrp="1"/>
          </p:cNvSpPr>
          <p:nvPr>
            <p:ph type="sldNum" sz="quarter" idx="5"/>
          </p:nvPr>
        </p:nvSpPr>
        <p:spPr/>
        <p:txBody>
          <a:bodyPr/>
          <a:lstStyle/>
          <a:p>
            <a:fld id="{5E1AC24D-6B66-6D45-B2A8-8DB4C28CBC0B}" type="slidenum">
              <a:rPr lang="en-US" smtClean="0"/>
              <a:t>22</a:t>
            </a:fld>
            <a:endParaRPr lang="en-US"/>
          </a:p>
        </p:txBody>
      </p:sp>
    </p:spTree>
    <p:extLst>
      <p:ext uri="{BB962C8B-B14F-4D97-AF65-F5344CB8AC3E}">
        <p14:creationId xmlns:p14="http://schemas.microsoft.com/office/powerpoint/2010/main" val="1764423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24</a:t>
            </a:fld>
            <a:endParaRPr lang="en-US"/>
          </a:p>
        </p:txBody>
      </p:sp>
    </p:spTree>
    <p:extLst>
      <p:ext uri="{BB962C8B-B14F-4D97-AF65-F5344CB8AC3E}">
        <p14:creationId xmlns:p14="http://schemas.microsoft.com/office/powerpoint/2010/main" val="1532284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a:t>***reference</a:t>
            </a:r>
          </a:p>
        </p:txBody>
      </p:sp>
      <p:sp>
        <p:nvSpPr>
          <p:cNvPr id="4" name="Slide Number Placeholder 3"/>
          <p:cNvSpPr>
            <a:spLocks noGrp="1"/>
          </p:cNvSpPr>
          <p:nvPr>
            <p:ph type="sldNum" sz="quarter" idx="10"/>
          </p:nvPr>
        </p:nvSpPr>
        <p:spPr/>
        <p:txBody>
          <a:bodyPr/>
          <a:lstStyle/>
          <a:p>
            <a:fld id="{7A13F690-5D86-4210-8FE5-C8311E2D0E23}" type="slidenum">
              <a:rPr lang="en-US" smtClean="0"/>
              <a:t>3</a:t>
            </a:fld>
            <a:endParaRPr lang="en-US"/>
          </a:p>
        </p:txBody>
      </p:sp>
    </p:spTree>
    <p:extLst>
      <p:ext uri="{BB962C8B-B14F-4D97-AF65-F5344CB8AC3E}">
        <p14:creationId xmlns:p14="http://schemas.microsoft.com/office/powerpoint/2010/main" val="2906306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25</a:t>
            </a:fld>
            <a:endParaRPr lang="en-US"/>
          </a:p>
        </p:txBody>
      </p:sp>
    </p:spTree>
    <p:extLst>
      <p:ext uri="{BB962C8B-B14F-4D97-AF65-F5344CB8AC3E}">
        <p14:creationId xmlns:p14="http://schemas.microsoft.com/office/powerpoint/2010/main" val="2536053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of 150 IM faculty at Johns Hopkins with recent inpatient teaching.  13 question score – largely avoided the word “pimping”.  Questions generated, piloted, revised with</a:t>
            </a:r>
            <a:r>
              <a:rPr lang="en-US" baseline="0" dirty="0"/>
              <a:t> multiple education faculty.</a:t>
            </a:r>
            <a:endParaRPr lang="en-US" dirty="0"/>
          </a:p>
        </p:txBody>
      </p:sp>
      <p:sp>
        <p:nvSpPr>
          <p:cNvPr id="4" name="Slide Number Placeholder 3"/>
          <p:cNvSpPr>
            <a:spLocks noGrp="1"/>
          </p:cNvSpPr>
          <p:nvPr>
            <p:ph type="sldNum" sz="quarter" idx="10"/>
          </p:nvPr>
        </p:nvSpPr>
        <p:spPr/>
        <p:txBody>
          <a:bodyPr/>
          <a:lstStyle/>
          <a:p>
            <a:fld id="{5E1AC24D-6B66-6D45-B2A8-8DB4C28CBC0B}" type="slidenum">
              <a:rPr lang="en-US" smtClean="0"/>
              <a:t>27</a:t>
            </a:fld>
            <a:endParaRPr lang="en-US"/>
          </a:p>
        </p:txBody>
      </p:sp>
    </p:spTree>
    <p:extLst>
      <p:ext uri="{BB962C8B-B14F-4D97-AF65-F5344CB8AC3E}">
        <p14:creationId xmlns:p14="http://schemas.microsoft.com/office/powerpoint/2010/main" val="1497305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C24D-6B66-6D45-B2A8-8DB4C28CBC0B}" type="slidenum">
              <a:rPr lang="en-US" smtClean="0"/>
              <a:t>36</a:t>
            </a:fld>
            <a:endParaRPr lang="en-US"/>
          </a:p>
        </p:txBody>
      </p:sp>
    </p:spTree>
    <p:extLst>
      <p:ext uri="{BB962C8B-B14F-4D97-AF65-F5344CB8AC3E}">
        <p14:creationId xmlns:p14="http://schemas.microsoft.com/office/powerpoint/2010/main" val="2315314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C24D-6B66-6D45-B2A8-8DB4C28CBC0B}" type="slidenum">
              <a:rPr lang="en-US" smtClean="0"/>
              <a:t>40</a:t>
            </a:fld>
            <a:endParaRPr lang="en-US"/>
          </a:p>
        </p:txBody>
      </p:sp>
    </p:spTree>
    <p:extLst>
      <p:ext uri="{BB962C8B-B14F-4D97-AF65-F5344CB8AC3E}">
        <p14:creationId xmlns:p14="http://schemas.microsoft.com/office/powerpoint/2010/main" val="383134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AC24D-6B66-6D45-B2A8-8DB4C28CBC0B}" type="slidenum">
              <a:rPr lang="en-US" smtClean="0"/>
              <a:t>41</a:t>
            </a:fld>
            <a:endParaRPr lang="en-US"/>
          </a:p>
        </p:txBody>
      </p:sp>
    </p:spTree>
    <p:extLst>
      <p:ext uri="{BB962C8B-B14F-4D97-AF65-F5344CB8AC3E}">
        <p14:creationId xmlns:p14="http://schemas.microsoft.com/office/powerpoint/2010/main" val="3246462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44</a:t>
            </a:fld>
            <a:endParaRPr lang="en-US"/>
          </a:p>
        </p:txBody>
      </p:sp>
    </p:spTree>
    <p:extLst>
      <p:ext uri="{BB962C8B-B14F-4D97-AF65-F5344CB8AC3E}">
        <p14:creationId xmlns:p14="http://schemas.microsoft.com/office/powerpoint/2010/main" val="2650035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46</a:t>
            </a:fld>
            <a:endParaRPr lang="en-US"/>
          </a:p>
        </p:txBody>
      </p:sp>
    </p:spTree>
    <p:extLst>
      <p:ext uri="{BB962C8B-B14F-4D97-AF65-F5344CB8AC3E}">
        <p14:creationId xmlns:p14="http://schemas.microsoft.com/office/powerpoint/2010/main" val="3023648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47</a:t>
            </a:fld>
            <a:endParaRPr lang="en-US"/>
          </a:p>
        </p:txBody>
      </p:sp>
    </p:spTree>
    <p:extLst>
      <p:ext uri="{BB962C8B-B14F-4D97-AF65-F5344CB8AC3E}">
        <p14:creationId xmlns:p14="http://schemas.microsoft.com/office/powerpoint/2010/main" val="2878153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AC24D-6B66-6D45-B2A8-8DB4C28CBC0B}" type="slidenum">
              <a:rPr lang="en-US" smtClean="0"/>
              <a:t>48</a:t>
            </a:fld>
            <a:endParaRPr lang="en-US"/>
          </a:p>
        </p:txBody>
      </p:sp>
    </p:spTree>
    <p:extLst>
      <p:ext uri="{BB962C8B-B14F-4D97-AF65-F5344CB8AC3E}">
        <p14:creationId xmlns:p14="http://schemas.microsoft.com/office/powerpoint/2010/main" val="1395775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49</a:t>
            </a:fld>
            <a:endParaRPr lang="en-US"/>
          </a:p>
        </p:txBody>
      </p:sp>
    </p:spTree>
    <p:extLst>
      <p:ext uri="{BB962C8B-B14F-4D97-AF65-F5344CB8AC3E}">
        <p14:creationId xmlns:p14="http://schemas.microsoft.com/office/powerpoint/2010/main" val="951580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4</a:t>
            </a:fld>
            <a:endParaRPr lang="en-US"/>
          </a:p>
        </p:txBody>
      </p:sp>
    </p:spTree>
    <p:extLst>
      <p:ext uri="{BB962C8B-B14F-4D97-AF65-F5344CB8AC3E}">
        <p14:creationId xmlns:p14="http://schemas.microsoft.com/office/powerpoint/2010/main" val="1741618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196E2-BE0F-873D-B1A5-BD30C18B3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BFDE5-8BD1-0354-5BE4-57001D85FFB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F99423E-9062-C25B-02CD-82ABFCCC6490}"/>
              </a:ext>
            </a:extLst>
          </p:cNvPr>
          <p:cNvSpPr>
            <a:spLocks noGrp="1"/>
          </p:cNvSpPr>
          <p:nvPr>
            <p:ph type="body" idx="1"/>
            <p:custDataLst>
              <p:tags r:id="rId1"/>
            </p:custDataLst>
          </p:nvPr>
        </p:nvSpPr>
        <p:spPr/>
        <p:txBody>
          <a:bodyPr/>
          <a:lstStyle/>
          <a:p>
            <a:endParaRPr lang="en-US"/>
          </a:p>
        </p:txBody>
      </p:sp>
      <p:sp>
        <p:nvSpPr>
          <p:cNvPr id="4" name="Slide Number Placeholder 3">
            <a:extLst>
              <a:ext uri="{FF2B5EF4-FFF2-40B4-BE49-F238E27FC236}">
                <a16:creationId xmlns:a16="http://schemas.microsoft.com/office/drawing/2014/main" id="{F13183F4-6A3F-3895-AFA6-2A561D555104}"/>
              </a:ext>
            </a:extLst>
          </p:cNvPr>
          <p:cNvSpPr>
            <a:spLocks noGrp="1"/>
          </p:cNvSpPr>
          <p:nvPr>
            <p:ph type="sldNum" sz="quarter" idx="10"/>
          </p:nvPr>
        </p:nvSpPr>
        <p:spPr/>
        <p:txBody>
          <a:bodyPr/>
          <a:lstStyle/>
          <a:p>
            <a:fld id="{7A13F690-5D86-4210-8FE5-C8311E2D0E23}" type="slidenum">
              <a:rPr lang="en-US" smtClean="0"/>
              <a:t>5</a:t>
            </a:fld>
            <a:endParaRPr lang="en-US"/>
          </a:p>
        </p:txBody>
      </p:sp>
    </p:spTree>
    <p:extLst>
      <p:ext uri="{BB962C8B-B14F-4D97-AF65-F5344CB8AC3E}">
        <p14:creationId xmlns:p14="http://schemas.microsoft.com/office/powerpoint/2010/main" val="3856137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Improvements</a:t>
            </a:r>
            <a:r>
              <a:rPr lang="en-US" baseline="0" dirty="0"/>
              <a:t> in teacher self-assessment, learner ratings of teachers, larger d/dx, more expression of uncertainty, etc.  Nothing on retention of learning.</a:t>
            </a:r>
            <a:endParaRPr lang="en-US" dirty="0"/>
          </a:p>
        </p:txBody>
      </p:sp>
      <p:sp>
        <p:nvSpPr>
          <p:cNvPr id="4" name="Slide Number Placeholder 3"/>
          <p:cNvSpPr>
            <a:spLocks noGrp="1"/>
          </p:cNvSpPr>
          <p:nvPr>
            <p:ph type="sldNum" sz="quarter" idx="10"/>
          </p:nvPr>
        </p:nvSpPr>
        <p:spPr/>
        <p:txBody>
          <a:bodyPr/>
          <a:lstStyle/>
          <a:p>
            <a:fld id="{7A13F690-5D86-4210-8FE5-C8311E2D0E23}" type="slidenum">
              <a:rPr lang="en-US" smtClean="0"/>
              <a:t>7</a:t>
            </a:fld>
            <a:endParaRPr lang="en-US"/>
          </a:p>
        </p:txBody>
      </p:sp>
    </p:spTree>
    <p:extLst>
      <p:ext uri="{BB962C8B-B14F-4D97-AF65-F5344CB8AC3E}">
        <p14:creationId xmlns:p14="http://schemas.microsoft.com/office/powerpoint/2010/main" val="3745535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8</a:t>
            </a:fld>
            <a:endParaRPr lang="en-US"/>
          </a:p>
        </p:txBody>
      </p:sp>
    </p:spTree>
    <p:extLst>
      <p:ext uri="{BB962C8B-B14F-4D97-AF65-F5344CB8AC3E}">
        <p14:creationId xmlns:p14="http://schemas.microsoft.com/office/powerpoint/2010/main" val="3681068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A13F690-5D86-4210-8FE5-C8311E2D0E23}" type="slidenum">
              <a:rPr lang="en-US" smtClean="0"/>
              <a:t>11</a:t>
            </a:fld>
            <a:endParaRPr lang="en-US"/>
          </a:p>
        </p:txBody>
      </p:sp>
    </p:spTree>
    <p:extLst>
      <p:ext uri="{BB962C8B-B14F-4D97-AF65-F5344CB8AC3E}">
        <p14:creationId xmlns:p14="http://schemas.microsoft.com/office/powerpoint/2010/main" val="3772973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a:t>how much thinking, problem-solving, reasoning, or creativity it requires.</a:t>
            </a:r>
          </a:p>
        </p:txBody>
      </p:sp>
      <p:sp>
        <p:nvSpPr>
          <p:cNvPr id="4" name="Slide Number Placeholder 3"/>
          <p:cNvSpPr>
            <a:spLocks noGrp="1"/>
          </p:cNvSpPr>
          <p:nvPr>
            <p:ph type="sldNum" sz="quarter" idx="10"/>
          </p:nvPr>
        </p:nvSpPr>
        <p:spPr/>
        <p:txBody>
          <a:bodyPr/>
          <a:lstStyle/>
          <a:p>
            <a:fld id="{7A13F690-5D86-4210-8FE5-C8311E2D0E23}" type="slidenum">
              <a:rPr lang="en-US" smtClean="0"/>
              <a:t>12</a:t>
            </a:fld>
            <a:endParaRPr lang="en-US"/>
          </a:p>
        </p:txBody>
      </p:sp>
    </p:spTree>
    <p:extLst>
      <p:ext uri="{BB962C8B-B14F-4D97-AF65-F5344CB8AC3E}">
        <p14:creationId xmlns:p14="http://schemas.microsoft.com/office/powerpoint/2010/main" val="3094171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7A13F690-5D86-4210-8FE5-C8311E2D0E23}" type="slidenum">
              <a:rPr lang="en-US" smtClean="0"/>
              <a:t>13</a:t>
            </a:fld>
            <a:endParaRPr lang="en-US"/>
          </a:p>
        </p:txBody>
      </p:sp>
    </p:spTree>
    <p:extLst>
      <p:ext uri="{BB962C8B-B14F-4D97-AF65-F5344CB8AC3E}">
        <p14:creationId xmlns:p14="http://schemas.microsoft.com/office/powerpoint/2010/main" val="4293067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ctrTitle"/>
          </p:nvPr>
        </p:nvSpPr>
        <p:spPr>
          <a:xfrm>
            <a:off x="609600" y="1122363"/>
            <a:ext cx="10363200" cy="2387600"/>
          </a:xfrm>
        </p:spPr>
        <p:txBody>
          <a:bodyPr anchor="b"/>
          <a:lstStyle>
            <a:lvl1pPr algn="l">
              <a:defRPr sz="6000"/>
            </a:lvl1pPr>
          </a:lstStyle>
          <a:p>
            <a:r>
              <a:rPr lang="en-US" dirty="0"/>
              <a:t>Click to edit Master title style</a:t>
            </a:r>
          </a:p>
        </p:txBody>
      </p:sp>
      <p:sp>
        <p:nvSpPr>
          <p:cNvPr id="8"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3251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2EB74A-5FC3-4344-8FF7-EF1167397809}"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2443380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122823-AF0A-8B49-8F81-1F0CD098CE86}"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11" name="Title 1"/>
          <p:cNvSpPr>
            <a:spLocks noGrp="1"/>
          </p:cNvSpPr>
          <p:nvPr>
            <p:ph type="ctrTitle"/>
          </p:nvPr>
        </p:nvSpPr>
        <p:spPr>
          <a:xfrm>
            <a:off x="609600" y="1122363"/>
            <a:ext cx="10363200" cy="2387600"/>
          </a:xfrm>
        </p:spPr>
        <p:txBody>
          <a:bodyPr anchor="b"/>
          <a:lstStyle>
            <a:lvl1pPr algn="l">
              <a:defRPr sz="6000"/>
            </a:lvl1pPr>
          </a:lstStyle>
          <a:p>
            <a:r>
              <a:rPr lang="en-US" dirty="0"/>
              <a:t>Click to edit Master title style</a:t>
            </a:r>
          </a:p>
        </p:txBody>
      </p:sp>
      <p:sp>
        <p:nvSpPr>
          <p:cNvPr id="12"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407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4168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122823-AF0A-8B49-8F81-1F0CD098CE86}"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134D4-A390-EA42-BCF9-97CC83CBB361}" type="slidenum">
              <a:rPr lang="en-US" smtClean="0"/>
              <a:t>‹#›</a:t>
            </a:fld>
            <a:endParaRPr lang="en-US"/>
          </a:p>
        </p:txBody>
      </p:sp>
    </p:spTree>
    <p:extLst>
      <p:ext uri="{BB962C8B-B14F-4D97-AF65-F5344CB8AC3E}">
        <p14:creationId xmlns:p14="http://schemas.microsoft.com/office/powerpoint/2010/main" val="2611740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688961" cy="1143000"/>
          </a:xfrm>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122823-AF0A-8B49-8F81-1F0CD098CE86}"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134D4-A390-EA42-BCF9-97CC83CBB361}" type="slidenum">
              <a:rPr lang="en-US" smtClean="0"/>
              <a:t>‹#›</a:t>
            </a:fld>
            <a:endParaRPr lang="en-US"/>
          </a:p>
        </p:txBody>
      </p:sp>
    </p:spTree>
    <p:extLst>
      <p:ext uri="{BB962C8B-B14F-4D97-AF65-F5344CB8AC3E}">
        <p14:creationId xmlns:p14="http://schemas.microsoft.com/office/powerpoint/2010/main" val="2484897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E15565-90B7-4B48-82A9-E3239121F5E1}"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46484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0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0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15565-90B7-4B48-82A9-E3239121F5E1}"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16585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10474869" y="1584960"/>
            <a:ext cx="2438399" cy="487680"/>
          </a:xfrm>
          <a:prstGeom prst="rect">
            <a:avLst/>
          </a:prstGeom>
        </p:spPr>
        <p:txBody>
          <a:bodyPr/>
          <a:lstStyle/>
          <a:p>
            <a:fld id="{90B1D64D-2F30-48E7-B9BD-073AD6E4E8E5}" type="datetimeFigureOut">
              <a:rPr lang="en-US">
                <a:solidFill>
                  <a:prstClr val="black"/>
                </a:solidFill>
              </a:rPr>
              <a:pPr/>
              <a:t>10/21/2025</a:t>
            </a:fld>
            <a:endParaRPr lang="en-US">
              <a:solidFill>
                <a:prstClr val="black"/>
              </a:solidFill>
            </a:endParaRPr>
          </a:p>
        </p:txBody>
      </p:sp>
      <p:sp>
        <p:nvSpPr>
          <p:cNvPr id="3" name="Footer Placeholder 2"/>
          <p:cNvSpPr>
            <a:spLocks noGrp="1"/>
          </p:cNvSpPr>
          <p:nvPr>
            <p:ph type="ftr" sz="quarter" idx="11"/>
          </p:nvPr>
        </p:nvSpPr>
        <p:spPr>
          <a:xfrm rot="16200000">
            <a:off x="10510428" y="3987800"/>
            <a:ext cx="2367281" cy="487680"/>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p:spPr>
        <p:txBody>
          <a:bodyPr/>
          <a:lstStyle/>
          <a:p>
            <a:fld id="{C0811E9E-A2B7-4DE2-8324-AE8AA3E67CA1}" type="slidenum">
              <a:rPr lang="en-US" smtClean="0"/>
              <a:pPr/>
              <a:t>‹#›</a:t>
            </a:fld>
            <a:endParaRPr lang="en-US"/>
          </a:p>
        </p:txBody>
      </p:sp>
    </p:spTree>
    <p:extLst>
      <p:ext uri="{BB962C8B-B14F-4D97-AF65-F5344CB8AC3E}">
        <p14:creationId xmlns:p14="http://schemas.microsoft.com/office/powerpoint/2010/main" val="1021958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1590E34-D6B9-C048-9708-6D40DDC11ECC}"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13" name="Title 1"/>
          <p:cNvSpPr>
            <a:spLocks noGrp="1"/>
          </p:cNvSpPr>
          <p:nvPr>
            <p:ph type="ctrTitle"/>
          </p:nvPr>
        </p:nvSpPr>
        <p:spPr>
          <a:xfrm>
            <a:off x="609600" y="1122363"/>
            <a:ext cx="10363200" cy="2387600"/>
          </a:xfrm>
        </p:spPr>
        <p:txBody>
          <a:bodyPr anchor="b"/>
          <a:lstStyle>
            <a:lvl1pPr algn="l">
              <a:defRPr sz="6000"/>
            </a:lvl1pPr>
          </a:lstStyle>
          <a:p>
            <a:r>
              <a:rPr lang="en-US" dirty="0"/>
              <a:t>Click to edit Master title style</a:t>
            </a:r>
          </a:p>
        </p:txBody>
      </p:sp>
      <p:sp>
        <p:nvSpPr>
          <p:cNvPr id="14"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04887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590E34-D6B9-C048-9708-6D40DDC11ECC}"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26388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389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389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590E34-D6B9-C048-9708-6D40DDC11ECC}" type="datetimeFigureOut">
              <a:rPr lang="en-US" smtClean="0"/>
              <a:t>10/21/2025</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7612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2EB74A-5FC3-4344-8FF7-EF1167397809}"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9" name="Title 1"/>
          <p:cNvSpPr>
            <a:spLocks noGrp="1"/>
          </p:cNvSpPr>
          <p:nvPr>
            <p:ph type="ctrTitle"/>
          </p:nvPr>
        </p:nvSpPr>
        <p:spPr>
          <a:xfrm>
            <a:off x="609600" y="1122363"/>
            <a:ext cx="10363200" cy="2387600"/>
          </a:xfrm>
        </p:spPr>
        <p:txBody>
          <a:bodyPr anchor="b"/>
          <a:lstStyle>
            <a:lvl1pPr algn="l">
              <a:defRPr sz="6000"/>
            </a:lvl1pPr>
          </a:lstStyle>
          <a:p>
            <a:r>
              <a:rPr lang="en-US" dirty="0"/>
              <a:t>Click to edit Master title style</a:t>
            </a:r>
          </a:p>
        </p:txBody>
      </p:sp>
      <p:sp>
        <p:nvSpPr>
          <p:cNvPr id="10"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32877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2EB74A-5FC3-4344-8FF7-EF1167397809}" type="datetimeFigureOut">
              <a:rPr lang="en-US" smtClean="0"/>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3021094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389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15565-90B7-4B48-82A9-E3239121F5E1}" type="datetimeFigureOut">
              <a:rPr lang="en-US" smtClean="0"/>
              <a:t>10/21/2025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367487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9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3704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90E34-D6B9-C048-9708-6D40DDC11ECC}" type="datetimeFigureOut">
              <a:rPr lang="en-US" smtClean="0"/>
              <a:t>10/21/2025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532275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2"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7670355" cy="1143000"/>
          </a:xfrm>
          <a:prstGeom prst="rect">
            <a:avLst/>
          </a:prstGeom>
        </p:spPr>
        <p:txBody>
          <a:bodyPr vert="horz" lIns="91440" tIns="45720" rIns="91440" bIns="45720" rtlCol="0" anchor="t">
            <a:normAutofit/>
          </a:bodyPr>
          <a:lstStyle/>
          <a:p>
            <a:r>
              <a:rPr lang="en-US" dirty="0"/>
              <a:t>Click to edit Master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EB74A-5FC3-4344-8FF7-EF1167397809}" type="datetimeFigureOut">
              <a:rPr lang="en-US" smtClean="0"/>
              <a:t>10/21/2025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41881-8612-0842-B2F9-5029B026B246}" type="slidenum">
              <a:rPr lang="en-US" smtClean="0"/>
              <a:t>‹#›</a:t>
            </a:fld>
            <a:endParaRPr lang="en-US"/>
          </a:p>
        </p:txBody>
      </p:sp>
    </p:spTree>
    <p:extLst>
      <p:ext uri="{BB962C8B-B14F-4D97-AF65-F5344CB8AC3E}">
        <p14:creationId xmlns:p14="http://schemas.microsoft.com/office/powerpoint/2010/main" val="385946033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4572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7633141" cy="1143000"/>
          </a:xfrm>
          <a:prstGeom prst="rect">
            <a:avLst/>
          </a:prstGeom>
        </p:spPr>
        <p:txBody>
          <a:bodyPr vert="horz" lIns="91440" tIns="45720" rIns="91440" bIns="45720" rtlCol="0" anchor="t">
            <a:normAutofit/>
          </a:bodyPr>
          <a:lstStyle/>
          <a:p>
            <a:r>
              <a:rPr lang="en-US" dirty="0"/>
              <a:t>Click to edit Master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t"/>
          <a:lstStyle>
            <a:lvl1pPr algn="l">
              <a:lnSpc>
                <a:spcPct val="70000"/>
              </a:lnSpc>
              <a:defRPr sz="1200">
                <a:solidFill>
                  <a:schemeClr val="tx1">
                    <a:tint val="75000"/>
                  </a:schemeClr>
                </a:solidFill>
              </a:defRPr>
            </a:lvl1pPr>
          </a:lstStyle>
          <a:p>
            <a:fld id="{A4122823-AF0A-8B49-8F81-1F0CD098CE86}" type="datetimeFigureOut">
              <a:rPr lang="en-US" smtClean="0"/>
              <a:pPr/>
              <a:t>10/21/2025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a:lnSpc>
                <a:spcPct val="70000"/>
              </a:lnSpc>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t"/>
          <a:lstStyle>
            <a:lvl1pPr algn="r">
              <a:lnSpc>
                <a:spcPct val="70000"/>
              </a:lnSpc>
              <a:defRPr sz="1200">
                <a:solidFill>
                  <a:schemeClr val="tx1">
                    <a:tint val="75000"/>
                  </a:schemeClr>
                </a:solidFill>
              </a:defRPr>
            </a:lvl1pPr>
          </a:lstStyle>
          <a:p>
            <a:fld id="{AD1134D4-A390-EA42-BCF9-97CC83CBB361}" type="slidenum">
              <a:rPr lang="en-US" smtClean="0"/>
              <a:pPr/>
              <a:t>‹#›</a:t>
            </a:fld>
            <a:endParaRPr lang="en-US"/>
          </a:p>
        </p:txBody>
      </p:sp>
    </p:spTree>
    <p:extLst>
      <p:ext uri="{BB962C8B-B14F-4D97-AF65-F5344CB8AC3E}">
        <p14:creationId xmlns:p14="http://schemas.microsoft.com/office/powerpoint/2010/main" val="6195152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2"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4572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hyperlink" Target="http://utcop.learningexpressce.com/" TargetMode="External"/><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7EE5-3F48-EE9F-06DE-5BFA6B2C32C7}"/>
              </a:ext>
            </a:extLst>
          </p:cNvPr>
          <p:cNvSpPr>
            <a:spLocks noGrp="1"/>
          </p:cNvSpPr>
          <p:nvPr>
            <p:ph type="ctrTitle"/>
          </p:nvPr>
        </p:nvSpPr>
        <p:spPr>
          <a:xfrm>
            <a:off x="596668" y="-1075606"/>
            <a:ext cx="11266170" cy="2387600"/>
          </a:xfrm>
        </p:spPr>
        <p:txBody>
          <a:bodyPr/>
          <a:lstStyle/>
          <a:p>
            <a:r>
              <a:rPr lang="en-US" dirty="0"/>
              <a:t>So You Think You Can Socratic?</a:t>
            </a:r>
          </a:p>
        </p:txBody>
      </p:sp>
      <p:pic>
        <p:nvPicPr>
          <p:cNvPr id="5" name="Picture 4">
            <a:extLst>
              <a:ext uri="{FF2B5EF4-FFF2-40B4-BE49-F238E27FC236}">
                <a16:creationId xmlns:a16="http://schemas.microsoft.com/office/drawing/2014/main" id="{791464D7-B462-7253-2E5A-AAC4D2870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832" y="1464293"/>
            <a:ext cx="5877328" cy="3929413"/>
          </a:xfrm>
          <a:prstGeom prst="rect">
            <a:avLst/>
          </a:prstGeom>
        </p:spPr>
      </p:pic>
    </p:spTree>
    <p:extLst>
      <p:ext uri="{BB962C8B-B14F-4D97-AF65-F5344CB8AC3E}">
        <p14:creationId xmlns:p14="http://schemas.microsoft.com/office/powerpoint/2010/main" val="1172018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ke It Stick: The Science of Successful Learning: Brown, Peter C.,  Roediger III, Henry L., McDaniel, Mark A.: 4708364242277: Amazon.com: Books">
            <a:extLst>
              <a:ext uri="{FF2B5EF4-FFF2-40B4-BE49-F238E27FC236}">
                <a16:creationId xmlns:a16="http://schemas.microsoft.com/office/drawing/2014/main" id="{B3072C7F-920C-2E1E-D7BC-E18440EFD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733" y="326571"/>
            <a:ext cx="4027884" cy="5829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2C0643E-9F7E-F8EC-449F-FCC8EAFC612D}"/>
              </a:ext>
            </a:extLst>
          </p:cNvPr>
          <p:cNvPicPr>
            <a:picLocks noChangeAspect="1"/>
          </p:cNvPicPr>
          <p:nvPr/>
        </p:nvPicPr>
        <p:blipFill>
          <a:blip r:embed="rId3"/>
          <a:stretch>
            <a:fillRect/>
          </a:stretch>
        </p:blipFill>
        <p:spPr>
          <a:xfrm>
            <a:off x="6198243" y="1649471"/>
            <a:ext cx="5234686" cy="3559058"/>
          </a:xfrm>
          <a:prstGeom prst="rect">
            <a:avLst/>
          </a:prstGeom>
        </p:spPr>
      </p:pic>
    </p:spTree>
    <p:extLst>
      <p:ext uri="{BB962C8B-B14F-4D97-AF65-F5344CB8AC3E}">
        <p14:creationId xmlns:p14="http://schemas.microsoft.com/office/powerpoint/2010/main" val="3866291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72" y="457201"/>
            <a:ext cx="10354625" cy="5824476"/>
          </a:xfrm>
          <a:prstGeom prst="rect">
            <a:avLst/>
          </a:prstGeom>
        </p:spPr>
      </p:pic>
      <p:sp>
        <p:nvSpPr>
          <p:cNvPr id="3" name="TextBox 2"/>
          <p:cNvSpPr txBox="1"/>
          <p:nvPr/>
        </p:nvSpPr>
        <p:spPr>
          <a:xfrm>
            <a:off x="304800" y="6484709"/>
            <a:ext cx="9034818" cy="276999"/>
          </a:xfrm>
          <a:prstGeom prst="rect">
            <a:avLst/>
          </a:prstGeom>
          <a:noFill/>
        </p:spPr>
        <p:txBody>
          <a:bodyPr wrap="square" rtlCol="0">
            <a:spAutoFit/>
          </a:bodyPr>
          <a:lstStyle/>
          <a:p>
            <a:r>
              <a:rPr lang="en-US" sz="1200" dirty="0"/>
              <a:t>https://cft.vanderbilt.edu/guides-sub-pages/blooms-taxonomy/</a:t>
            </a:r>
          </a:p>
        </p:txBody>
      </p:sp>
      <p:sp>
        <p:nvSpPr>
          <p:cNvPr id="13" name="Rectangle 12"/>
          <p:cNvSpPr/>
          <p:nvPr/>
        </p:nvSpPr>
        <p:spPr>
          <a:xfrm>
            <a:off x="1002740" y="4353753"/>
            <a:ext cx="10202051" cy="863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24637" y="3570815"/>
            <a:ext cx="9680154" cy="764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72824" y="2789060"/>
            <a:ext cx="9062373" cy="781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09801" y="2095611"/>
            <a:ext cx="8325396" cy="69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22009" y="1214277"/>
            <a:ext cx="7913188" cy="863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0977" y="5235580"/>
            <a:ext cx="10424219" cy="742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045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29303"/>
            <a:ext cx="7670355" cy="1143000"/>
          </a:xfrm>
        </p:spPr>
        <p:txBody>
          <a:bodyPr/>
          <a:lstStyle/>
          <a:p>
            <a:r>
              <a:rPr lang="en-US" dirty="0"/>
              <a:t>Complexity vs Difficulty</a:t>
            </a:r>
          </a:p>
        </p:txBody>
      </p:sp>
      <p:sp>
        <p:nvSpPr>
          <p:cNvPr id="3" name="Content Placeholder 2"/>
          <p:cNvSpPr>
            <a:spLocks noGrp="1"/>
          </p:cNvSpPr>
          <p:nvPr>
            <p:ph idx="1"/>
          </p:nvPr>
        </p:nvSpPr>
        <p:spPr>
          <a:xfrm>
            <a:off x="1132113" y="1566331"/>
            <a:ext cx="9633857" cy="4525963"/>
          </a:xfrm>
        </p:spPr>
        <p:txBody>
          <a:bodyPr/>
          <a:lstStyle/>
          <a:p>
            <a:endParaRPr lang="en-US" u="sng" dirty="0"/>
          </a:p>
          <a:p>
            <a:r>
              <a:rPr lang="en-US" b="1" u="sng" dirty="0"/>
              <a:t>Complexity</a:t>
            </a:r>
            <a:r>
              <a:rPr lang="en-US" dirty="0"/>
              <a:t> – describes </a:t>
            </a:r>
            <a:r>
              <a:rPr lang="en-US" b="1" dirty="0"/>
              <a:t>cognitive process</a:t>
            </a:r>
            <a:r>
              <a:rPr lang="en-US" dirty="0"/>
              <a:t>, more complex = higher level in Bloom’s</a:t>
            </a:r>
          </a:p>
          <a:p>
            <a:pPr marL="0" indent="0">
              <a:buNone/>
            </a:pPr>
            <a:endParaRPr lang="en-US" u="sng" dirty="0"/>
          </a:p>
          <a:p>
            <a:r>
              <a:rPr lang="en-US" b="1" u="sng" dirty="0"/>
              <a:t>Difficulty</a:t>
            </a:r>
            <a:r>
              <a:rPr lang="en-US" dirty="0"/>
              <a:t> – </a:t>
            </a:r>
            <a:r>
              <a:rPr lang="en-US" b="1" dirty="0"/>
              <a:t>amount of effort</a:t>
            </a:r>
            <a:r>
              <a:rPr lang="en-US" i="1" dirty="0"/>
              <a:t> </a:t>
            </a:r>
            <a:r>
              <a:rPr lang="en-US" dirty="0"/>
              <a:t>learners use within a level of complexity</a:t>
            </a:r>
            <a:endParaRPr lang="en-US" u="sng" dirty="0"/>
          </a:p>
        </p:txBody>
      </p:sp>
      <p:sp>
        <p:nvSpPr>
          <p:cNvPr id="4" name="TextBox 3"/>
          <p:cNvSpPr txBox="1"/>
          <p:nvPr/>
        </p:nvSpPr>
        <p:spPr>
          <a:xfrm>
            <a:off x="1132113" y="6210715"/>
            <a:ext cx="5943600" cy="923330"/>
          </a:xfrm>
          <a:prstGeom prst="rect">
            <a:avLst/>
          </a:prstGeom>
          <a:noFill/>
        </p:spPr>
        <p:txBody>
          <a:bodyPr wrap="square" rtlCol="0">
            <a:spAutoFit/>
          </a:bodyPr>
          <a:lstStyle/>
          <a:p>
            <a:r>
              <a:rPr lang="en-US" dirty="0"/>
              <a:t>Sousa, D. (2011). </a:t>
            </a:r>
            <a:r>
              <a:rPr lang="en-US" u="sng" dirty="0"/>
              <a:t>How the Brain Learns</a:t>
            </a:r>
            <a:r>
              <a:rPr lang="en-US" dirty="0"/>
              <a:t>.</a:t>
            </a:r>
          </a:p>
          <a:p>
            <a:r>
              <a:rPr lang="en-US" dirty="0"/>
              <a:t>	</a:t>
            </a:r>
          </a:p>
          <a:p>
            <a:endParaRPr lang="en-US" u="sng" dirty="0"/>
          </a:p>
        </p:txBody>
      </p:sp>
    </p:spTree>
    <p:extLst>
      <p:ext uri="{BB962C8B-B14F-4D97-AF65-F5344CB8AC3E}">
        <p14:creationId xmlns:p14="http://schemas.microsoft.com/office/powerpoint/2010/main" val="3587617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7383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90600" y="685801"/>
          <a:ext cx="8229600" cy="528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p Arrow 4"/>
          <p:cNvSpPr/>
          <p:nvPr/>
        </p:nvSpPr>
        <p:spPr>
          <a:xfrm>
            <a:off x="870856" y="1197429"/>
            <a:ext cx="914400" cy="4419600"/>
          </a:xfrm>
          <a:prstGeom prst="upArrow">
            <a:avLst>
              <a:gd name="adj1" fmla="val 627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Complexity</a:t>
            </a:r>
          </a:p>
        </p:txBody>
      </p:sp>
      <p:sp>
        <p:nvSpPr>
          <p:cNvPr id="6" name="Up Arrow 5"/>
          <p:cNvSpPr/>
          <p:nvPr/>
        </p:nvSpPr>
        <p:spPr>
          <a:xfrm rot="5400000">
            <a:off x="6781800" y="-457200"/>
            <a:ext cx="914400" cy="2895600"/>
          </a:xfrm>
          <a:prstGeom prst="upArrow">
            <a:avLst>
              <a:gd name="adj1" fmla="val 627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Difficulty</a:t>
            </a:r>
          </a:p>
        </p:txBody>
      </p:sp>
      <p:sp>
        <p:nvSpPr>
          <p:cNvPr id="7" name="Up Arrow 6"/>
          <p:cNvSpPr/>
          <p:nvPr/>
        </p:nvSpPr>
        <p:spPr>
          <a:xfrm rot="5400000">
            <a:off x="7283585" y="502275"/>
            <a:ext cx="914400" cy="2895600"/>
          </a:xfrm>
          <a:prstGeom prst="upArrow">
            <a:avLst>
              <a:gd name="adj1" fmla="val 627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Difficulty</a:t>
            </a:r>
          </a:p>
        </p:txBody>
      </p:sp>
      <p:sp>
        <p:nvSpPr>
          <p:cNvPr id="8" name="Up Arrow 7"/>
          <p:cNvSpPr/>
          <p:nvPr/>
        </p:nvSpPr>
        <p:spPr>
          <a:xfrm rot="5400000">
            <a:off x="7848600" y="1492875"/>
            <a:ext cx="914400" cy="2743200"/>
          </a:xfrm>
          <a:prstGeom prst="upArrow">
            <a:avLst>
              <a:gd name="adj1" fmla="val 627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Difficulty</a:t>
            </a:r>
          </a:p>
        </p:txBody>
      </p:sp>
      <p:sp>
        <p:nvSpPr>
          <p:cNvPr id="9" name="Up Arrow 8"/>
          <p:cNvSpPr/>
          <p:nvPr/>
        </p:nvSpPr>
        <p:spPr>
          <a:xfrm rot="5400000">
            <a:off x="8400645" y="2304645"/>
            <a:ext cx="914400" cy="2705911"/>
          </a:xfrm>
          <a:prstGeom prst="upArrow">
            <a:avLst>
              <a:gd name="adj1" fmla="val 627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Difficulty</a:t>
            </a:r>
          </a:p>
        </p:txBody>
      </p:sp>
      <p:sp>
        <p:nvSpPr>
          <p:cNvPr id="10" name="Up Arrow 9"/>
          <p:cNvSpPr/>
          <p:nvPr/>
        </p:nvSpPr>
        <p:spPr>
          <a:xfrm rot="5400000">
            <a:off x="8782050" y="3373471"/>
            <a:ext cx="914400" cy="2400300"/>
          </a:xfrm>
          <a:prstGeom prst="upArrow">
            <a:avLst>
              <a:gd name="adj1" fmla="val 627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Difficulty</a:t>
            </a:r>
          </a:p>
        </p:txBody>
      </p:sp>
      <p:sp>
        <p:nvSpPr>
          <p:cNvPr id="11" name="Up Arrow 10"/>
          <p:cNvSpPr/>
          <p:nvPr/>
        </p:nvSpPr>
        <p:spPr>
          <a:xfrm rot="5400000">
            <a:off x="9333186" y="4489177"/>
            <a:ext cx="914400" cy="2207172"/>
          </a:xfrm>
          <a:prstGeom prst="upArrow">
            <a:avLst>
              <a:gd name="adj1" fmla="val 627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Difficulty</a:t>
            </a:r>
          </a:p>
        </p:txBody>
      </p:sp>
    </p:spTree>
    <p:extLst>
      <p:ext uri="{BB962C8B-B14F-4D97-AF65-F5344CB8AC3E}">
        <p14:creationId xmlns:p14="http://schemas.microsoft.com/office/powerpoint/2010/main" val="299289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1" y="263597"/>
            <a:ext cx="7670355" cy="1143000"/>
          </a:xfrm>
        </p:spPr>
        <p:txBody>
          <a:bodyPr/>
          <a:lstStyle/>
          <a:p>
            <a:r>
              <a:rPr lang="en-US" dirty="0"/>
              <a:t>Difficulty vs complexity</a:t>
            </a:r>
          </a:p>
        </p:txBody>
      </p:sp>
      <p:sp>
        <p:nvSpPr>
          <p:cNvPr id="3" name="Content Placeholder 2"/>
          <p:cNvSpPr>
            <a:spLocks noGrp="1"/>
          </p:cNvSpPr>
          <p:nvPr>
            <p:ph idx="1"/>
          </p:nvPr>
        </p:nvSpPr>
        <p:spPr>
          <a:xfrm>
            <a:off x="952500" y="1118315"/>
            <a:ext cx="9883140" cy="4525963"/>
          </a:xfrm>
        </p:spPr>
        <p:txBody>
          <a:bodyPr>
            <a:normAutofit/>
          </a:bodyPr>
          <a:lstStyle/>
          <a:p>
            <a:endParaRPr lang="en-US" u="sng" dirty="0"/>
          </a:p>
          <a:p>
            <a:pPr marL="0" indent="0">
              <a:buNone/>
            </a:pPr>
            <a:r>
              <a:rPr lang="en-US" b="1" u="sng" dirty="0"/>
              <a:t>Complexity</a:t>
            </a:r>
            <a:r>
              <a:rPr lang="en-US" dirty="0"/>
              <a:t>  </a:t>
            </a:r>
          </a:p>
          <a:p>
            <a:pPr lvl="1"/>
            <a:r>
              <a:rPr lang="en-US" dirty="0">
                <a:solidFill>
                  <a:srgbClr val="FF0000"/>
                </a:solidFill>
              </a:rPr>
              <a:t>Higher complexity = deeper understanding and longer retention</a:t>
            </a:r>
          </a:p>
          <a:p>
            <a:pPr marL="0" indent="0">
              <a:buNone/>
            </a:pPr>
            <a:endParaRPr lang="en-US" u="sng" dirty="0"/>
          </a:p>
          <a:p>
            <a:pPr marL="0" indent="0">
              <a:buNone/>
            </a:pPr>
            <a:r>
              <a:rPr lang="en-US" b="1" u="sng" dirty="0"/>
              <a:t>Difficulty</a:t>
            </a:r>
            <a:r>
              <a:rPr lang="en-US" dirty="0"/>
              <a:t> </a:t>
            </a:r>
          </a:p>
          <a:p>
            <a:pPr lvl="1"/>
            <a:r>
              <a:rPr lang="en-US" dirty="0"/>
              <a:t>Better for determining ability (summative), but why are you asking questions?</a:t>
            </a:r>
            <a:endParaRPr lang="en-US" u="sng" dirty="0"/>
          </a:p>
        </p:txBody>
      </p:sp>
      <p:sp>
        <p:nvSpPr>
          <p:cNvPr id="4" name="TextBox 3"/>
          <p:cNvSpPr txBox="1"/>
          <p:nvPr/>
        </p:nvSpPr>
        <p:spPr>
          <a:xfrm>
            <a:off x="2411083" y="6210715"/>
            <a:ext cx="5943600" cy="923330"/>
          </a:xfrm>
          <a:prstGeom prst="rect">
            <a:avLst/>
          </a:prstGeom>
          <a:noFill/>
        </p:spPr>
        <p:txBody>
          <a:bodyPr wrap="square" rtlCol="0">
            <a:spAutoFit/>
          </a:bodyPr>
          <a:lstStyle/>
          <a:p>
            <a:r>
              <a:rPr lang="en-US" dirty="0"/>
              <a:t>Sousa, D. (2011). </a:t>
            </a:r>
            <a:r>
              <a:rPr lang="en-US" u="sng" dirty="0"/>
              <a:t>How the Brain Learns</a:t>
            </a:r>
            <a:r>
              <a:rPr lang="en-US" dirty="0"/>
              <a:t>.</a:t>
            </a:r>
          </a:p>
          <a:p>
            <a:r>
              <a:rPr lang="en-US" dirty="0"/>
              <a:t>	</a:t>
            </a:r>
          </a:p>
          <a:p>
            <a:endParaRPr lang="en-US" u="sng" dirty="0"/>
          </a:p>
        </p:txBody>
      </p:sp>
    </p:spTree>
    <p:extLst>
      <p:ext uri="{BB962C8B-B14F-4D97-AF65-F5344CB8AC3E}">
        <p14:creationId xmlns:p14="http://schemas.microsoft.com/office/powerpoint/2010/main" val="3188273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59580540"/>
              </p:ext>
            </p:extLst>
          </p:nvPr>
        </p:nvGraphicFramePr>
        <p:xfrm>
          <a:off x="1524000" y="4975971"/>
          <a:ext cx="2040148" cy="1538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Up Arrow 11"/>
          <p:cNvSpPr/>
          <p:nvPr/>
        </p:nvSpPr>
        <p:spPr>
          <a:xfrm>
            <a:off x="1907875" y="553497"/>
            <a:ext cx="914400" cy="4422475"/>
          </a:xfrm>
          <a:prstGeom prst="upArrow">
            <a:avLst>
              <a:gd name="adj1" fmla="val 627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Complexity</a:t>
            </a:r>
          </a:p>
        </p:txBody>
      </p:sp>
      <p:graphicFrame>
        <p:nvGraphicFramePr>
          <p:cNvPr id="3" name="Table 2"/>
          <p:cNvGraphicFramePr>
            <a:graphicFrameLocks noGrp="1"/>
          </p:cNvGraphicFramePr>
          <p:nvPr>
            <p:extLst>
              <p:ext uri="{D42A27DB-BD31-4B8C-83A1-F6EECF244321}">
                <p14:modId xmlns:p14="http://schemas.microsoft.com/office/powerpoint/2010/main" val="4152226435"/>
              </p:ext>
            </p:extLst>
          </p:nvPr>
        </p:nvGraphicFramePr>
        <p:xfrm>
          <a:off x="3427562" y="773896"/>
          <a:ext cx="6096000" cy="4215568"/>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21077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077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Up Arrow 12"/>
          <p:cNvSpPr/>
          <p:nvPr/>
        </p:nvSpPr>
        <p:spPr>
          <a:xfrm rot="5400000">
            <a:off x="5932098" y="2501659"/>
            <a:ext cx="914400" cy="6280030"/>
          </a:xfrm>
          <a:prstGeom prst="upArrow">
            <a:avLst>
              <a:gd name="adj1" fmla="val 627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Difficulty</a:t>
            </a:r>
          </a:p>
        </p:txBody>
      </p:sp>
      <p:sp>
        <p:nvSpPr>
          <p:cNvPr id="2" name="TextBox 1"/>
          <p:cNvSpPr txBox="1"/>
          <p:nvPr/>
        </p:nvSpPr>
        <p:spPr>
          <a:xfrm>
            <a:off x="3680604" y="2953182"/>
            <a:ext cx="2708695" cy="1569660"/>
          </a:xfrm>
          <a:prstGeom prst="rect">
            <a:avLst/>
          </a:prstGeom>
          <a:noFill/>
        </p:spPr>
        <p:txBody>
          <a:bodyPr wrap="square" rtlCol="0">
            <a:spAutoFit/>
          </a:bodyPr>
          <a:lstStyle/>
          <a:p>
            <a:r>
              <a:rPr lang="en-US" sz="2400" dirty="0"/>
              <a:t>What are two causes of intrinsic acute kidney injury?</a:t>
            </a:r>
          </a:p>
        </p:txBody>
      </p:sp>
      <p:sp>
        <p:nvSpPr>
          <p:cNvPr id="14" name="TextBox 13"/>
          <p:cNvSpPr txBox="1"/>
          <p:nvPr/>
        </p:nvSpPr>
        <p:spPr>
          <a:xfrm>
            <a:off x="6642340" y="2953183"/>
            <a:ext cx="2708695" cy="1200329"/>
          </a:xfrm>
          <a:prstGeom prst="rect">
            <a:avLst/>
          </a:prstGeom>
          <a:noFill/>
        </p:spPr>
        <p:txBody>
          <a:bodyPr wrap="square" rtlCol="0">
            <a:spAutoFit/>
          </a:bodyPr>
          <a:lstStyle/>
          <a:p>
            <a:r>
              <a:rPr lang="en-US" sz="2400" dirty="0"/>
              <a:t>What is the equation for </a:t>
            </a:r>
            <a:r>
              <a:rPr lang="en-US" sz="2400" dirty="0" err="1"/>
              <a:t>FeNa</a:t>
            </a:r>
            <a:r>
              <a:rPr lang="en-US" sz="2400" dirty="0"/>
              <a:t>?</a:t>
            </a:r>
          </a:p>
        </p:txBody>
      </p:sp>
      <p:sp>
        <p:nvSpPr>
          <p:cNvPr id="15" name="TextBox 14"/>
          <p:cNvSpPr txBox="1"/>
          <p:nvPr/>
        </p:nvSpPr>
        <p:spPr>
          <a:xfrm>
            <a:off x="3564149" y="1037196"/>
            <a:ext cx="2708695" cy="1569660"/>
          </a:xfrm>
          <a:prstGeom prst="rect">
            <a:avLst/>
          </a:prstGeom>
          <a:noFill/>
        </p:spPr>
        <p:txBody>
          <a:bodyPr wrap="square" rtlCol="0">
            <a:spAutoFit/>
          </a:bodyPr>
          <a:lstStyle/>
          <a:p>
            <a:r>
              <a:rPr lang="en-US" sz="2400" dirty="0"/>
              <a:t>What does this urinalysis tell you regarding the cause of this AKI?</a:t>
            </a:r>
          </a:p>
        </p:txBody>
      </p:sp>
      <p:sp>
        <p:nvSpPr>
          <p:cNvPr id="16" name="TextBox 15"/>
          <p:cNvSpPr txBox="1"/>
          <p:nvPr/>
        </p:nvSpPr>
        <p:spPr>
          <a:xfrm>
            <a:off x="6543856" y="1078710"/>
            <a:ext cx="2708695" cy="1200329"/>
          </a:xfrm>
          <a:prstGeom prst="rect">
            <a:avLst/>
          </a:prstGeom>
          <a:noFill/>
        </p:spPr>
        <p:txBody>
          <a:bodyPr wrap="square" rtlCol="0">
            <a:spAutoFit/>
          </a:bodyPr>
          <a:lstStyle/>
          <a:p>
            <a:r>
              <a:rPr lang="en-US" sz="2400" dirty="0"/>
              <a:t>Is </a:t>
            </a:r>
            <a:r>
              <a:rPr lang="en-US" sz="2400" dirty="0" err="1"/>
              <a:t>FeNa</a:t>
            </a:r>
            <a:r>
              <a:rPr lang="en-US" sz="2400" dirty="0"/>
              <a:t> a cost-effective test for evaluating AKI?</a:t>
            </a:r>
          </a:p>
        </p:txBody>
      </p:sp>
    </p:spTree>
    <p:extLst>
      <p:ext uri="{BB962C8B-B14F-4D97-AF65-F5344CB8AC3E}">
        <p14:creationId xmlns:p14="http://schemas.microsoft.com/office/powerpoint/2010/main" val="684212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46180259"/>
              </p:ext>
            </p:extLst>
          </p:nvPr>
        </p:nvGraphicFramePr>
        <p:xfrm>
          <a:off x="1288479" y="4975971"/>
          <a:ext cx="2040148" cy="1538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Up Arrow 11"/>
          <p:cNvSpPr/>
          <p:nvPr/>
        </p:nvSpPr>
        <p:spPr>
          <a:xfrm>
            <a:off x="1907875" y="553497"/>
            <a:ext cx="914400" cy="4422475"/>
          </a:xfrm>
          <a:prstGeom prst="upArrow">
            <a:avLst>
              <a:gd name="adj1" fmla="val 627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Complexity</a:t>
            </a:r>
          </a:p>
        </p:txBody>
      </p:sp>
      <p:graphicFrame>
        <p:nvGraphicFramePr>
          <p:cNvPr id="3" name="Table 2"/>
          <p:cNvGraphicFramePr>
            <a:graphicFrameLocks noGrp="1"/>
          </p:cNvGraphicFramePr>
          <p:nvPr/>
        </p:nvGraphicFramePr>
        <p:xfrm>
          <a:off x="3247215" y="1000124"/>
          <a:ext cx="6096000" cy="380009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11287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3568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33568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3" name="Up Arrow 12"/>
          <p:cNvSpPr/>
          <p:nvPr/>
        </p:nvSpPr>
        <p:spPr>
          <a:xfrm rot="5400000">
            <a:off x="5932098" y="2501659"/>
            <a:ext cx="914400" cy="6280030"/>
          </a:xfrm>
          <a:prstGeom prst="upArrow">
            <a:avLst>
              <a:gd name="adj1" fmla="val 627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Difficulty</a:t>
            </a:r>
          </a:p>
        </p:txBody>
      </p:sp>
      <p:sp>
        <p:nvSpPr>
          <p:cNvPr id="2" name="TextBox 1"/>
          <p:cNvSpPr txBox="1"/>
          <p:nvPr/>
        </p:nvSpPr>
        <p:spPr>
          <a:xfrm>
            <a:off x="3400425" y="3728479"/>
            <a:ext cx="2708695" cy="584775"/>
          </a:xfrm>
          <a:prstGeom prst="rect">
            <a:avLst/>
          </a:prstGeom>
          <a:noFill/>
        </p:spPr>
        <p:txBody>
          <a:bodyPr wrap="square" rtlCol="0">
            <a:spAutoFit/>
          </a:bodyPr>
          <a:lstStyle/>
          <a:p>
            <a:r>
              <a:rPr lang="en-US" sz="1600" dirty="0"/>
              <a:t>How sensitive is this rapid strep test?</a:t>
            </a:r>
          </a:p>
        </p:txBody>
      </p:sp>
      <p:sp>
        <p:nvSpPr>
          <p:cNvPr id="14" name="TextBox 13"/>
          <p:cNvSpPr txBox="1"/>
          <p:nvPr/>
        </p:nvSpPr>
        <p:spPr>
          <a:xfrm>
            <a:off x="6389298" y="3729475"/>
            <a:ext cx="2708695" cy="830997"/>
          </a:xfrm>
          <a:prstGeom prst="rect">
            <a:avLst/>
          </a:prstGeom>
          <a:noFill/>
        </p:spPr>
        <p:txBody>
          <a:bodyPr wrap="square" rtlCol="0">
            <a:spAutoFit/>
          </a:bodyPr>
          <a:lstStyle/>
          <a:p>
            <a:r>
              <a:rPr lang="en-US" sz="1600" dirty="0"/>
              <a:t>What is the negative likelihood ratio for this rapid strep test?</a:t>
            </a:r>
          </a:p>
        </p:txBody>
      </p:sp>
      <p:sp>
        <p:nvSpPr>
          <p:cNvPr id="15" name="TextBox 14"/>
          <p:cNvSpPr txBox="1"/>
          <p:nvPr/>
        </p:nvSpPr>
        <p:spPr>
          <a:xfrm>
            <a:off x="3400425" y="2226125"/>
            <a:ext cx="2708695" cy="830997"/>
          </a:xfrm>
          <a:prstGeom prst="rect">
            <a:avLst/>
          </a:prstGeom>
          <a:noFill/>
        </p:spPr>
        <p:txBody>
          <a:bodyPr wrap="square" rtlCol="0">
            <a:spAutoFit/>
          </a:bodyPr>
          <a:lstStyle/>
          <a:p>
            <a:r>
              <a:rPr lang="en-US" sz="1600" dirty="0"/>
              <a:t>How does a negative rapid strep test affect your management?</a:t>
            </a:r>
          </a:p>
        </p:txBody>
      </p:sp>
      <p:sp>
        <p:nvSpPr>
          <p:cNvPr id="16" name="TextBox 15"/>
          <p:cNvSpPr txBox="1"/>
          <p:nvPr/>
        </p:nvSpPr>
        <p:spPr>
          <a:xfrm>
            <a:off x="3351182" y="1121952"/>
            <a:ext cx="2807179" cy="584775"/>
          </a:xfrm>
          <a:prstGeom prst="rect">
            <a:avLst/>
          </a:prstGeom>
          <a:noFill/>
        </p:spPr>
        <p:txBody>
          <a:bodyPr wrap="square" rtlCol="0">
            <a:spAutoFit/>
          </a:bodyPr>
          <a:lstStyle/>
          <a:p>
            <a:r>
              <a:rPr lang="en-US" sz="1600" dirty="0"/>
              <a:t>Create the ideal strep test – what would that look like?</a:t>
            </a:r>
          </a:p>
        </p:txBody>
      </p:sp>
      <p:sp>
        <p:nvSpPr>
          <p:cNvPr id="5" name="Rectangle 4"/>
          <p:cNvSpPr/>
          <p:nvPr/>
        </p:nvSpPr>
        <p:spPr>
          <a:xfrm>
            <a:off x="6310170" y="747347"/>
            <a:ext cx="3140015" cy="26992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321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892" y="381000"/>
            <a:ext cx="8229600" cy="1600200"/>
          </a:xfrm>
        </p:spPr>
        <p:txBody>
          <a:bodyPr/>
          <a:lstStyle/>
          <a:p>
            <a:r>
              <a:rPr lang="en-US" dirty="0"/>
              <a:t>Exercise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52221063"/>
              </p:ext>
            </p:extLst>
          </p:nvPr>
        </p:nvGraphicFramePr>
        <p:xfrm>
          <a:off x="1664677" y="1752601"/>
          <a:ext cx="8698524" cy="4073769"/>
        </p:xfrm>
        <a:graphic>
          <a:graphicData uri="http://schemas.openxmlformats.org/drawingml/2006/table">
            <a:tbl>
              <a:tblPr firstRow="1" bandRow="1">
                <a:tableStyleId>{5C22544A-7EE6-4342-B048-85BDC9FD1C3A}</a:tableStyleId>
              </a:tblPr>
              <a:tblGrid>
                <a:gridCol w="2174631">
                  <a:extLst>
                    <a:ext uri="{9D8B030D-6E8A-4147-A177-3AD203B41FA5}">
                      <a16:colId xmlns:a16="http://schemas.microsoft.com/office/drawing/2014/main" val="20000"/>
                    </a:ext>
                  </a:extLst>
                </a:gridCol>
                <a:gridCol w="2174631">
                  <a:extLst>
                    <a:ext uri="{9D8B030D-6E8A-4147-A177-3AD203B41FA5}">
                      <a16:colId xmlns:a16="http://schemas.microsoft.com/office/drawing/2014/main" val="20001"/>
                    </a:ext>
                  </a:extLst>
                </a:gridCol>
                <a:gridCol w="2174631">
                  <a:extLst>
                    <a:ext uri="{9D8B030D-6E8A-4147-A177-3AD203B41FA5}">
                      <a16:colId xmlns:a16="http://schemas.microsoft.com/office/drawing/2014/main" val="20002"/>
                    </a:ext>
                  </a:extLst>
                </a:gridCol>
                <a:gridCol w="2174631">
                  <a:extLst>
                    <a:ext uri="{9D8B030D-6E8A-4147-A177-3AD203B41FA5}">
                      <a16:colId xmlns:a16="http://schemas.microsoft.com/office/drawing/2014/main" val="20003"/>
                    </a:ext>
                  </a:extLst>
                </a:gridCol>
              </a:tblGrid>
              <a:tr h="581967">
                <a:tc>
                  <a:txBody>
                    <a:bodyPr/>
                    <a:lstStyle/>
                    <a:p>
                      <a:r>
                        <a:rPr lang="en-US" dirty="0"/>
                        <a:t>Bloom’s Level</a:t>
                      </a:r>
                    </a:p>
                  </a:txBody>
                  <a:tcPr/>
                </a:tc>
                <a:tc gridSpan="3">
                  <a:txBody>
                    <a:bodyPr/>
                    <a:lstStyle/>
                    <a:p>
                      <a:r>
                        <a:rPr lang="en-US" dirty="0"/>
                        <a:t>Increasing difficulty  </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581967">
                <a:tc>
                  <a:txBody>
                    <a:bodyPr/>
                    <a:lstStyle/>
                    <a:p>
                      <a:r>
                        <a:rPr lang="en-US" b="1" dirty="0"/>
                        <a:t>Create</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581967">
                <a:tc>
                  <a:txBody>
                    <a:bodyPr/>
                    <a:lstStyle/>
                    <a:p>
                      <a:r>
                        <a:rPr lang="en-US" b="1" dirty="0"/>
                        <a:t>Evaluate</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581967">
                <a:tc>
                  <a:txBody>
                    <a:bodyPr/>
                    <a:lstStyle/>
                    <a:p>
                      <a:r>
                        <a:rPr lang="en-US" b="1" dirty="0"/>
                        <a:t>Analyze</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581967">
                <a:tc>
                  <a:txBody>
                    <a:bodyPr/>
                    <a:lstStyle/>
                    <a:p>
                      <a:r>
                        <a:rPr lang="en-US" b="1" dirty="0"/>
                        <a:t>Apply</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r h="581967">
                <a:tc>
                  <a:txBody>
                    <a:bodyPr/>
                    <a:lstStyle/>
                    <a:p>
                      <a:r>
                        <a:rPr lang="en-US" b="1" dirty="0"/>
                        <a:t>Understand</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581967">
                <a:tc>
                  <a:txBody>
                    <a:bodyPr/>
                    <a:lstStyle/>
                    <a:p>
                      <a:r>
                        <a:rPr lang="en-US" b="1" dirty="0"/>
                        <a:t>Remember</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cxnSp>
        <p:nvCxnSpPr>
          <p:cNvPr id="6" name="Straight Arrow Connector 5"/>
          <p:cNvCxnSpPr/>
          <p:nvPr/>
        </p:nvCxnSpPr>
        <p:spPr>
          <a:xfrm>
            <a:off x="6629400" y="1981200"/>
            <a:ext cx="281940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216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ontent Placeholder 3"/>
          <p:cNvGraphicFramePr>
            <a:graphicFrameLocks/>
          </p:cNvGraphicFramePr>
          <p:nvPr/>
        </p:nvGraphicFramePr>
        <p:xfrm>
          <a:off x="2133600" y="1752601"/>
          <a:ext cx="8229600" cy="3581403"/>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511629">
                <a:tc>
                  <a:txBody>
                    <a:bodyPr/>
                    <a:lstStyle/>
                    <a:p>
                      <a:r>
                        <a:rPr lang="en-US" dirty="0"/>
                        <a:t>Bloom’s Level</a:t>
                      </a:r>
                    </a:p>
                  </a:txBody>
                  <a:tcPr/>
                </a:tc>
                <a:tc>
                  <a:txBody>
                    <a:bodyPr/>
                    <a:lstStyle/>
                    <a:p>
                      <a:r>
                        <a:rPr lang="en-US" dirty="0"/>
                        <a:t>Prompts</a:t>
                      </a:r>
                    </a:p>
                  </a:txBody>
                  <a:tcPr/>
                </a:tc>
                <a:extLst>
                  <a:ext uri="{0D108BD9-81ED-4DB2-BD59-A6C34878D82A}">
                    <a16:rowId xmlns:a16="http://schemas.microsoft.com/office/drawing/2014/main" val="10000"/>
                  </a:ext>
                </a:extLst>
              </a:tr>
              <a:tr h="511629">
                <a:tc>
                  <a:txBody>
                    <a:bodyPr/>
                    <a:lstStyle/>
                    <a:p>
                      <a:r>
                        <a:rPr lang="en-US" b="1" dirty="0"/>
                        <a:t>Create</a:t>
                      </a:r>
                    </a:p>
                  </a:txBody>
                  <a:tcPr/>
                </a:tc>
                <a:tc>
                  <a:txBody>
                    <a:bodyPr/>
                    <a:lstStyle/>
                    <a:p>
                      <a:r>
                        <a:rPr lang="en-US" dirty="0"/>
                        <a:t>Design</a:t>
                      </a:r>
                      <a:r>
                        <a:rPr lang="en-US" baseline="0" dirty="0"/>
                        <a:t>, imagine</a:t>
                      </a:r>
                      <a:endParaRPr lang="en-US" dirty="0"/>
                    </a:p>
                  </a:txBody>
                  <a:tcPr/>
                </a:tc>
                <a:extLst>
                  <a:ext uri="{0D108BD9-81ED-4DB2-BD59-A6C34878D82A}">
                    <a16:rowId xmlns:a16="http://schemas.microsoft.com/office/drawing/2014/main" val="10001"/>
                  </a:ext>
                </a:extLst>
              </a:tr>
              <a:tr h="511629">
                <a:tc>
                  <a:txBody>
                    <a:bodyPr/>
                    <a:lstStyle/>
                    <a:p>
                      <a:r>
                        <a:rPr lang="en-US" b="1" dirty="0"/>
                        <a:t>Evaluate</a:t>
                      </a:r>
                    </a:p>
                  </a:txBody>
                  <a:tcPr/>
                </a:tc>
                <a:tc>
                  <a:txBody>
                    <a:bodyPr/>
                    <a:lstStyle/>
                    <a:p>
                      <a:r>
                        <a:rPr lang="en-US" dirty="0"/>
                        <a:t>Give a judgment, make</a:t>
                      </a:r>
                      <a:r>
                        <a:rPr lang="en-US" baseline="0" dirty="0"/>
                        <a:t> an assessment, critique</a:t>
                      </a:r>
                      <a:endParaRPr lang="en-US" dirty="0"/>
                    </a:p>
                  </a:txBody>
                  <a:tcPr/>
                </a:tc>
                <a:extLst>
                  <a:ext uri="{0D108BD9-81ED-4DB2-BD59-A6C34878D82A}">
                    <a16:rowId xmlns:a16="http://schemas.microsoft.com/office/drawing/2014/main" val="10002"/>
                  </a:ext>
                </a:extLst>
              </a:tr>
              <a:tr h="511629">
                <a:tc>
                  <a:txBody>
                    <a:bodyPr/>
                    <a:lstStyle/>
                    <a:p>
                      <a:r>
                        <a:rPr lang="en-US" b="1" dirty="0"/>
                        <a:t>Analyze</a:t>
                      </a:r>
                    </a:p>
                  </a:txBody>
                  <a:tcPr/>
                </a:tc>
                <a:tc>
                  <a:txBody>
                    <a:bodyPr/>
                    <a:lstStyle/>
                    <a:p>
                      <a:r>
                        <a:rPr lang="en-US" dirty="0"/>
                        <a:t>Contrast</a:t>
                      </a:r>
                      <a:r>
                        <a:rPr lang="en-US" baseline="0" dirty="0"/>
                        <a:t> and distinguish components</a:t>
                      </a:r>
                      <a:endParaRPr lang="en-US" dirty="0"/>
                    </a:p>
                  </a:txBody>
                  <a:tcPr/>
                </a:tc>
                <a:extLst>
                  <a:ext uri="{0D108BD9-81ED-4DB2-BD59-A6C34878D82A}">
                    <a16:rowId xmlns:a16="http://schemas.microsoft.com/office/drawing/2014/main" val="10003"/>
                  </a:ext>
                </a:extLst>
              </a:tr>
              <a:tr h="511629">
                <a:tc>
                  <a:txBody>
                    <a:bodyPr/>
                    <a:lstStyle/>
                    <a:p>
                      <a:r>
                        <a:rPr lang="en-US" b="1" dirty="0"/>
                        <a:t>Apply</a:t>
                      </a:r>
                    </a:p>
                  </a:txBody>
                  <a:tcPr/>
                </a:tc>
                <a:tc>
                  <a:txBody>
                    <a:bodyPr/>
                    <a:lstStyle/>
                    <a:p>
                      <a:r>
                        <a:rPr lang="en-US" dirty="0"/>
                        <a:t>Calculate, determine, use</a:t>
                      </a:r>
                      <a:r>
                        <a:rPr lang="en-US" baseline="0" dirty="0"/>
                        <a:t> the knowledge</a:t>
                      </a:r>
                      <a:endParaRPr lang="en-US" dirty="0"/>
                    </a:p>
                  </a:txBody>
                  <a:tcPr/>
                </a:tc>
                <a:extLst>
                  <a:ext uri="{0D108BD9-81ED-4DB2-BD59-A6C34878D82A}">
                    <a16:rowId xmlns:a16="http://schemas.microsoft.com/office/drawing/2014/main" val="10004"/>
                  </a:ext>
                </a:extLst>
              </a:tr>
              <a:tr h="511629">
                <a:tc>
                  <a:txBody>
                    <a:bodyPr/>
                    <a:lstStyle/>
                    <a:p>
                      <a:r>
                        <a:rPr lang="en-US" b="1" dirty="0"/>
                        <a:t>Understand</a:t>
                      </a:r>
                    </a:p>
                  </a:txBody>
                  <a:tcPr/>
                </a:tc>
                <a:tc>
                  <a:txBody>
                    <a:bodyPr/>
                    <a:lstStyle/>
                    <a:p>
                      <a:r>
                        <a:rPr lang="en-US" dirty="0"/>
                        <a:t>Summarize, explain, discuss</a:t>
                      </a:r>
                    </a:p>
                  </a:txBody>
                  <a:tcPr/>
                </a:tc>
                <a:extLst>
                  <a:ext uri="{0D108BD9-81ED-4DB2-BD59-A6C34878D82A}">
                    <a16:rowId xmlns:a16="http://schemas.microsoft.com/office/drawing/2014/main" val="10005"/>
                  </a:ext>
                </a:extLst>
              </a:tr>
              <a:tr h="511629">
                <a:tc>
                  <a:txBody>
                    <a:bodyPr/>
                    <a:lstStyle/>
                    <a:p>
                      <a:r>
                        <a:rPr lang="en-US" b="1" dirty="0"/>
                        <a:t>Remember</a:t>
                      </a:r>
                    </a:p>
                  </a:txBody>
                  <a:tcPr/>
                </a:tc>
                <a:tc>
                  <a:txBody>
                    <a:bodyPr/>
                    <a:lstStyle/>
                    <a:p>
                      <a:r>
                        <a:rPr lang="en-US" dirty="0"/>
                        <a:t>List, define, recall, identify</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29874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731" y="457201"/>
            <a:ext cx="7670355" cy="1143000"/>
          </a:xfrm>
        </p:spPr>
        <p:txBody>
          <a:bodyPr/>
          <a:lstStyle/>
          <a:p>
            <a:r>
              <a:rPr lang="en-US" dirty="0"/>
              <a:t>Socratic Method</a:t>
            </a:r>
          </a:p>
        </p:txBody>
      </p:sp>
      <p:sp>
        <p:nvSpPr>
          <p:cNvPr id="3" name="Content Placeholder 2"/>
          <p:cNvSpPr>
            <a:spLocks noGrp="1"/>
          </p:cNvSpPr>
          <p:nvPr>
            <p:ph idx="1"/>
          </p:nvPr>
        </p:nvSpPr>
        <p:spPr/>
        <p:txBody>
          <a:bodyPr>
            <a:normAutofit fontScale="85000" lnSpcReduction="20000"/>
          </a:bodyPr>
          <a:lstStyle/>
          <a:p>
            <a:r>
              <a:rPr lang="en-US" dirty="0"/>
              <a:t>Claimed he knew nothing</a:t>
            </a:r>
          </a:p>
          <a:p>
            <a:endParaRPr lang="en-US" dirty="0"/>
          </a:p>
          <a:p>
            <a:r>
              <a:rPr lang="en-US" dirty="0"/>
              <a:t>Questioned </a:t>
            </a:r>
            <a:r>
              <a:rPr lang="en-US" b="1" dirty="0"/>
              <a:t>everything</a:t>
            </a:r>
            <a:r>
              <a:rPr lang="en-US" i="1" dirty="0"/>
              <a:t> </a:t>
            </a:r>
          </a:p>
          <a:p>
            <a:pPr lvl="1"/>
            <a:r>
              <a:rPr lang="en-US" dirty="0"/>
              <a:t>Aimed for state of confusion/doubt (</a:t>
            </a:r>
            <a:r>
              <a:rPr lang="en-US" dirty="0" err="1"/>
              <a:t>aproria</a:t>
            </a:r>
            <a:r>
              <a:rPr lang="en-US" dirty="0"/>
              <a:t>)</a:t>
            </a:r>
          </a:p>
          <a:p>
            <a:endParaRPr lang="en-US" dirty="0"/>
          </a:p>
          <a:p>
            <a:r>
              <a:rPr lang="en-US" dirty="0"/>
              <a:t>Two-way street</a:t>
            </a:r>
          </a:p>
          <a:p>
            <a:pPr marL="0" indent="0">
              <a:buNone/>
            </a:pPr>
            <a:endParaRPr lang="en-US" dirty="0"/>
          </a:p>
          <a:p>
            <a:r>
              <a:rPr lang="en-US" dirty="0"/>
              <a:t>Open ended questions</a:t>
            </a:r>
          </a:p>
          <a:p>
            <a:pPr lvl="1"/>
            <a:r>
              <a:rPr lang="en-US" dirty="0"/>
              <a:t>Also used leading questions with intuitive answers</a:t>
            </a:r>
          </a:p>
          <a:p>
            <a:endParaRPr lang="en-US" dirty="0"/>
          </a:p>
          <a:p>
            <a:r>
              <a:rPr lang="en-US" dirty="0"/>
              <a:t>Often ended without an answer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237" t="2994" r="23658" b="42596"/>
          <a:stretch/>
        </p:blipFill>
        <p:spPr>
          <a:xfrm>
            <a:off x="8930151" y="1959827"/>
            <a:ext cx="2431733" cy="2938345"/>
          </a:xfrm>
          <a:prstGeom prst="rect">
            <a:avLst/>
          </a:prstGeom>
        </p:spPr>
      </p:pic>
    </p:spTree>
    <p:extLst>
      <p:ext uri="{BB962C8B-B14F-4D97-AF65-F5344CB8AC3E}">
        <p14:creationId xmlns:p14="http://schemas.microsoft.com/office/powerpoint/2010/main" val="2579398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Qs about Qs</a:t>
            </a:r>
          </a:p>
        </p:txBody>
      </p:sp>
      <p:sp>
        <p:nvSpPr>
          <p:cNvPr id="3" name="Content Placeholder 2"/>
          <p:cNvSpPr>
            <a:spLocks noGrp="1"/>
          </p:cNvSpPr>
          <p:nvPr>
            <p:ph idx="1"/>
          </p:nvPr>
        </p:nvSpPr>
        <p:spPr>
          <a:xfrm>
            <a:off x="609600" y="1429069"/>
            <a:ext cx="10972800" cy="4525963"/>
          </a:xfrm>
        </p:spPr>
        <p:txBody>
          <a:bodyPr>
            <a:normAutofit fontScale="85000" lnSpcReduction="20000"/>
          </a:bodyPr>
          <a:lstStyle/>
          <a:p>
            <a:r>
              <a:rPr lang="en-US" dirty="0"/>
              <a:t>Wait time?</a:t>
            </a:r>
          </a:p>
          <a:p>
            <a:pPr lvl="1"/>
            <a:r>
              <a:rPr lang="en-US" i="1" dirty="0"/>
              <a:t>At least </a:t>
            </a:r>
            <a:r>
              <a:rPr lang="en-US" dirty="0"/>
              <a:t>5 seconds</a:t>
            </a:r>
            <a:endParaRPr lang="en-US" i="1" dirty="0"/>
          </a:p>
          <a:p>
            <a:pPr lvl="1"/>
            <a:r>
              <a:rPr lang="en-US" dirty="0"/>
              <a:t>20 seconds-2 minutes</a:t>
            </a:r>
          </a:p>
          <a:p>
            <a:pPr lvl="1"/>
            <a:r>
              <a:rPr lang="en-US" dirty="0"/>
              <a:t>Higher the complexity, longer the wait time</a:t>
            </a:r>
          </a:p>
          <a:p>
            <a:pPr lvl="1"/>
            <a:r>
              <a:rPr lang="en-US" dirty="0"/>
              <a:t>Can be detrimental to NOT wait long enough</a:t>
            </a:r>
          </a:p>
          <a:p>
            <a:pPr lvl="1"/>
            <a:endParaRPr lang="en-US" dirty="0"/>
          </a:p>
          <a:p>
            <a:r>
              <a:rPr lang="en-US" dirty="0"/>
              <a:t>Walk up the hierarchy?</a:t>
            </a:r>
          </a:p>
          <a:p>
            <a:pPr lvl="1"/>
            <a:r>
              <a:rPr lang="en-US" dirty="0"/>
              <a:t>No consensus</a:t>
            </a:r>
          </a:p>
          <a:p>
            <a:pPr lvl="1"/>
            <a:endParaRPr lang="en-US" dirty="0"/>
          </a:p>
          <a:p>
            <a:r>
              <a:rPr lang="en-US" dirty="0"/>
              <a:t>In front of patients?</a:t>
            </a:r>
          </a:p>
          <a:p>
            <a:pPr lvl="1"/>
            <a:r>
              <a:rPr lang="en-US" dirty="0" err="1"/>
              <a:t>Maaaaaaaybe</a:t>
            </a:r>
            <a:endParaRPr lang="en-US" dirty="0"/>
          </a:p>
        </p:txBody>
      </p:sp>
      <p:sp>
        <p:nvSpPr>
          <p:cNvPr id="4" name="TextBox 3"/>
          <p:cNvSpPr txBox="1"/>
          <p:nvPr/>
        </p:nvSpPr>
        <p:spPr>
          <a:xfrm>
            <a:off x="1222131" y="5993425"/>
            <a:ext cx="10457995" cy="2277547"/>
          </a:xfrm>
          <a:prstGeom prst="rect">
            <a:avLst/>
          </a:prstGeom>
          <a:noFill/>
        </p:spPr>
        <p:txBody>
          <a:bodyPr wrap="square" rtlCol="0">
            <a:spAutoFit/>
          </a:bodyPr>
          <a:lstStyle/>
          <a:p>
            <a:pPr marL="171450" indent="-171450">
              <a:buFontTx/>
              <a:buChar char="-"/>
            </a:pPr>
            <a:r>
              <a:rPr lang="en-US" sz="1100" dirty="0"/>
              <a:t>    </a:t>
            </a:r>
            <a:r>
              <a:rPr lang="en-US" sz="800" dirty="0" err="1"/>
              <a:t>Oyler</a:t>
            </a:r>
            <a:r>
              <a:rPr lang="en-US" sz="800" dirty="0"/>
              <a:t>, D. (2014). "The Fact of Ignorance: Revisiting the Socratic Method as a Tool for Teaching Critical Thinking." </a:t>
            </a:r>
          </a:p>
          <a:p>
            <a:r>
              <a:rPr lang="en-US" sz="800" u="sng" dirty="0"/>
              <a:t> </a:t>
            </a:r>
            <a:r>
              <a:rPr lang="en-US" sz="800" dirty="0"/>
              <a:t>        </a:t>
            </a:r>
            <a:r>
              <a:rPr lang="en-US" sz="800" u="sng" dirty="0"/>
              <a:t>American Journal of Pharmaceutical Education</a:t>
            </a:r>
            <a:r>
              <a:rPr lang="en-US" sz="800" dirty="0"/>
              <a:t> </a:t>
            </a:r>
            <a:r>
              <a:rPr lang="en-US" sz="800" b="1" dirty="0"/>
              <a:t>78</a:t>
            </a:r>
            <a:r>
              <a:rPr lang="en-US" sz="800" dirty="0"/>
              <a:t>(7).</a:t>
            </a:r>
          </a:p>
          <a:p>
            <a:pPr marL="285750" indent="-285750">
              <a:buFontTx/>
              <a:buChar char="-"/>
            </a:pPr>
            <a:r>
              <a:rPr lang="en-US" sz="800" dirty="0" err="1"/>
              <a:t>Tofade</a:t>
            </a:r>
            <a:r>
              <a:rPr lang="en-US" sz="800" dirty="0"/>
              <a:t>, T. (2013). "Best Practice Strategies for Effective Use of Questions as a Teaching Tool." </a:t>
            </a:r>
            <a:r>
              <a:rPr lang="en-US" sz="800" u="sng" dirty="0"/>
              <a:t>American Journal of Pharmaceutical Education</a:t>
            </a:r>
            <a:r>
              <a:rPr lang="en-US" sz="800" dirty="0"/>
              <a:t> </a:t>
            </a:r>
            <a:r>
              <a:rPr lang="en-US" sz="800" b="1" dirty="0"/>
              <a:t>77</a:t>
            </a:r>
            <a:r>
              <a:rPr lang="en-US" sz="800" dirty="0"/>
              <a:t>(7).</a:t>
            </a:r>
          </a:p>
          <a:p>
            <a:pPr marL="285750" indent="-285750">
              <a:buFontTx/>
              <a:buChar char="-"/>
            </a:pPr>
            <a:r>
              <a:rPr lang="en-US" sz="800" dirty="0"/>
              <a:t>Oh, R. (2014). "The Socratic Method and Pimping: Optimizing the Use of Stress and Fear in Instruction." </a:t>
            </a:r>
            <a:r>
              <a:rPr lang="en-US" sz="800" u="sng" dirty="0"/>
              <a:t>American Medical Association Journal of Ethics</a:t>
            </a:r>
            <a:r>
              <a:rPr lang="en-US" sz="800" dirty="0"/>
              <a:t> </a:t>
            </a:r>
            <a:r>
              <a:rPr lang="en-US" sz="800" b="1" dirty="0"/>
              <a:t>16</a:t>
            </a:r>
            <a:r>
              <a:rPr lang="en-US" sz="800" dirty="0"/>
              <a:t>(3).</a:t>
            </a:r>
          </a:p>
          <a:p>
            <a:pPr marL="285750" indent="-285750">
              <a:buFontTx/>
              <a:buChar char="-"/>
            </a:pPr>
            <a:r>
              <a:rPr lang="en-US" sz="800" dirty="0"/>
              <a:t>Sousa, D. (2011). </a:t>
            </a:r>
            <a:r>
              <a:rPr lang="en-US" sz="800" u="sng" dirty="0"/>
              <a:t>How the Brain Learns</a:t>
            </a:r>
            <a:r>
              <a:rPr lang="en-US" sz="800" dirty="0"/>
              <a:t>.	</a:t>
            </a:r>
          </a:p>
          <a:p>
            <a:pPr marL="285750" indent="-285750">
              <a:buFontTx/>
              <a:buChar char="-"/>
            </a:pPr>
            <a:r>
              <a:rPr lang="en-US" sz="800" dirty="0"/>
              <a:t>Wiese, J. (2015). </a:t>
            </a:r>
            <a:r>
              <a:rPr lang="en-US" sz="800" u="sng" dirty="0"/>
              <a:t>Teaching in the Hospital</a:t>
            </a:r>
            <a:r>
              <a:rPr lang="en-US" sz="800" dirty="0"/>
              <a:t>.</a:t>
            </a:r>
            <a:r>
              <a:rPr lang="en-US" sz="1100" dirty="0"/>
              <a:t>	</a:t>
            </a:r>
          </a:p>
          <a:p>
            <a:r>
              <a:rPr lang="en-US" sz="1100" dirty="0"/>
              <a:t>	</a:t>
            </a:r>
          </a:p>
          <a:p>
            <a:pPr marL="285750" indent="-285750">
              <a:buFontTx/>
              <a:buChar char="-"/>
            </a:pPr>
            <a:endParaRPr lang="en-US" sz="1100" b="1" dirty="0"/>
          </a:p>
          <a:p>
            <a:r>
              <a:rPr lang="en-US" sz="1100" dirty="0"/>
              <a:t>	</a:t>
            </a:r>
          </a:p>
          <a:p>
            <a:endParaRPr lang="en-US" sz="1100" b="1" dirty="0"/>
          </a:p>
          <a:p>
            <a:r>
              <a:rPr lang="en-US" sz="1100" dirty="0"/>
              <a:t>	</a:t>
            </a:r>
          </a:p>
          <a:p>
            <a:endParaRPr lang="en-US" sz="1100" b="1" dirty="0"/>
          </a:p>
          <a:p>
            <a:r>
              <a:rPr lang="en-US" sz="1100" dirty="0"/>
              <a:t>	</a:t>
            </a:r>
          </a:p>
          <a:p>
            <a:endParaRPr lang="en-US" sz="1100" dirty="0"/>
          </a:p>
        </p:txBody>
      </p:sp>
    </p:spTree>
    <p:extLst>
      <p:ext uri="{BB962C8B-B14F-4D97-AF65-F5344CB8AC3E}">
        <p14:creationId xmlns:p14="http://schemas.microsoft.com/office/powerpoint/2010/main" val="4083443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210" y="436677"/>
            <a:ext cx="6865622" cy="1099300"/>
          </a:xfrm>
        </p:spPr>
        <p:txBody>
          <a:bodyPr/>
          <a:lstStyle/>
          <a:p>
            <a:r>
              <a:rPr lang="en-US" dirty="0"/>
              <a:t>Asking Qs in front of patients</a:t>
            </a:r>
          </a:p>
        </p:txBody>
      </p:sp>
      <p:sp>
        <p:nvSpPr>
          <p:cNvPr id="3" name="Content Placeholder 2"/>
          <p:cNvSpPr>
            <a:spLocks noGrp="1"/>
          </p:cNvSpPr>
          <p:nvPr>
            <p:ph idx="1"/>
          </p:nvPr>
        </p:nvSpPr>
        <p:spPr>
          <a:xfrm>
            <a:off x="499925" y="1625643"/>
            <a:ext cx="7348628" cy="4525963"/>
          </a:xfrm>
        </p:spPr>
        <p:txBody>
          <a:bodyPr>
            <a:normAutofit lnSpcReduction="10000"/>
          </a:bodyPr>
          <a:lstStyle/>
          <a:p>
            <a:r>
              <a:rPr lang="en-US" dirty="0"/>
              <a:t>Prepare patients and learners</a:t>
            </a:r>
          </a:p>
          <a:p>
            <a:endParaRPr lang="en-US" dirty="0"/>
          </a:p>
          <a:p>
            <a:r>
              <a:rPr lang="en-US" dirty="0"/>
              <a:t>Save feedback for outside the room</a:t>
            </a:r>
          </a:p>
          <a:p>
            <a:endParaRPr lang="en-US" dirty="0"/>
          </a:p>
          <a:p>
            <a:r>
              <a:rPr lang="en-US" dirty="0"/>
              <a:t>“Yes, and”</a:t>
            </a:r>
          </a:p>
          <a:p>
            <a:endParaRPr lang="en-US" dirty="0"/>
          </a:p>
          <a:p>
            <a:r>
              <a:rPr lang="en-US" dirty="0"/>
              <a:t>Beware the downward spiral of confidence</a:t>
            </a:r>
          </a:p>
        </p:txBody>
      </p:sp>
      <p:sp>
        <p:nvSpPr>
          <p:cNvPr id="6" name="TextBox 5"/>
          <p:cNvSpPr txBox="1"/>
          <p:nvPr/>
        </p:nvSpPr>
        <p:spPr>
          <a:xfrm>
            <a:off x="778102" y="6119336"/>
            <a:ext cx="9436901" cy="1477328"/>
          </a:xfrm>
          <a:prstGeom prst="rect">
            <a:avLst/>
          </a:prstGeom>
          <a:noFill/>
        </p:spPr>
        <p:txBody>
          <a:bodyPr wrap="square" rtlCol="0">
            <a:spAutoFit/>
          </a:bodyPr>
          <a:lstStyle/>
          <a:p>
            <a:pPr marL="171450" indent="-171450">
              <a:buFontTx/>
              <a:buChar char="-"/>
            </a:pPr>
            <a:r>
              <a:rPr lang="en-US" sz="1200" dirty="0"/>
              <a:t>Lehmann, L. (1997). </a:t>
            </a:r>
            <a:r>
              <a:rPr lang="en-US" sz="1200" u="sng" dirty="0"/>
              <a:t>N </a:t>
            </a:r>
            <a:r>
              <a:rPr lang="en-US" sz="1200" u="sng" dirty="0" err="1"/>
              <a:t>Engl</a:t>
            </a:r>
            <a:r>
              <a:rPr lang="en-US" sz="1200" u="sng" dirty="0"/>
              <a:t> J Med</a:t>
            </a:r>
            <a:r>
              <a:rPr lang="en-US" sz="1200" dirty="0"/>
              <a:t> </a:t>
            </a:r>
            <a:r>
              <a:rPr lang="en-US" sz="1200" b="1" dirty="0"/>
              <a:t>336</a:t>
            </a:r>
            <a:r>
              <a:rPr lang="en-US" sz="1200" dirty="0"/>
              <a:t>(16).</a:t>
            </a:r>
          </a:p>
          <a:p>
            <a:pPr marL="171450" indent="-171450">
              <a:buFontTx/>
              <a:buChar char="-"/>
            </a:pPr>
            <a:r>
              <a:rPr lang="en-US" sz="1200" dirty="0" err="1"/>
              <a:t>Abdool</a:t>
            </a:r>
            <a:r>
              <a:rPr lang="en-US" sz="1200" dirty="0"/>
              <a:t> MA, </a:t>
            </a:r>
            <a:r>
              <a:rPr lang="en-US" sz="1200" i="1" dirty="0"/>
              <a:t>Medical teacher. </a:t>
            </a:r>
            <a:r>
              <a:rPr lang="en-US" sz="1200" dirty="0"/>
              <a:t>2013;35(11):895-899.</a:t>
            </a:r>
          </a:p>
          <a:p>
            <a:pPr marL="171450" indent="-171450">
              <a:buFontTx/>
              <a:buChar char="-"/>
            </a:pPr>
            <a:r>
              <a:rPr lang="en-US" sz="1200" dirty="0"/>
              <a:t>Kogan JR, et al. </a:t>
            </a:r>
            <a:r>
              <a:rPr lang="en-US" sz="1200" i="1" dirty="0" err="1"/>
              <a:t>Perspect</a:t>
            </a:r>
            <a:r>
              <a:rPr lang="en-US" sz="1200" i="1" dirty="0"/>
              <a:t> Med Educ. </a:t>
            </a:r>
            <a:r>
              <a:rPr lang="en-US" sz="1200" dirty="0"/>
              <a:t>2017;6(5):286-305.</a:t>
            </a:r>
          </a:p>
          <a:p>
            <a:pPr marL="171450" indent="-171450">
              <a:buFontTx/>
              <a:buChar char="-"/>
            </a:pPr>
            <a:endParaRPr lang="en-US" sz="1200" i="1" dirty="0"/>
          </a:p>
          <a:p>
            <a:pPr marL="171450" indent="-171450">
              <a:buFontTx/>
              <a:buChar char="-"/>
            </a:pPr>
            <a:endParaRPr lang="en-US" sz="1200" i="1" dirty="0"/>
          </a:p>
          <a:p>
            <a:r>
              <a:rPr lang="en-US" sz="1200" dirty="0"/>
              <a:t>	</a:t>
            </a:r>
          </a:p>
          <a:p>
            <a:endParaRPr lang="en-US" b="1" dirty="0"/>
          </a:p>
        </p:txBody>
      </p:sp>
      <p:pic>
        <p:nvPicPr>
          <p:cNvPr id="3074" name="Picture 2" descr="Public humiliation is still a common teaching tool in ...">
            <a:extLst>
              <a:ext uri="{FF2B5EF4-FFF2-40B4-BE49-F238E27FC236}">
                <a16:creationId xmlns:a16="http://schemas.microsoft.com/office/drawing/2014/main" id="{48340F38-F48D-A45D-8551-E045E52E97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71"/>
          <a:stretch>
            <a:fillRect/>
          </a:stretch>
        </p:blipFill>
        <p:spPr bwMode="auto">
          <a:xfrm>
            <a:off x="7681668" y="1940503"/>
            <a:ext cx="4010407" cy="339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053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8813" y="1560068"/>
            <a:ext cx="5994818" cy="4865838"/>
          </a:xfrm>
          <a:prstGeom prst="rect">
            <a:avLst/>
          </a:prstGeom>
        </p:spPr>
      </p:pic>
      <p:sp>
        <p:nvSpPr>
          <p:cNvPr id="5" name="Title 4">
            <a:extLst>
              <a:ext uri="{FF2B5EF4-FFF2-40B4-BE49-F238E27FC236}">
                <a16:creationId xmlns:a16="http://schemas.microsoft.com/office/drawing/2014/main" id="{11D7EB61-B34D-4776-B222-5F8C743661FD}"/>
              </a:ext>
            </a:extLst>
          </p:cNvPr>
          <p:cNvSpPr>
            <a:spLocks noGrp="1"/>
          </p:cNvSpPr>
          <p:nvPr>
            <p:ph type="title"/>
          </p:nvPr>
        </p:nvSpPr>
        <p:spPr/>
        <p:txBody>
          <a:bodyPr/>
          <a:lstStyle/>
          <a:p>
            <a:r>
              <a:rPr lang="en-US" dirty="0"/>
              <a:t>Does stress make info stick?</a:t>
            </a:r>
          </a:p>
        </p:txBody>
      </p:sp>
      <p:pic>
        <p:nvPicPr>
          <p:cNvPr id="11" name="Picture 10">
            <a:extLst>
              <a:ext uri="{FF2B5EF4-FFF2-40B4-BE49-F238E27FC236}">
                <a16:creationId xmlns:a16="http://schemas.microsoft.com/office/drawing/2014/main" id="{8AA4F684-C810-4688-B8CC-252D15F316F2}"/>
              </a:ext>
            </a:extLst>
          </p:cNvPr>
          <p:cNvPicPr>
            <a:picLocks noChangeAspect="1"/>
          </p:cNvPicPr>
          <p:nvPr/>
        </p:nvPicPr>
        <p:blipFill rotWithShape="1">
          <a:blip r:embed="rId4"/>
          <a:srcRect l="41743" t="62281" r="22928" b="17877"/>
          <a:stretch/>
        </p:blipFill>
        <p:spPr>
          <a:xfrm>
            <a:off x="6303631" y="1417638"/>
            <a:ext cx="5579556" cy="1762752"/>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92276225-9B63-4188-85D8-C2065AE5B714}"/>
              </a:ext>
            </a:extLst>
          </p:cNvPr>
          <p:cNvPicPr>
            <a:picLocks noChangeAspect="1"/>
          </p:cNvPicPr>
          <p:nvPr/>
        </p:nvPicPr>
        <p:blipFill rotWithShape="1">
          <a:blip r:embed="rId5"/>
          <a:srcRect l="45888" t="34212" r="30822" b="9297"/>
          <a:stretch/>
        </p:blipFill>
        <p:spPr>
          <a:xfrm>
            <a:off x="7860709" y="3429000"/>
            <a:ext cx="2465399" cy="3363806"/>
          </a:xfrm>
          <a:prstGeom prst="rect">
            <a:avLst/>
          </a:prstGeom>
        </p:spPr>
      </p:pic>
    </p:spTree>
    <p:extLst>
      <p:ext uri="{BB962C8B-B14F-4D97-AF65-F5344CB8AC3E}">
        <p14:creationId xmlns:p14="http://schemas.microsoft.com/office/powerpoint/2010/main" val="3110875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1E273-5176-E9BC-C3B9-CC5DC8DAA04A}"/>
              </a:ext>
            </a:extLst>
          </p:cNvPr>
          <p:cNvPicPr>
            <a:picLocks noChangeAspect="1"/>
          </p:cNvPicPr>
          <p:nvPr/>
        </p:nvPicPr>
        <p:blipFill>
          <a:blip r:embed="rId2"/>
          <a:stretch>
            <a:fillRect/>
          </a:stretch>
        </p:blipFill>
        <p:spPr>
          <a:xfrm>
            <a:off x="291489" y="341375"/>
            <a:ext cx="7333709" cy="2537553"/>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967218D-D009-BA91-15B8-0B272B441ABD}"/>
              </a:ext>
            </a:extLst>
          </p:cNvPr>
          <p:cNvPicPr>
            <a:picLocks noChangeAspect="1"/>
          </p:cNvPicPr>
          <p:nvPr/>
        </p:nvPicPr>
        <p:blipFill>
          <a:blip r:embed="rId3"/>
          <a:stretch>
            <a:fillRect/>
          </a:stretch>
        </p:blipFill>
        <p:spPr>
          <a:xfrm>
            <a:off x="7625198" y="234371"/>
            <a:ext cx="4435224" cy="621083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07BFADD5-68E7-D4C1-5E0C-F83F0B03409D}"/>
              </a:ext>
            </a:extLst>
          </p:cNvPr>
          <p:cNvSpPr txBox="1"/>
          <p:nvPr/>
        </p:nvSpPr>
        <p:spPr>
          <a:xfrm>
            <a:off x="590601" y="3429000"/>
            <a:ext cx="7034597" cy="2585323"/>
          </a:xfrm>
          <a:prstGeom prst="rect">
            <a:avLst/>
          </a:prstGeom>
          <a:noFill/>
        </p:spPr>
        <p:txBody>
          <a:bodyPr wrap="square" rtlCol="0">
            <a:spAutoFit/>
          </a:bodyPr>
          <a:lstStyle/>
          <a:p>
            <a:r>
              <a:rPr lang="en-US" sz="2400" dirty="0"/>
              <a:t>“Educators can effectively push learners to the limits of their abilities, and hence cause stress. However, it must be done in a supportive learning environment that fosters a growth mindset, which is antithetical to intimidation and hierarchy‐reinforcing techniques.”</a:t>
            </a:r>
          </a:p>
          <a:p>
            <a:endParaRPr lang="en-US" dirty="0"/>
          </a:p>
        </p:txBody>
      </p:sp>
    </p:spTree>
    <p:extLst>
      <p:ext uri="{BB962C8B-B14F-4D97-AF65-F5344CB8AC3E}">
        <p14:creationId xmlns:p14="http://schemas.microsoft.com/office/powerpoint/2010/main" val="221447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Art of Pimping</a:t>
            </a:r>
          </a:p>
        </p:txBody>
      </p:sp>
      <p:sp>
        <p:nvSpPr>
          <p:cNvPr id="3" name="Content Placeholder 2"/>
          <p:cNvSpPr>
            <a:spLocks noGrp="1"/>
          </p:cNvSpPr>
          <p:nvPr>
            <p:ph idx="1"/>
          </p:nvPr>
        </p:nvSpPr>
        <p:spPr/>
        <p:txBody>
          <a:bodyPr>
            <a:normAutofit/>
          </a:bodyPr>
          <a:lstStyle/>
          <a:p>
            <a:r>
              <a:rPr lang="en-US" dirty="0" err="1"/>
              <a:t>Brancati</a:t>
            </a:r>
            <a:r>
              <a:rPr lang="en-US" dirty="0"/>
              <a:t> – JAMA, 1989</a:t>
            </a:r>
          </a:p>
          <a:p>
            <a:endParaRPr lang="en-US" dirty="0"/>
          </a:p>
          <a:p>
            <a:r>
              <a:rPr lang="en-US" dirty="0"/>
              <a:t>“Proper pimping inculcates the intern with a profound and abiding respect for his attending physician while ridding the intern of needless self-esteem.  Furthermore, after being pimped, he is drained of the desire to ask new questions that his attending may be unable to answer”</a:t>
            </a:r>
          </a:p>
        </p:txBody>
      </p:sp>
      <p:sp>
        <p:nvSpPr>
          <p:cNvPr id="4" name="TextBox 3"/>
          <p:cNvSpPr txBox="1"/>
          <p:nvPr/>
        </p:nvSpPr>
        <p:spPr>
          <a:xfrm>
            <a:off x="609601" y="6223298"/>
            <a:ext cx="5861649" cy="2308324"/>
          </a:xfrm>
          <a:prstGeom prst="rect">
            <a:avLst/>
          </a:prstGeom>
          <a:noFill/>
        </p:spPr>
        <p:txBody>
          <a:bodyPr wrap="square" rtlCol="0">
            <a:spAutoFit/>
          </a:bodyPr>
          <a:lstStyle/>
          <a:p>
            <a:r>
              <a:rPr lang="en-US" dirty="0"/>
              <a:t>Brancati (1989). 	</a:t>
            </a:r>
          </a:p>
          <a:p>
            <a:pPr marL="285750" indent="-285750">
              <a:buFontTx/>
              <a:buChar char="-"/>
            </a:pPr>
            <a:endParaRPr lang="en-US" b="1" dirty="0"/>
          </a:p>
          <a:p>
            <a:r>
              <a:rPr lang="en-US" dirty="0"/>
              <a:t>	</a:t>
            </a:r>
          </a:p>
          <a:p>
            <a:endParaRPr lang="en-US" b="1" dirty="0"/>
          </a:p>
          <a:p>
            <a:r>
              <a:rPr lang="en-US" dirty="0"/>
              <a:t>	</a:t>
            </a:r>
          </a:p>
          <a:p>
            <a:endParaRPr lang="en-US" b="1" dirty="0"/>
          </a:p>
          <a:p>
            <a:r>
              <a:rPr lang="en-US" dirty="0"/>
              <a:t>	</a:t>
            </a:r>
          </a:p>
          <a:p>
            <a:endParaRPr lang="en-US" dirty="0"/>
          </a:p>
        </p:txBody>
      </p:sp>
    </p:spTree>
    <p:extLst>
      <p:ext uri="{BB962C8B-B14F-4D97-AF65-F5344CB8AC3E}">
        <p14:creationId xmlns:p14="http://schemas.microsoft.com/office/powerpoint/2010/main" val="431399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Art of Pimping</a:t>
            </a:r>
          </a:p>
        </p:txBody>
      </p:sp>
      <p:sp>
        <p:nvSpPr>
          <p:cNvPr id="3" name="Content Placeholder 2"/>
          <p:cNvSpPr>
            <a:spLocks noGrp="1"/>
          </p:cNvSpPr>
          <p:nvPr>
            <p:ph idx="1"/>
          </p:nvPr>
        </p:nvSpPr>
        <p:spPr/>
        <p:txBody>
          <a:bodyPr/>
          <a:lstStyle/>
          <a:p>
            <a:r>
              <a:rPr lang="en-US" dirty="0"/>
              <a:t>“Pimping questions should come in rapid succession and should be essentially unanswerable”</a:t>
            </a:r>
          </a:p>
          <a:p>
            <a:pPr marL="800100" lvl="1" indent="-342900">
              <a:buFont typeface="+mj-lt"/>
              <a:buAutoNum type="arabicPeriod"/>
            </a:pPr>
            <a:r>
              <a:rPr lang="en-US" dirty="0">
                <a:solidFill>
                  <a:schemeClr val="accent6">
                    <a:lumMod val="75000"/>
                  </a:schemeClr>
                </a:solidFill>
              </a:rPr>
              <a:t>Arcane points of history</a:t>
            </a:r>
          </a:p>
          <a:p>
            <a:pPr marL="800100" lvl="1" indent="-342900">
              <a:buFont typeface="+mj-lt"/>
              <a:buAutoNum type="arabicPeriod"/>
            </a:pPr>
            <a:r>
              <a:rPr lang="en-US" dirty="0">
                <a:solidFill>
                  <a:schemeClr val="accent6">
                    <a:lumMod val="75000"/>
                  </a:schemeClr>
                </a:solidFill>
              </a:rPr>
              <a:t>Teleology and metaphysics</a:t>
            </a:r>
          </a:p>
          <a:p>
            <a:pPr marL="800100" lvl="1" indent="-342900">
              <a:buFont typeface="+mj-lt"/>
              <a:buAutoNum type="arabicPeriod"/>
            </a:pPr>
            <a:r>
              <a:rPr lang="en-US" dirty="0">
                <a:solidFill>
                  <a:schemeClr val="accent6">
                    <a:lumMod val="75000"/>
                  </a:schemeClr>
                </a:solidFill>
              </a:rPr>
              <a:t>Exceedingly broad questions</a:t>
            </a:r>
          </a:p>
          <a:p>
            <a:pPr marL="800100" lvl="1" indent="-342900">
              <a:buFont typeface="+mj-lt"/>
              <a:buAutoNum type="arabicPeriod"/>
            </a:pPr>
            <a:r>
              <a:rPr lang="en-US" dirty="0">
                <a:solidFill>
                  <a:schemeClr val="accent6">
                    <a:lumMod val="75000"/>
                  </a:schemeClr>
                </a:solidFill>
              </a:rPr>
              <a:t>Eponyms</a:t>
            </a:r>
          </a:p>
          <a:p>
            <a:pPr marL="800100" lvl="1" indent="-342900">
              <a:buFont typeface="+mj-lt"/>
              <a:buAutoNum type="arabicPeriod"/>
            </a:pPr>
            <a:r>
              <a:rPr lang="en-US" dirty="0">
                <a:solidFill>
                  <a:schemeClr val="accent6">
                    <a:lumMod val="75000"/>
                  </a:schemeClr>
                </a:solidFill>
              </a:rPr>
              <a:t>Technical points of laboratory research</a:t>
            </a:r>
          </a:p>
        </p:txBody>
      </p:sp>
      <p:sp>
        <p:nvSpPr>
          <p:cNvPr id="4" name="TextBox 3"/>
          <p:cNvSpPr txBox="1"/>
          <p:nvPr/>
        </p:nvSpPr>
        <p:spPr>
          <a:xfrm>
            <a:off x="609601" y="6142438"/>
            <a:ext cx="5844396" cy="2308324"/>
          </a:xfrm>
          <a:prstGeom prst="rect">
            <a:avLst/>
          </a:prstGeom>
          <a:noFill/>
        </p:spPr>
        <p:txBody>
          <a:bodyPr wrap="square" rtlCol="0">
            <a:spAutoFit/>
          </a:bodyPr>
          <a:lstStyle/>
          <a:p>
            <a:r>
              <a:rPr lang="en-US" dirty="0"/>
              <a:t>Brancati (1989). 	</a:t>
            </a:r>
          </a:p>
          <a:p>
            <a:pPr marL="285750" indent="-285750">
              <a:buFontTx/>
              <a:buChar char="-"/>
            </a:pPr>
            <a:endParaRPr lang="en-US" b="1" dirty="0"/>
          </a:p>
          <a:p>
            <a:r>
              <a:rPr lang="en-US" dirty="0"/>
              <a:t>	</a:t>
            </a:r>
          </a:p>
          <a:p>
            <a:endParaRPr lang="en-US" b="1" dirty="0"/>
          </a:p>
          <a:p>
            <a:r>
              <a:rPr lang="en-US" dirty="0"/>
              <a:t>	</a:t>
            </a:r>
          </a:p>
          <a:p>
            <a:endParaRPr lang="en-US" b="1" dirty="0"/>
          </a:p>
          <a:p>
            <a:r>
              <a:rPr lang="en-US" dirty="0"/>
              <a:t>	</a:t>
            </a:r>
          </a:p>
          <a:p>
            <a:endParaRPr lang="en-US" dirty="0"/>
          </a:p>
        </p:txBody>
      </p:sp>
    </p:spTree>
    <p:extLst>
      <p:ext uri="{BB962C8B-B14F-4D97-AF65-F5344CB8AC3E}">
        <p14:creationId xmlns:p14="http://schemas.microsoft.com/office/powerpoint/2010/main" val="3869090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504" t="23401" r="21848" b="47289"/>
          <a:stretch/>
        </p:blipFill>
        <p:spPr>
          <a:xfrm>
            <a:off x="1625024" y="1890876"/>
            <a:ext cx="9149218" cy="2758967"/>
          </a:xfrm>
          <a:prstGeom prst="rect">
            <a:avLst/>
          </a:prstGeom>
        </p:spPr>
      </p:pic>
      <p:sp>
        <p:nvSpPr>
          <p:cNvPr id="5" name="TextBox 4"/>
          <p:cNvSpPr txBox="1"/>
          <p:nvPr/>
        </p:nvSpPr>
        <p:spPr>
          <a:xfrm>
            <a:off x="350159" y="6374311"/>
            <a:ext cx="5849474" cy="1384995"/>
          </a:xfrm>
          <a:prstGeom prst="rect">
            <a:avLst/>
          </a:prstGeom>
          <a:noFill/>
        </p:spPr>
        <p:txBody>
          <a:bodyPr wrap="square" rtlCol="0">
            <a:spAutoFit/>
          </a:bodyPr>
          <a:lstStyle/>
          <a:p>
            <a:r>
              <a:rPr lang="en-US" sz="1200" dirty="0"/>
              <a:t>Healy JM, Yoo PS. </a:t>
            </a:r>
            <a:r>
              <a:rPr lang="en-US" sz="1200" i="1" dirty="0"/>
              <a:t>Journal of surgical education. </a:t>
            </a:r>
            <a:r>
              <a:rPr lang="en-US" sz="1200" dirty="0"/>
              <a:t>2015.</a:t>
            </a:r>
            <a:endParaRPr lang="en-US" sz="1200" b="1" dirty="0"/>
          </a:p>
          <a:p>
            <a:r>
              <a:rPr lang="en-US" sz="1200" dirty="0"/>
              <a:t>	</a:t>
            </a:r>
          </a:p>
          <a:p>
            <a:endParaRPr lang="en-US" sz="1200" b="1" dirty="0"/>
          </a:p>
          <a:p>
            <a:r>
              <a:rPr lang="en-US" sz="1200" dirty="0"/>
              <a:t>	</a:t>
            </a:r>
          </a:p>
          <a:p>
            <a:endParaRPr lang="en-US" sz="1200" b="1" dirty="0"/>
          </a:p>
          <a:p>
            <a:r>
              <a:rPr lang="en-US" sz="1200" dirty="0"/>
              <a:t>	</a:t>
            </a:r>
          </a:p>
          <a:p>
            <a:endParaRPr lang="en-US" sz="1200" dirty="0"/>
          </a:p>
        </p:txBody>
      </p:sp>
    </p:spTree>
    <p:extLst>
      <p:ext uri="{BB962C8B-B14F-4D97-AF65-F5344CB8AC3E}">
        <p14:creationId xmlns:p14="http://schemas.microsoft.com/office/powerpoint/2010/main" val="4237842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00378" y="3102586"/>
            <a:ext cx="10972800" cy="4525963"/>
          </a:xfrm>
        </p:spPr>
        <p:txBody>
          <a:bodyPr/>
          <a:lstStyle/>
          <a:p>
            <a:pPr marL="0" indent="0">
              <a:buNone/>
            </a:pPr>
            <a:r>
              <a:rPr lang="en-US" dirty="0"/>
              <a:t>High “pimping scores” were more likely to be:</a:t>
            </a:r>
          </a:p>
          <a:p>
            <a:r>
              <a:rPr lang="en-US" dirty="0"/>
              <a:t>Male</a:t>
            </a:r>
          </a:p>
          <a:p>
            <a:r>
              <a:rPr lang="en-US" dirty="0"/>
              <a:t>Younger</a:t>
            </a:r>
          </a:p>
          <a:p>
            <a:r>
              <a:rPr lang="en-US" dirty="0"/>
              <a:t>Specialists</a:t>
            </a:r>
          </a:p>
          <a:p>
            <a:r>
              <a:rPr lang="en-US" dirty="0"/>
              <a:t>Reporting lower quality of life</a:t>
            </a:r>
          </a:p>
        </p:txBody>
      </p:sp>
      <p:pic>
        <p:nvPicPr>
          <p:cNvPr id="4" name="Picture 3"/>
          <p:cNvPicPr>
            <a:picLocks noChangeAspect="1"/>
          </p:cNvPicPr>
          <p:nvPr/>
        </p:nvPicPr>
        <p:blipFill rotWithShape="1">
          <a:blip r:embed="rId3"/>
          <a:srcRect l="20608" t="35374" r="19211" b="44814"/>
          <a:stretch/>
        </p:blipFill>
        <p:spPr>
          <a:xfrm>
            <a:off x="506748" y="1047939"/>
            <a:ext cx="8192078" cy="168556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A8698170-58AC-D920-21B7-BFA7DAA44A67}"/>
              </a:ext>
            </a:extLst>
          </p:cNvPr>
          <p:cNvPicPr>
            <a:picLocks noChangeAspect="1"/>
          </p:cNvPicPr>
          <p:nvPr/>
        </p:nvPicPr>
        <p:blipFill>
          <a:blip r:embed="rId4"/>
          <a:stretch>
            <a:fillRect/>
          </a:stretch>
        </p:blipFill>
        <p:spPr>
          <a:xfrm>
            <a:off x="9705975" y="1737140"/>
            <a:ext cx="1979277" cy="2061747"/>
          </a:xfrm>
          <a:prstGeom prst="rect">
            <a:avLst/>
          </a:prstGeom>
        </p:spPr>
      </p:pic>
      <p:pic>
        <p:nvPicPr>
          <p:cNvPr id="6" name="Picture 5">
            <a:extLst>
              <a:ext uri="{FF2B5EF4-FFF2-40B4-BE49-F238E27FC236}">
                <a16:creationId xmlns:a16="http://schemas.microsoft.com/office/drawing/2014/main" id="{C1CDDB41-0DD3-E43D-BA2E-BC25191F0F2D}"/>
              </a:ext>
            </a:extLst>
          </p:cNvPr>
          <p:cNvPicPr>
            <a:picLocks noChangeAspect="1"/>
          </p:cNvPicPr>
          <p:nvPr/>
        </p:nvPicPr>
        <p:blipFill>
          <a:blip r:embed="rId5"/>
          <a:stretch>
            <a:fillRect/>
          </a:stretch>
        </p:blipFill>
        <p:spPr>
          <a:xfrm>
            <a:off x="9705975" y="4138124"/>
            <a:ext cx="1979277" cy="2409702"/>
          </a:xfrm>
          <a:prstGeom prst="rect">
            <a:avLst/>
          </a:prstGeom>
        </p:spPr>
      </p:pic>
    </p:spTree>
    <p:extLst>
      <p:ext uri="{BB962C8B-B14F-4D97-AF65-F5344CB8AC3E}">
        <p14:creationId xmlns:p14="http://schemas.microsoft.com/office/powerpoint/2010/main" val="2075607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l="27018" t="60905" r="30939" b="17672"/>
          <a:stretch/>
        </p:blipFill>
        <p:spPr>
          <a:xfrm>
            <a:off x="663254" y="2303362"/>
            <a:ext cx="10865491" cy="3112724"/>
          </a:xfrm>
          <a:prstGeom prst="rect">
            <a:avLst/>
          </a:prstGeom>
        </p:spPr>
      </p:pic>
      <p:sp>
        <p:nvSpPr>
          <p:cNvPr id="6" name="TextBox 5"/>
          <p:cNvSpPr txBox="1"/>
          <p:nvPr/>
        </p:nvSpPr>
        <p:spPr>
          <a:xfrm>
            <a:off x="663254" y="6498547"/>
            <a:ext cx="5849474" cy="1061829"/>
          </a:xfrm>
          <a:prstGeom prst="rect">
            <a:avLst/>
          </a:prstGeom>
          <a:noFill/>
        </p:spPr>
        <p:txBody>
          <a:bodyPr wrap="square" rtlCol="0">
            <a:spAutoFit/>
          </a:bodyPr>
          <a:lstStyle/>
          <a:p>
            <a:r>
              <a:rPr lang="en-US" sz="900" dirty="0"/>
              <a:t>Healy JM, Yoo PS. </a:t>
            </a:r>
            <a:r>
              <a:rPr lang="en-US" sz="900" i="1" dirty="0"/>
              <a:t>Journal of surgical education. </a:t>
            </a:r>
            <a:r>
              <a:rPr lang="en-US" sz="900" dirty="0"/>
              <a:t>2015.</a:t>
            </a:r>
            <a:endParaRPr lang="en-US" sz="900" b="1" dirty="0"/>
          </a:p>
          <a:p>
            <a:r>
              <a:rPr lang="en-US" sz="900" dirty="0"/>
              <a:t>	</a:t>
            </a:r>
          </a:p>
          <a:p>
            <a:endParaRPr lang="en-US" sz="900" b="1" dirty="0"/>
          </a:p>
          <a:p>
            <a:r>
              <a:rPr lang="en-US" sz="900" dirty="0"/>
              <a:t>	</a:t>
            </a:r>
          </a:p>
          <a:p>
            <a:endParaRPr lang="en-US" sz="900" b="1" dirty="0"/>
          </a:p>
          <a:p>
            <a:r>
              <a:rPr lang="en-US" sz="900" dirty="0"/>
              <a:t>	</a:t>
            </a:r>
          </a:p>
          <a:p>
            <a:endParaRPr lang="en-US" sz="900" dirty="0"/>
          </a:p>
        </p:txBody>
      </p:sp>
    </p:spTree>
    <p:extLst>
      <p:ext uri="{BB962C8B-B14F-4D97-AF65-F5344CB8AC3E}">
        <p14:creationId xmlns:p14="http://schemas.microsoft.com/office/powerpoint/2010/main" val="8368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5015" t="37823" r="23060" b="47546"/>
          <a:stretch/>
        </p:blipFill>
        <p:spPr>
          <a:xfrm>
            <a:off x="2191407" y="1047158"/>
            <a:ext cx="7961586" cy="1562045"/>
          </a:xfrm>
          <a:prstGeom prst="rect">
            <a:avLst/>
          </a:prstGeom>
        </p:spPr>
      </p:pic>
      <p:pic>
        <p:nvPicPr>
          <p:cNvPr id="5" name="Picture 4"/>
          <p:cNvPicPr>
            <a:picLocks noChangeAspect="1"/>
          </p:cNvPicPr>
          <p:nvPr/>
        </p:nvPicPr>
        <p:blipFill rotWithShape="1">
          <a:blip r:embed="rId2"/>
          <a:srcRect l="35015" t="59147" r="23060" b="29482"/>
          <a:stretch/>
        </p:blipFill>
        <p:spPr>
          <a:xfrm>
            <a:off x="2191407" y="3373839"/>
            <a:ext cx="7961586" cy="1213945"/>
          </a:xfrm>
          <a:prstGeom prst="rect">
            <a:avLst/>
          </a:prstGeom>
        </p:spPr>
      </p:pic>
      <p:pic>
        <p:nvPicPr>
          <p:cNvPr id="6" name="Picture 5"/>
          <p:cNvPicPr>
            <a:picLocks noChangeAspect="1"/>
          </p:cNvPicPr>
          <p:nvPr/>
        </p:nvPicPr>
        <p:blipFill rotWithShape="1">
          <a:blip r:embed="rId2"/>
          <a:srcRect l="35015" t="69976" r="23060" b="19073"/>
          <a:stretch/>
        </p:blipFill>
        <p:spPr>
          <a:xfrm>
            <a:off x="2191407" y="5202620"/>
            <a:ext cx="7961586" cy="1169186"/>
          </a:xfrm>
          <a:prstGeom prst="rect">
            <a:avLst/>
          </a:prstGeom>
        </p:spPr>
      </p:pic>
      <p:sp>
        <p:nvSpPr>
          <p:cNvPr id="7" name="TextBox 6"/>
          <p:cNvSpPr txBox="1"/>
          <p:nvPr/>
        </p:nvSpPr>
        <p:spPr>
          <a:xfrm>
            <a:off x="246526" y="6485088"/>
            <a:ext cx="5849474" cy="1061829"/>
          </a:xfrm>
          <a:prstGeom prst="rect">
            <a:avLst/>
          </a:prstGeom>
          <a:noFill/>
        </p:spPr>
        <p:txBody>
          <a:bodyPr wrap="square" rtlCol="0">
            <a:spAutoFit/>
          </a:bodyPr>
          <a:lstStyle/>
          <a:p>
            <a:r>
              <a:rPr lang="en-US" sz="900" dirty="0"/>
              <a:t>Healy JM, Yoo PS. </a:t>
            </a:r>
            <a:r>
              <a:rPr lang="en-US" sz="900" i="1" dirty="0"/>
              <a:t>Journal of surgical education. </a:t>
            </a:r>
            <a:r>
              <a:rPr lang="en-US" sz="900" dirty="0"/>
              <a:t>2015.</a:t>
            </a:r>
            <a:endParaRPr lang="en-US" sz="900" b="1" dirty="0"/>
          </a:p>
          <a:p>
            <a:r>
              <a:rPr lang="en-US" sz="900" dirty="0"/>
              <a:t>	</a:t>
            </a:r>
          </a:p>
          <a:p>
            <a:endParaRPr lang="en-US" sz="900" b="1" dirty="0"/>
          </a:p>
          <a:p>
            <a:r>
              <a:rPr lang="en-US" sz="900" dirty="0"/>
              <a:t>	</a:t>
            </a:r>
          </a:p>
          <a:p>
            <a:endParaRPr lang="en-US" sz="900" b="1" dirty="0"/>
          </a:p>
          <a:p>
            <a:r>
              <a:rPr lang="en-US" sz="900" dirty="0"/>
              <a:t>	</a:t>
            </a:r>
          </a:p>
          <a:p>
            <a:endParaRPr lang="en-US" sz="900" dirty="0"/>
          </a:p>
        </p:txBody>
      </p:sp>
    </p:spTree>
    <p:extLst>
      <p:ext uri="{BB962C8B-B14F-4D97-AF65-F5344CB8AC3E}">
        <p14:creationId xmlns:p14="http://schemas.microsoft.com/office/powerpoint/2010/main" val="1797396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1" y="414948"/>
            <a:ext cx="7670355" cy="1143000"/>
          </a:xfrm>
        </p:spPr>
        <p:txBody>
          <a:bodyPr>
            <a:normAutofit/>
          </a:bodyPr>
          <a:lstStyle/>
          <a:p>
            <a:r>
              <a:rPr lang="en-US" dirty="0"/>
              <a:t>What makes a “great” teacher</a:t>
            </a:r>
          </a:p>
        </p:txBody>
      </p:sp>
      <p:sp>
        <p:nvSpPr>
          <p:cNvPr id="3" name="Content Placeholder 2"/>
          <p:cNvSpPr>
            <a:spLocks noGrp="1"/>
          </p:cNvSpPr>
          <p:nvPr>
            <p:ph idx="1"/>
          </p:nvPr>
        </p:nvSpPr>
        <p:spPr>
          <a:xfrm>
            <a:off x="937404" y="1234278"/>
            <a:ext cx="8229600" cy="4389444"/>
          </a:xfrm>
        </p:spPr>
        <p:txBody>
          <a:bodyPr>
            <a:normAutofit fontScale="85000" lnSpcReduction="20000"/>
          </a:bodyPr>
          <a:lstStyle/>
          <a:p>
            <a:endParaRPr lang="en-US" dirty="0"/>
          </a:p>
          <a:p>
            <a:r>
              <a:rPr lang="en-US" dirty="0"/>
              <a:t>Enthusiasm</a:t>
            </a:r>
          </a:p>
          <a:p>
            <a:endParaRPr lang="en-US" dirty="0"/>
          </a:p>
          <a:p>
            <a:r>
              <a:rPr lang="en-US" dirty="0"/>
              <a:t>Relevance</a:t>
            </a:r>
          </a:p>
          <a:p>
            <a:endParaRPr lang="en-US" dirty="0"/>
          </a:p>
          <a:p>
            <a:r>
              <a:rPr lang="en-US" dirty="0"/>
              <a:t>Learner autonomy</a:t>
            </a:r>
          </a:p>
          <a:p>
            <a:endParaRPr lang="en-US" dirty="0"/>
          </a:p>
          <a:p>
            <a:r>
              <a:rPr lang="en-US" dirty="0"/>
              <a:t>Excellence in the field</a:t>
            </a:r>
          </a:p>
          <a:p>
            <a:endParaRPr lang="en-US" dirty="0"/>
          </a:p>
          <a:p>
            <a:r>
              <a:rPr lang="en-US" dirty="0"/>
              <a:t>Asks good questions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4266"/>
          <a:stretch/>
        </p:blipFill>
        <p:spPr>
          <a:xfrm>
            <a:off x="7844593" y="1616413"/>
            <a:ext cx="2360656" cy="16338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7221" y="3392803"/>
            <a:ext cx="1295400" cy="1295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rcRect l="8231" r="10243" b="5776"/>
          <a:stretch>
            <a:fillRect/>
          </a:stretch>
        </p:blipFill>
        <p:spPr>
          <a:xfrm>
            <a:off x="7717568" y="4980458"/>
            <a:ext cx="2668377" cy="1734764"/>
          </a:xfrm>
          <a:prstGeom prst="rect">
            <a:avLst/>
          </a:prstGeom>
        </p:spPr>
      </p:pic>
      <p:sp>
        <p:nvSpPr>
          <p:cNvPr id="4" name="Left Arrow 3"/>
          <p:cNvSpPr/>
          <p:nvPr/>
        </p:nvSpPr>
        <p:spPr>
          <a:xfrm>
            <a:off x="4852912" y="4817156"/>
            <a:ext cx="914400" cy="6397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8809" y="6315112"/>
            <a:ext cx="6680979" cy="461665"/>
          </a:xfrm>
          <a:prstGeom prst="rect">
            <a:avLst/>
          </a:prstGeom>
          <a:noFill/>
        </p:spPr>
        <p:txBody>
          <a:bodyPr wrap="square" rtlCol="0">
            <a:spAutoFit/>
          </a:bodyPr>
          <a:lstStyle/>
          <a:p>
            <a:r>
              <a:rPr lang="en-US" sz="1200" dirty="0"/>
              <a:t>Singh S, et al. </a:t>
            </a:r>
            <a:r>
              <a:rPr lang="en-US" sz="1200" i="1" dirty="0"/>
              <a:t>BMC medical education. </a:t>
            </a:r>
            <a:r>
              <a:rPr lang="en-US" sz="1200" dirty="0"/>
              <a:t>2013;13(1):128.</a:t>
            </a:r>
            <a:endParaRPr lang="en-US" sz="1200" dirty="0">
              <a:cs typeface="Calibri" panose="020F0502020204030204" pitchFamily="34" charset="0"/>
            </a:endParaRPr>
          </a:p>
          <a:p>
            <a:r>
              <a:rPr lang="en-US" sz="1200" dirty="0" err="1">
                <a:cs typeface="Calibri" panose="020F0502020204030204" pitchFamily="34" charset="0"/>
              </a:rPr>
              <a:t>Sutkin</a:t>
            </a:r>
            <a:r>
              <a:rPr lang="en-US" sz="1200" dirty="0">
                <a:cs typeface="Calibri" panose="020F0502020204030204" pitchFamily="34" charset="0"/>
              </a:rPr>
              <a:t> G, et al. </a:t>
            </a:r>
            <a:r>
              <a:rPr lang="en-US" sz="1200" i="1" dirty="0">
                <a:cs typeface="Calibri" panose="020F0502020204030204" pitchFamily="34" charset="0"/>
              </a:rPr>
              <a:t>Academic Medicine. </a:t>
            </a:r>
            <a:r>
              <a:rPr lang="en-US" sz="1200" dirty="0">
                <a:cs typeface="Calibri" panose="020F0502020204030204" pitchFamily="34" charset="0"/>
              </a:rPr>
              <a:t>2008;83(5):452-466.</a:t>
            </a:r>
          </a:p>
        </p:txBody>
      </p:sp>
    </p:spTree>
    <p:extLst>
      <p:ext uri="{BB962C8B-B14F-4D97-AF65-F5344CB8AC3E}">
        <p14:creationId xmlns:p14="http://schemas.microsoft.com/office/powerpoint/2010/main" val="4002246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5137" t="29634" r="23181" b="37693"/>
          <a:stretch/>
        </p:blipFill>
        <p:spPr>
          <a:xfrm>
            <a:off x="1245476" y="1559572"/>
            <a:ext cx="10753502" cy="4739186"/>
          </a:xfrm>
          <a:prstGeom prst="rect">
            <a:avLst/>
          </a:prstGeom>
        </p:spPr>
      </p:pic>
      <p:sp>
        <p:nvSpPr>
          <p:cNvPr id="6" name="TextBox 5"/>
          <p:cNvSpPr txBox="1"/>
          <p:nvPr/>
        </p:nvSpPr>
        <p:spPr>
          <a:xfrm>
            <a:off x="246526" y="6521863"/>
            <a:ext cx="5849474" cy="1061829"/>
          </a:xfrm>
          <a:prstGeom prst="rect">
            <a:avLst/>
          </a:prstGeom>
          <a:noFill/>
        </p:spPr>
        <p:txBody>
          <a:bodyPr wrap="square" rtlCol="0">
            <a:spAutoFit/>
          </a:bodyPr>
          <a:lstStyle/>
          <a:p>
            <a:r>
              <a:rPr lang="en-US" sz="900" dirty="0"/>
              <a:t>Healy JM, Yoo PS. </a:t>
            </a:r>
            <a:r>
              <a:rPr lang="en-US" sz="900" i="1" dirty="0"/>
              <a:t>Journal of surgical education. </a:t>
            </a:r>
            <a:r>
              <a:rPr lang="en-US" sz="900" dirty="0"/>
              <a:t>2015.</a:t>
            </a:r>
            <a:endParaRPr lang="en-US" sz="900" b="1" dirty="0"/>
          </a:p>
          <a:p>
            <a:r>
              <a:rPr lang="en-US" sz="900" dirty="0"/>
              <a:t>	</a:t>
            </a:r>
          </a:p>
          <a:p>
            <a:endParaRPr lang="en-US" sz="900" b="1" dirty="0"/>
          </a:p>
          <a:p>
            <a:r>
              <a:rPr lang="en-US" sz="900" dirty="0"/>
              <a:t>	</a:t>
            </a:r>
          </a:p>
          <a:p>
            <a:endParaRPr lang="en-US" sz="900" b="1" dirty="0"/>
          </a:p>
          <a:p>
            <a:r>
              <a:rPr lang="en-US" sz="900" dirty="0"/>
              <a:t>	</a:t>
            </a:r>
          </a:p>
          <a:p>
            <a:endParaRPr lang="en-US" sz="900" dirty="0"/>
          </a:p>
        </p:txBody>
      </p:sp>
    </p:spTree>
    <p:extLst>
      <p:ext uri="{BB962C8B-B14F-4D97-AF65-F5344CB8AC3E}">
        <p14:creationId xmlns:p14="http://schemas.microsoft.com/office/powerpoint/2010/main" val="1698320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61" y="570385"/>
            <a:ext cx="8235994" cy="1341652"/>
          </a:xfrm>
        </p:spPr>
        <p:txBody>
          <a:bodyPr>
            <a:normAutofit/>
          </a:bodyPr>
          <a:lstStyle/>
          <a:p>
            <a:r>
              <a:rPr lang="en-US" dirty="0"/>
              <a:t>“</a:t>
            </a:r>
            <a:r>
              <a:rPr lang="en-US" dirty="0" err="1"/>
              <a:t>Nostalgialitis</a:t>
            </a:r>
            <a:r>
              <a:rPr lang="en-US" dirty="0"/>
              <a:t> imperfecta </a:t>
            </a:r>
            <a:r>
              <a:rPr lang="en-US" dirty="0" err="1"/>
              <a:t>profunda</a:t>
            </a:r>
            <a:r>
              <a:rPr lang="en-US" dirty="0"/>
              <a:t>”</a:t>
            </a:r>
          </a:p>
        </p:txBody>
      </p:sp>
      <p:pic>
        <p:nvPicPr>
          <p:cNvPr id="4" name="Picture 3" descr="Qr code&#10;&#10;Description automatically generated">
            <a:extLst>
              <a:ext uri="{FF2B5EF4-FFF2-40B4-BE49-F238E27FC236}">
                <a16:creationId xmlns:a16="http://schemas.microsoft.com/office/drawing/2014/main" id="{1473D71A-2095-075B-52A2-966B7513D344}"/>
              </a:ext>
            </a:extLst>
          </p:cNvPr>
          <p:cNvPicPr>
            <a:picLocks noChangeAspect="1"/>
          </p:cNvPicPr>
          <p:nvPr/>
        </p:nvPicPr>
        <p:blipFill>
          <a:blip r:embed="rId2"/>
          <a:stretch>
            <a:fillRect/>
          </a:stretch>
        </p:blipFill>
        <p:spPr>
          <a:xfrm>
            <a:off x="2666999" y="2387882"/>
            <a:ext cx="2645153" cy="3429000"/>
          </a:xfrm>
          <a:prstGeom prst="rect">
            <a:avLst/>
          </a:prstGeom>
        </p:spPr>
      </p:pic>
      <p:pic>
        <p:nvPicPr>
          <p:cNvPr id="1026" name="Picture 2">
            <a:extLst>
              <a:ext uri="{FF2B5EF4-FFF2-40B4-BE49-F238E27FC236}">
                <a16:creationId xmlns:a16="http://schemas.microsoft.com/office/drawing/2014/main" id="{DE405D53-02C6-9B03-FE9B-BE649695C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850" y="2057881"/>
            <a:ext cx="3393543" cy="375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541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l="52585" t="58621" r="7430" b="16164"/>
          <a:stretch/>
        </p:blipFill>
        <p:spPr>
          <a:xfrm>
            <a:off x="925138" y="1996449"/>
            <a:ext cx="10341724" cy="3666612"/>
          </a:xfrm>
          <a:prstGeom prst="rect">
            <a:avLst/>
          </a:prstGeom>
        </p:spPr>
      </p:pic>
      <p:sp>
        <p:nvSpPr>
          <p:cNvPr id="5" name="TextBox 4"/>
          <p:cNvSpPr txBox="1"/>
          <p:nvPr/>
        </p:nvSpPr>
        <p:spPr>
          <a:xfrm>
            <a:off x="491307" y="6447714"/>
            <a:ext cx="5849474" cy="1061829"/>
          </a:xfrm>
          <a:prstGeom prst="rect">
            <a:avLst/>
          </a:prstGeom>
          <a:noFill/>
        </p:spPr>
        <p:txBody>
          <a:bodyPr wrap="square" rtlCol="0">
            <a:spAutoFit/>
          </a:bodyPr>
          <a:lstStyle/>
          <a:p>
            <a:r>
              <a:rPr lang="en-US" sz="900" dirty="0"/>
              <a:t>Healy JM, Yoo PS. </a:t>
            </a:r>
            <a:r>
              <a:rPr lang="en-US" sz="900" i="1" dirty="0"/>
              <a:t>Journal of surgical education. </a:t>
            </a:r>
            <a:r>
              <a:rPr lang="en-US" sz="900" dirty="0"/>
              <a:t>2015.</a:t>
            </a:r>
            <a:endParaRPr lang="en-US" sz="900" b="1" dirty="0"/>
          </a:p>
          <a:p>
            <a:r>
              <a:rPr lang="en-US" sz="900" dirty="0"/>
              <a:t>	</a:t>
            </a:r>
          </a:p>
          <a:p>
            <a:endParaRPr lang="en-US" sz="900" b="1" dirty="0"/>
          </a:p>
          <a:p>
            <a:r>
              <a:rPr lang="en-US" sz="900" dirty="0"/>
              <a:t>	</a:t>
            </a:r>
          </a:p>
          <a:p>
            <a:endParaRPr lang="en-US" sz="900" b="1" dirty="0"/>
          </a:p>
          <a:p>
            <a:r>
              <a:rPr lang="en-US" sz="900" dirty="0"/>
              <a:t>	</a:t>
            </a:r>
          </a:p>
          <a:p>
            <a:endParaRPr lang="en-US" sz="900" dirty="0"/>
          </a:p>
        </p:txBody>
      </p:sp>
    </p:spTree>
    <p:extLst>
      <p:ext uri="{BB962C8B-B14F-4D97-AF65-F5344CB8AC3E}">
        <p14:creationId xmlns:p14="http://schemas.microsoft.com/office/powerpoint/2010/main" val="2535273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l="9570" t="21660" r="49960" b="56681"/>
          <a:stretch/>
        </p:blipFill>
        <p:spPr>
          <a:xfrm>
            <a:off x="1066961" y="1996703"/>
            <a:ext cx="10174091" cy="3061366"/>
          </a:xfrm>
          <a:prstGeom prst="rect">
            <a:avLst/>
          </a:prstGeom>
        </p:spPr>
      </p:pic>
      <p:sp>
        <p:nvSpPr>
          <p:cNvPr id="6" name="TextBox 5"/>
          <p:cNvSpPr txBox="1"/>
          <p:nvPr/>
        </p:nvSpPr>
        <p:spPr>
          <a:xfrm>
            <a:off x="431149" y="6435294"/>
            <a:ext cx="5849474" cy="1061829"/>
          </a:xfrm>
          <a:prstGeom prst="rect">
            <a:avLst/>
          </a:prstGeom>
          <a:noFill/>
        </p:spPr>
        <p:txBody>
          <a:bodyPr wrap="square" rtlCol="0">
            <a:spAutoFit/>
          </a:bodyPr>
          <a:lstStyle/>
          <a:p>
            <a:r>
              <a:rPr lang="en-US" sz="900" dirty="0"/>
              <a:t>Healy JM, Yoo PS. </a:t>
            </a:r>
            <a:r>
              <a:rPr lang="en-US" sz="900" i="1" dirty="0"/>
              <a:t>Journal of surgical education. </a:t>
            </a:r>
            <a:r>
              <a:rPr lang="en-US" sz="900" dirty="0"/>
              <a:t>2015.</a:t>
            </a:r>
            <a:endParaRPr lang="en-US" sz="900" b="1" dirty="0"/>
          </a:p>
          <a:p>
            <a:r>
              <a:rPr lang="en-US" sz="900" dirty="0"/>
              <a:t>	</a:t>
            </a:r>
          </a:p>
          <a:p>
            <a:endParaRPr lang="en-US" sz="900" b="1" dirty="0"/>
          </a:p>
          <a:p>
            <a:r>
              <a:rPr lang="en-US" sz="900" dirty="0"/>
              <a:t>	</a:t>
            </a:r>
          </a:p>
          <a:p>
            <a:endParaRPr lang="en-US" sz="900" b="1" dirty="0"/>
          </a:p>
          <a:p>
            <a:r>
              <a:rPr lang="en-US" sz="900" dirty="0"/>
              <a:t>	</a:t>
            </a:r>
          </a:p>
          <a:p>
            <a:endParaRPr lang="en-US" sz="900" dirty="0"/>
          </a:p>
        </p:txBody>
      </p:sp>
    </p:spTree>
    <p:extLst>
      <p:ext uri="{BB962C8B-B14F-4D97-AF65-F5344CB8AC3E}">
        <p14:creationId xmlns:p14="http://schemas.microsoft.com/office/powerpoint/2010/main" val="3408661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0F09-E97A-494D-9DD4-2646D0DD417F}"/>
              </a:ext>
            </a:extLst>
          </p:cNvPr>
          <p:cNvSpPr>
            <a:spLocks noGrp="1"/>
          </p:cNvSpPr>
          <p:nvPr>
            <p:ph type="title"/>
          </p:nvPr>
        </p:nvSpPr>
        <p:spPr/>
        <p:txBody>
          <a:bodyPr/>
          <a:lstStyle/>
          <a:p>
            <a:r>
              <a:rPr lang="en-US" dirty="0"/>
              <a:t>Healy’s argument</a:t>
            </a:r>
          </a:p>
        </p:txBody>
      </p:sp>
      <p:sp>
        <p:nvSpPr>
          <p:cNvPr id="3" name="Content Placeholder 2">
            <a:extLst>
              <a:ext uri="{FF2B5EF4-FFF2-40B4-BE49-F238E27FC236}">
                <a16:creationId xmlns:a16="http://schemas.microsoft.com/office/drawing/2014/main" id="{53D6CE07-D3F6-495C-99C5-7FCBB1BC8259}"/>
              </a:ext>
            </a:extLst>
          </p:cNvPr>
          <p:cNvSpPr>
            <a:spLocks noGrp="1"/>
          </p:cNvSpPr>
          <p:nvPr>
            <p:ph idx="1"/>
          </p:nvPr>
        </p:nvSpPr>
        <p:spPr/>
        <p:txBody>
          <a:bodyPr/>
          <a:lstStyle/>
          <a:p>
            <a:r>
              <a:rPr lang="en-US" dirty="0"/>
              <a:t>Pimping may cause learners discomfort, BUT</a:t>
            </a:r>
          </a:p>
          <a:p>
            <a:endParaRPr lang="en-US" dirty="0"/>
          </a:p>
          <a:p>
            <a:r>
              <a:rPr lang="en-US" dirty="0"/>
              <a:t>It leads to better learning, AND</a:t>
            </a:r>
          </a:p>
          <a:p>
            <a:endParaRPr lang="en-US" dirty="0"/>
          </a:p>
          <a:p>
            <a:r>
              <a:rPr lang="en-US" dirty="0"/>
              <a:t>The harm is not severe, THEREFORE</a:t>
            </a:r>
          </a:p>
          <a:p>
            <a:endParaRPr lang="en-US" dirty="0"/>
          </a:p>
          <a:p>
            <a:r>
              <a:rPr lang="en-US" dirty="0"/>
              <a:t>The benefit outweighs the risk</a:t>
            </a:r>
          </a:p>
        </p:txBody>
      </p:sp>
    </p:spTree>
    <p:extLst>
      <p:ext uri="{BB962C8B-B14F-4D97-AF65-F5344CB8AC3E}">
        <p14:creationId xmlns:p14="http://schemas.microsoft.com/office/powerpoint/2010/main" val="197768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5" presetClass="emph" presetSubtype="0" nodeType="clickEffect">
                                  <p:stCondLst>
                                    <p:cond delay="0"/>
                                  </p:stCondLst>
                                  <p:iterate type="lt">
                                    <p:tmAbs val="25"/>
                                  </p:iterate>
                                  <p:childTnLst>
                                    <p:set>
                                      <p:cBhvr override="childStyle">
                                        <p:cTn id="26"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Stressor</a:t>
            </a:r>
            <a:r>
              <a:rPr lang="en-US" dirty="0"/>
              <a:t> – force that is applied (challenge or learning situation) </a:t>
            </a:r>
          </a:p>
          <a:p>
            <a:r>
              <a:rPr lang="en-US" b="1" dirty="0"/>
              <a:t>Stress</a:t>
            </a:r>
            <a:r>
              <a:rPr lang="en-US" dirty="0"/>
              <a:t> – learner realization of a stressor</a:t>
            </a:r>
          </a:p>
          <a:p>
            <a:r>
              <a:rPr lang="en-US" b="1" dirty="0"/>
              <a:t>Outcome</a:t>
            </a:r>
            <a:r>
              <a:rPr lang="en-US" dirty="0"/>
              <a:t> – affective disposition + learning</a:t>
            </a:r>
          </a:p>
          <a:p>
            <a:endParaRPr lang="en-US" dirty="0"/>
          </a:p>
          <a:p>
            <a:pPr marL="0" indent="0">
              <a:buNone/>
            </a:pPr>
            <a:endParaRPr lang="en-US" dirty="0"/>
          </a:p>
        </p:txBody>
      </p:sp>
      <p:pic>
        <p:nvPicPr>
          <p:cNvPr id="4" name="Picture 3"/>
          <p:cNvPicPr>
            <a:picLocks noChangeAspect="1"/>
          </p:cNvPicPr>
          <p:nvPr/>
        </p:nvPicPr>
        <p:blipFill rotWithShape="1">
          <a:blip r:embed="rId2"/>
          <a:srcRect l="66242" t="11364" r="13680" b="71146"/>
          <a:stretch/>
        </p:blipFill>
        <p:spPr>
          <a:xfrm>
            <a:off x="7599174" y="379292"/>
            <a:ext cx="4111028" cy="1220909"/>
          </a:xfrm>
          <a:prstGeom prst="rect">
            <a:avLst/>
          </a:prstGeom>
        </p:spPr>
      </p:pic>
      <p:sp>
        <p:nvSpPr>
          <p:cNvPr id="7" name="Rounded Rectangle 6"/>
          <p:cNvSpPr/>
          <p:nvPr/>
        </p:nvSpPr>
        <p:spPr>
          <a:xfrm>
            <a:off x="2640969" y="4241642"/>
            <a:ext cx="2640969" cy="1561864"/>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dirty="0"/>
              <a:t>Distress </a:t>
            </a:r>
            <a:endParaRPr lang="en-US" dirty="0"/>
          </a:p>
          <a:p>
            <a:pPr algn="ctr"/>
            <a:r>
              <a:rPr lang="en-US" dirty="0"/>
              <a:t>Negative affect due to stress</a:t>
            </a:r>
          </a:p>
        </p:txBody>
      </p:sp>
      <p:sp>
        <p:nvSpPr>
          <p:cNvPr id="8" name="Rounded Rectangle 7"/>
          <p:cNvSpPr/>
          <p:nvPr/>
        </p:nvSpPr>
        <p:spPr>
          <a:xfrm>
            <a:off x="6524802" y="4241642"/>
            <a:ext cx="2640969" cy="15618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Eustress </a:t>
            </a:r>
            <a:endParaRPr lang="en-US" dirty="0"/>
          </a:p>
          <a:p>
            <a:pPr algn="ctr"/>
            <a:r>
              <a:rPr lang="en-US" dirty="0"/>
              <a:t>Positive affect due to stress</a:t>
            </a:r>
          </a:p>
        </p:txBody>
      </p:sp>
      <p:sp>
        <p:nvSpPr>
          <p:cNvPr id="9" name="TextBox 8"/>
          <p:cNvSpPr txBox="1"/>
          <p:nvPr/>
        </p:nvSpPr>
        <p:spPr>
          <a:xfrm>
            <a:off x="221502" y="6218523"/>
            <a:ext cx="7684367" cy="523220"/>
          </a:xfrm>
          <a:prstGeom prst="rect">
            <a:avLst/>
          </a:prstGeom>
          <a:noFill/>
        </p:spPr>
        <p:txBody>
          <a:bodyPr wrap="square" rtlCol="0">
            <a:spAutoFit/>
          </a:bodyPr>
          <a:lstStyle/>
          <a:p>
            <a:r>
              <a:rPr lang="en-US" sz="1400" dirty="0" err="1"/>
              <a:t>Rudland</a:t>
            </a:r>
            <a:r>
              <a:rPr lang="en-US" sz="1400" dirty="0"/>
              <a:t>, J. R., Golding, C., &amp; Wilkinson, T. J. (2019). The stress paradox: how stress can be good for learning. </a:t>
            </a:r>
            <a:r>
              <a:rPr lang="en-US" sz="1400" i="1" dirty="0"/>
              <a:t>Medical education</a:t>
            </a:r>
            <a:endParaRPr lang="en-US" sz="1400" dirty="0"/>
          </a:p>
        </p:txBody>
      </p:sp>
    </p:spTree>
    <p:extLst>
      <p:ext uri="{BB962C8B-B14F-4D97-AF65-F5344CB8AC3E}">
        <p14:creationId xmlns:p14="http://schemas.microsoft.com/office/powerpoint/2010/main" val="2728803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impacts learning</a:t>
            </a:r>
          </a:p>
        </p:txBody>
      </p:sp>
      <p:pic>
        <p:nvPicPr>
          <p:cNvPr id="4" name="Picture 3"/>
          <p:cNvPicPr>
            <a:picLocks noChangeAspect="1"/>
          </p:cNvPicPr>
          <p:nvPr/>
        </p:nvPicPr>
        <p:blipFill rotWithShape="1">
          <a:blip r:embed="rId3"/>
          <a:srcRect l="67934" t="49897" r="14938" b="14438"/>
          <a:stretch/>
        </p:blipFill>
        <p:spPr>
          <a:xfrm>
            <a:off x="1664096" y="1294926"/>
            <a:ext cx="6485992" cy="4604300"/>
          </a:xfrm>
          <a:prstGeom prst="rect">
            <a:avLst/>
          </a:prstGeom>
        </p:spPr>
      </p:pic>
      <p:sp>
        <p:nvSpPr>
          <p:cNvPr id="5" name="Rectangle 4"/>
          <p:cNvSpPr/>
          <p:nvPr/>
        </p:nvSpPr>
        <p:spPr>
          <a:xfrm>
            <a:off x="1348881" y="1318247"/>
            <a:ext cx="6866520" cy="10223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348881" y="2288840"/>
            <a:ext cx="6866520" cy="20777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348881" y="4214191"/>
            <a:ext cx="6866520" cy="18374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1502" y="6218523"/>
            <a:ext cx="7684367" cy="523220"/>
          </a:xfrm>
          <a:prstGeom prst="rect">
            <a:avLst/>
          </a:prstGeom>
          <a:noFill/>
        </p:spPr>
        <p:txBody>
          <a:bodyPr wrap="square" rtlCol="0">
            <a:spAutoFit/>
          </a:bodyPr>
          <a:lstStyle/>
          <a:p>
            <a:r>
              <a:rPr lang="en-US" sz="1400" dirty="0" err="1"/>
              <a:t>Rudland</a:t>
            </a:r>
            <a:r>
              <a:rPr lang="en-US" sz="1400" dirty="0"/>
              <a:t>, J. R., Golding, C., &amp; Wilkinson, T. J. (2019). The stress paradox: how stress can be good for learning. </a:t>
            </a:r>
            <a:r>
              <a:rPr lang="en-US" sz="1400" i="1" dirty="0"/>
              <a:t>Medical education</a:t>
            </a:r>
            <a:endParaRPr lang="en-US" sz="1400" dirty="0"/>
          </a:p>
        </p:txBody>
      </p:sp>
    </p:spTree>
    <p:extLst>
      <p:ext uri="{BB962C8B-B14F-4D97-AF65-F5344CB8AC3E}">
        <p14:creationId xmlns:p14="http://schemas.microsoft.com/office/powerpoint/2010/main" val="1408032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90298"/>
            <a:ext cx="7670355" cy="1143000"/>
          </a:xfrm>
        </p:spPr>
        <p:txBody>
          <a:bodyPr/>
          <a:lstStyle/>
          <a:p>
            <a:r>
              <a:rPr lang="en-US" dirty="0"/>
              <a:t>Teaching in the room</a:t>
            </a:r>
          </a:p>
        </p:txBody>
      </p:sp>
      <p:sp>
        <p:nvSpPr>
          <p:cNvPr id="6" name="Right Arrow 5"/>
          <p:cNvSpPr/>
          <p:nvPr/>
        </p:nvSpPr>
        <p:spPr>
          <a:xfrm>
            <a:off x="2438400" y="3976499"/>
            <a:ext cx="3019245" cy="2018581"/>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2400" b="1" dirty="0">
                <a:solidFill>
                  <a:schemeClr val="tx1"/>
                </a:solidFill>
              </a:rPr>
              <a:t>Data for new learning</a:t>
            </a:r>
          </a:p>
        </p:txBody>
      </p:sp>
      <p:sp>
        <p:nvSpPr>
          <p:cNvPr id="5" name="Right Arrow 4"/>
          <p:cNvSpPr/>
          <p:nvPr/>
        </p:nvSpPr>
        <p:spPr>
          <a:xfrm>
            <a:off x="2438400" y="2697069"/>
            <a:ext cx="3916392" cy="2018581"/>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b="1" dirty="0">
                <a:solidFill>
                  <a:schemeClr val="tx1"/>
                </a:solidFill>
              </a:rPr>
              <a:t>Data generating emotions</a:t>
            </a:r>
          </a:p>
        </p:txBody>
      </p:sp>
      <p:sp>
        <p:nvSpPr>
          <p:cNvPr id="4" name="Right Arrow 3"/>
          <p:cNvSpPr/>
          <p:nvPr/>
        </p:nvSpPr>
        <p:spPr>
          <a:xfrm>
            <a:off x="2438401" y="1397387"/>
            <a:ext cx="4796287" cy="20185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chemeClr val="tx1"/>
                </a:solidFill>
              </a:rPr>
              <a:t>Data affecting survival</a:t>
            </a:r>
          </a:p>
        </p:txBody>
      </p:sp>
      <p:sp>
        <p:nvSpPr>
          <p:cNvPr id="7" name="Rectangle 6"/>
          <p:cNvSpPr/>
          <p:nvPr/>
        </p:nvSpPr>
        <p:spPr>
          <a:xfrm>
            <a:off x="7545238" y="1601513"/>
            <a:ext cx="1966823" cy="420969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a:t>Working memory</a:t>
            </a:r>
          </a:p>
        </p:txBody>
      </p:sp>
      <p:sp>
        <p:nvSpPr>
          <p:cNvPr id="8" name="TextBox 7"/>
          <p:cNvSpPr txBox="1"/>
          <p:nvPr/>
        </p:nvSpPr>
        <p:spPr>
          <a:xfrm>
            <a:off x="411192" y="6396335"/>
            <a:ext cx="5943600" cy="923330"/>
          </a:xfrm>
          <a:prstGeom prst="rect">
            <a:avLst/>
          </a:prstGeom>
          <a:noFill/>
        </p:spPr>
        <p:txBody>
          <a:bodyPr wrap="square" rtlCol="0">
            <a:spAutoFit/>
          </a:bodyPr>
          <a:lstStyle/>
          <a:p>
            <a:r>
              <a:rPr lang="en-US" dirty="0"/>
              <a:t>Sousa, D. (2011). </a:t>
            </a:r>
            <a:r>
              <a:rPr lang="en-US" u="sng" dirty="0"/>
              <a:t>How the Brain Learns</a:t>
            </a:r>
            <a:r>
              <a:rPr lang="en-US" dirty="0"/>
              <a:t>.</a:t>
            </a:r>
          </a:p>
          <a:p>
            <a:r>
              <a:rPr lang="en-US" dirty="0"/>
              <a:t>	</a:t>
            </a:r>
          </a:p>
          <a:p>
            <a:endParaRPr lang="en-US" u="sng" dirty="0"/>
          </a:p>
        </p:txBody>
      </p:sp>
    </p:spTree>
    <p:extLst>
      <p:ext uri="{BB962C8B-B14F-4D97-AF65-F5344CB8AC3E}">
        <p14:creationId xmlns:p14="http://schemas.microsoft.com/office/powerpoint/2010/main" val="4045427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dirty="0"/>
              <a:t>“Findings: Negative emotions including </a:t>
            </a:r>
            <a:r>
              <a:rPr lang="en-US" b="1" dirty="0">
                <a:solidFill>
                  <a:srgbClr val="FF0000"/>
                </a:solidFill>
              </a:rPr>
              <a:t>anxiety</a:t>
            </a:r>
            <a:r>
              <a:rPr lang="en-US" dirty="0"/>
              <a:t> and </a:t>
            </a:r>
            <a:r>
              <a:rPr lang="en-US" b="1" dirty="0">
                <a:solidFill>
                  <a:srgbClr val="FF0000"/>
                </a:solidFill>
              </a:rPr>
              <a:t>self-doubt</a:t>
            </a:r>
            <a:r>
              <a:rPr lang="en-US" dirty="0"/>
              <a:t> dominated among the learners during pimping encounters. For some, these resulted in motivation to study, and for others this was a </a:t>
            </a:r>
            <a:r>
              <a:rPr lang="en-US" b="1" dirty="0">
                <a:solidFill>
                  <a:srgbClr val="FF0000"/>
                </a:solidFill>
              </a:rPr>
              <a:t>futile</a:t>
            </a:r>
            <a:r>
              <a:rPr lang="en-US" dirty="0"/>
              <a:t>, </a:t>
            </a:r>
            <a:r>
              <a:rPr lang="en-US" b="1" dirty="0">
                <a:solidFill>
                  <a:srgbClr val="FF0000"/>
                </a:solidFill>
              </a:rPr>
              <a:t>nonmotivating</a:t>
            </a:r>
            <a:r>
              <a:rPr lang="en-US" dirty="0">
                <a:solidFill>
                  <a:srgbClr val="FF0000"/>
                </a:solidFill>
              </a:rPr>
              <a:t> </a:t>
            </a:r>
            <a:r>
              <a:rPr lang="en-US" dirty="0"/>
              <a:t>experience.”</a:t>
            </a:r>
          </a:p>
          <a:p>
            <a:pPr marL="0" indent="0">
              <a:buNone/>
            </a:pPr>
            <a:endParaRPr lang="en-US" dirty="0"/>
          </a:p>
          <a:p>
            <a:pPr marL="0" indent="0">
              <a:buNone/>
            </a:pPr>
            <a:r>
              <a:rPr lang="en-US" dirty="0"/>
              <a:t>“Most trainees felt that they were being judged during pimping; however, they perceived that the intentions of pimping were not malicious and </a:t>
            </a:r>
            <a:r>
              <a:rPr lang="en-US" b="1" dirty="0">
                <a:solidFill>
                  <a:srgbClr val="FF0000"/>
                </a:solidFill>
              </a:rPr>
              <a:t>in their best interests</a:t>
            </a:r>
            <a:r>
              <a:rPr lang="en-US" dirty="0"/>
              <a:t>.”</a:t>
            </a:r>
          </a:p>
        </p:txBody>
      </p:sp>
      <p:sp>
        <p:nvSpPr>
          <p:cNvPr id="4" name="TextBox 3"/>
          <p:cNvSpPr txBox="1"/>
          <p:nvPr/>
        </p:nvSpPr>
        <p:spPr>
          <a:xfrm>
            <a:off x="2067444" y="6119336"/>
            <a:ext cx="7722942" cy="1569660"/>
          </a:xfrm>
          <a:prstGeom prst="rect">
            <a:avLst/>
          </a:prstGeom>
          <a:noFill/>
        </p:spPr>
        <p:txBody>
          <a:bodyPr wrap="square" rtlCol="0">
            <a:spAutoFit/>
          </a:bodyPr>
          <a:lstStyle/>
          <a:p>
            <a:r>
              <a:rPr lang="en-US" sz="1200" dirty="0"/>
              <a:t>Goebel EA, </a:t>
            </a:r>
            <a:r>
              <a:rPr lang="en-US" sz="1200" dirty="0" err="1"/>
              <a:t>Cristancho</a:t>
            </a:r>
            <a:r>
              <a:rPr lang="en-US" sz="1200" dirty="0"/>
              <a:t> SM, </a:t>
            </a:r>
            <a:r>
              <a:rPr lang="en-US" sz="1200" dirty="0" err="1"/>
              <a:t>Driman</a:t>
            </a:r>
            <a:r>
              <a:rPr lang="en-US" sz="1200" dirty="0"/>
              <a:t> DK. Pimping in Residency: The Emotional Roller-Coaster of a Pedagogical Method - A Qualitative Study Using Interviews and Rich Picture Drawings. </a:t>
            </a:r>
            <a:r>
              <a:rPr lang="en-US" sz="1200" i="1" dirty="0"/>
              <a:t>Teach Learn Med. </a:t>
            </a:r>
            <a:r>
              <a:rPr lang="en-US" sz="1200" dirty="0"/>
              <a:t>2019:1-9.</a:t>
            </a:r>
            <a:endParaRPr lang="en-US" sz="1200" b="1" dirty="0"/>
          </a:p>
          <a:p>
            <a:r>
              <a:rPr lang="en-US" sz="1200" dirty="0"/>
              <a:t>	</a:t>
            </a:r>
          </a:p>
          <a:p>
            <a:endParaRPr lang="en-US" sz="1200" b="1" dirty="0"/>
          </a:p>
          <a:p>
            <a:r>
              <a:rPr lang="en-US" sz="1200" dirty="0"/>
              <a:t>	</a:t>
            </a:r>
          </a:p>
          <a:p>
            <a:endParaRPr lang="en-US" sz="1200" b="1" dirty="0"/>
          </a:p>
          <a:p>
            <a:r>
              <a:rPr lang="en-US" sz="1200" dirty="0"/>
              <a:t>	</a:t>
            </a:r>
          </a:p>
          <a:p>
            <a:endParaRPr lang="en-US" sz="1200" dirty="0"/>
          </a:p>
        </p:txBody>
      </p:sp>
    </p:spTree>
    <p:extLst>
      <p:ext uri="{BB962C8B-B14F-4D97-AF65-F5344CB8AC3E}">
        <p14:creationId xmlns:p14="http://schemas.microsoft.com/office/powerpoint/2010/main" val="991332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0F09-E97A-494D-9DD4-2646D0DD417F}"/>
              </a:ext>
            </a:extLst>
          </p:cNvPr>
          <p:cNvSpPr>
            <a:spLocks noGrp="1"/>
          </p:cNvSpPr>
          <p:nvPr>
            <p:ph type="title"/>
          </p:nvPr>
        </p:nvSpPr>
        <p:spPr/>
        <p:txBody>
          <a:bodyPr/>
          <a:lstStyle/>
          <a:p>
            <a:r>
              <a:rPr lang="en-US" dirty="0"/>
              <a:t>Healy’s argument</a:t>
            </a:r>
          </a:p>
        </p:txBody>
      </p:sp>
      <p:sp>
        <p:nvSpPr>
          <p:cNvPr id="3" name="Content Placeholder 2">
            <a:extLst>
              <a:ext uri="{FF2B5EF4-FFF2-40B4-BE49-F238E27FC236}">
                <a16:creationId xmlns:a16="http://schemas.microsoft.com/office/drawing/2014/main" id="{53D6CE07-D3F6-495C-99C5-7FCBB1BC8259}"/>
              </a:ext>
            </a:extLst>
          </p:cNvPr>
          <p:cNvSpPr>
            <a:spLocks noGrp="1"/>
          </p:cNvSpPr>
          <p:nvPr>
            <p:ph idx="1"/>
          </p:nvPr>
        </p:nvSpPr>
        <p:spPr/>
        <p:txBody>
          <a:bodyPr/>
          <a:lstStyle/>
          <a:p>
            <a:r>
              <a:rPr lang="en-US" dirty="0"/>
              <a:t>Pimping may cause learners discomfort, BUT</a:t>
            </a:r>
          </a:p>
          <a:p>
            <a:endParaRPr lang="en-US" dirty="0"/>
          </a:p>
          <a:p>
            <a:r>
              <a:rPr lang="en-US" dirty="0"/>
              <a:t>It leads to better learning, AND</a:t>
            </a:r>
          </a:p>
          <a:p>
            <a:endParaRPr lang="en-US" dirty="0"/>
          </a:p>
          <a:p>
            <a:r>
              <a:rPr lang="en-US" dirty="0"/>
              <a:t>The harm is not severe, THEREFORE</a:t>
            </a:r>
          </a:p>
          <a:p>
            <a:endParaRPr lang="en-US" dirty="0"/>
          </a:p>
          <a:p>
            <a:r>
              <a:rPr lang="en-US" dirty="0"/>
              <a:t>The benefit outweighs the risk</a:t>
            </a:r>
          </a:p>
        </p:txBody>
      </p:sp>
      <p:cxnSp>
        <p:nvCxnSpPr>
          <p:cNvPr id="5" name="Straight Connector 4">
            <a:extLst>
              <a:ext uri="{FF2B5EF4-FFF2-40B4-BE49-F238E27FC236}">
                <a16:creationId xmlns:a16="http://schemas.microsoft.com/office/drawing/2014/main" id="{2B3DCBBE-2FAB-4385-B0B9-5E6C35F5C2C5}"/>
              </a:ext>
            </a:extLst>
          </p:cNvPr>
          <p:cNvCxnSpPr>
            <a:cxnSpLocks/>
          </p:cNvCxnSpPr>
          <p:nvPr/>
        </p:nvCxnSpPr>
        <p:spPr>
          <a:xfrm flipH="1">
            <a:off x="1030147" y="3090441"/>
            <a:ext cx="452570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5976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mph" presetSubtype="0" nodeType="clickEffect">
                                  <p:stCondLst>
                                    <p:cond delay="0"/>
                                  </p:stCondLst>
                                  <p:iterate type="lt">
                                    <p:tmAbs val="25"/>
                                  </p:iterate>
                                  <p:childTnLst>
                                    <p:set>
                                      <p:cBhvr override="childStyle">
                                        <p:cTn id="11"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62208"/>
            <a:ext cx="7670355" cy="1143000"/>
          </a:xfrm>
        </p:spPr>
        <p:txBody>
          <a:bodyPr/>
          <a:lstStyle/>
          <a:p>
            <a:r>
              <a:rPr lang="en-US" dirty="0"/>
              <a:t>Learning objective</a:t>
            </a:r>
          </a:p>
        </p:txBody>
      </p:sp>
      <p:sp>
        <p:nvSpPr>
          <p:cNvPr id="3" name="Content Placeholder 2"/>
          <p:cNvSpPr>
            <a:spLocks noGrp="1"/>
          </p:cNvSpPr>
          <p:nvPr>
            <p:ph idx="1"/>
          </p:nvPr>
        </p:nvSpPr>
        <p:spPr>
          <a:xfrm>
            <a:off x="609601" y="1417639"/>
            <a:ext cx="10063654" cy="4525963"/>
          </a:xfrm>
        </p:spPr>
        <p:txBody>
          <a:bodyPr/>
          <a:lstStyle/>
          <a:p>
            <a:pPr marL="0" indent="0">
              <a:buNone/>
            </a:pPr>
            <a:endParaRPr lang="en-US" b="1" dirty="0"/>
          </a:p>
          <a:p>
            <a:r>
              <a:rPr lang="en-US" dirty="0"/>
              <a:t>Apply a deliberate approach to asking questions to learners in the clinical learning environment.</a:t>
            </a:r>
          </a:p>
          <a:p>
            <a:pPr marL="0" indent="0">
              <a:buNone/>
            </a:pPr>
            <a:endParaRPr lang="en-US" b="1" dirty="0"/>
          </a:p>
          <a:p>
            <a:endParaRPr lang="en-US" b="1" dirty="0"/>
          </a:p>
        </p:txBody>
      </p:sp>
    </p:spTree>
    <p:extLst>
      <p:ext uri="{BB962C8B-B14F-4D97-AF65-F5344CB8AC3E}">
        <p14:creationId xmlns:p14="http://schemas.microsoft.com/office/powerpoint/2010/main" val="3402314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srcRect l="32107" t="29095" r="56988" b="45446"/>
          <a:stretch/>
        </p:blipFill>
        <p:spPr>
          <a:xfrm>
            <a:off x="236482" y="374919"/>
            <a:ext cx="2585545" cy="3393568"/>
          </a:xfrm>
          <a:prstGeom prst="rect">
            <a:avLst/>
          </a:prstGeom>
        </p:spPr>
      </p:pic>
      <p:pic>
        <p:nvPicPr>
          <p:cNvPr id="7" name="Picture 6"/>
          <p:cNvPicPr>
            <a:picLocks noChangeAspect="1"/>
          </p:cNvPicPr>
          <p:nvPr/>
        </p:nvPicPr>
        <p:blipFill rotWithShape="1">
          <a:blip r:embed="rId3"/>
          <a:srcRect l="40872" t="60230" r="44346" b="16709"/>
          <a:stretch/>
        </p:blipFill>
        <p:spPr>
          <a:xfrm>
            <a:off x="3391590" y="512890"/>
            <a:ext cx="3482176" cy="3054039"/>
          </a:xfrm>
          <a:prstGeom prst="rect">
            <a:avLst/>
          </a:prstGeom>
        </p:spPr>
      </p:pic>
      <p:pic>
        <p:nvPicPr>
          <p:cNvPr id="9" name="Picture 8"/>
          <p:cNvPicPr>
            <a:picLocks noChangeAspect="1"/>
          </p:cNvPicPr>
          <p:nvPr/>
        </p:nvPicPr>
        <p:blipFill rotWithShape="1">
          <a:blip r:embed="rId4"/>
          <a:srcRect l="31986" t="18965" r="52383" b="52760"/>
          <a:stretch/>
        </p:blipFill>
        <p:spPr>
          <a:xfrm>
            <a:off x="8770691" y="1026747"/>
            <a:ext cx="2695905" cy="2741740"/>
          </a:xfrm>
          <a:prstGeom prst="rect">
            <a:avLst/>
          </a:prstGeom>
        </p:spPr>
      </p:pic>
      <p:pic>
        <p:nvPicPr>
          <p:cNvPr id="10" name="Picture 9"/>
          <p:cNvPicPr>
            <a:picLocks noChangeAspect="1"/>
          </p:cNvPicPr>
          <p:nvPr/>
        </p:nvPicPr>
        <p:blipFill rotWithShape="1">
          <a:blip r:embed="rId4"/>
          <a:srcRect l="31259" t="53987" r="42811" b="28987"/>
          <a:stretch/>
        </p:blipFill>
        <p:spPr>
          <a:xfrm>
            <a:off x="761416" y="4068560"/>
            <a:ext cx="5167499" cy="1907628"/>
          </a:xfrm>
          <a:prstGeom prst="rect">
            <a:avLst/>
          </a:prstGeom>
        </p:spPr>
      </p:pic>
      <p:pic>
        <p:nvPicPr>
          <p:cNvPr id="11" name="Picture 10"/>
          <p:cNvPicPr>
            <a:picLocks noChangeAspect="1"/>
          </p:cNvPicPr>
          <p:nvPr/>
        </p:nvPicPr>
        <p:blipFill rotWithShape="1">
          <a:blip r:embed="rId5"/>
          <a:srcRect l="35743" t="47629" r="46690" b="21010"/>
          <a:stretch/>
        </p:blipFill>
        <p:spPr>
          <a:xfrm>
            <a:off x="6914182" y="3586534"/>
            <a:ext cx="2285672" cy="2294085"/>
          </a:xfrm>
          <a:prstGeom prst="rect">
            <a:avLst/>
          </a:prstGeom>
        </p:spPr>
      </p:pic>
      <p:sp>
        <p:nvSpPr>
          <p:cNvPr id="12" name="TextBox 11">
            <a:extLst>
              <a:ext uri="{FF2B5EF4-FFF2-40B4-BE49-F238E27FC236}">
                <a16:creationId xmlns:a16="http://schemas.microsoft.com/office/drawing/2014/main" id="{5B855718-6688-4153-853E-2CC748238D4D}"/>
              </a:ext>
            </a:extLst>
          </p:cNvPr>
          <p:cNvSpPr txBox="1"/>
          <p:nvPr/>
        </p:nvSpPr>
        <p:spPr>
          <a:xfrm>
            <a:off x="458563" y="6217851"/>
            <a:ext cx="7722942" cy="1338828"/>
          </a:xfrm>
          <a:prstGeom prst="rect">
            <a:avLst/>
          </a:prstGeom>
          <a:noFill/>
        </p:spPr>
        <p:txBody>
          <a:bodyPr wrap="square" rtlCol="0">
            <a:spAutoFit/>
          </a:bodyPr>
          <a:lstStyle/>
          <a:p>
            <a:r>
              <a:rPr lang="en-US" sz="900" dirty="0"/>
              <a:t>George DR </a:t>
            </a:r>
            <a:r>
              <a:rPr lang="en-US" sz="900" i="1" dirty="0"/>
              <a:t>JAMA. </a:t>
            </a:r>
            <a:r>
              <a:rPr lang="en-US" sz="900" dirty="0"/>
              <a:t>2015;314(22):2345-2346.</a:t>
            </a:r>
          </a:p>
          <a:p>
            <a:endParaRPr lang="en-US" sz="900" dirty="0"/>
          </a:p>
          <a:p>
            <a:r>
              <a:rPr lang="en-US" sz="900" dirty="0"/>
              <a:t>Goebel EA, </a:t>
            </a:r>
            <a:r>
              <a:rPr lang="en-US" sz="900" i="1" dirty="0"/>
              <a:t>Teach Learn Med. </a:t>
            </a:r>
            <a:r>
              <a:rPr lang="en-US" sz="900" dirty="0"/>
              <a:t>2019:1-9..</a:t>
            </a:r>
            <a:endParaRPr lang="en-US" sz="900" b="1" dirty="0"/>
          </a:p>
          <a:p>
            <a:r>
              <a:rPr lang="en-US" sz="900" dirty="0"/>
              <a:t>	</a:t>
            </a:r>
          </a:p>
          <a:p>
            <a:endParaRPr lang="en-US" sz="900" b="1" dirty="0"/>
          </a:p>
          <a:p>
            <a:r>
              <a:rPr lang="en-US" sz="900" dirty="0"/>
              <a:t>	</a:t>
            </a:r>
          </a:p>
          <a:p>
            <a:endParaRPr lang="en-US" sz="900" b="1" dirty="0"/>
          </a:p>
          <a:p>
            <a:r>
              <a:rPr lang="en-US" sz="900" dirty="0"/>
              <a:t>	</a:t>
            </a:r>
          </a:p>
          <a:p>
            <a:endParaRPr lang="en-US" sz="900" dirty="0"/>
          </a:p>
        </p:txBody>
      </p:sp>
    </p:spTree>
    <p:extLst>
      <p:ext uri="{BB962C8B-B14F-4D97-AF65-F5344CB8AC3E}">
        <p14:creationId xmlns:p14="http://schemas.microsoft.com/office/powerpoint/2010/main" val="23869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458563" y="6119336"/>
            <a:ext cx="7722942" cy="1338828"/>
          </a:xfrm>
          <a:prstGeom prst="rect">
            <a:avLst/>
          </a:prstGeom>
          <a:noFill/>
        </p:spPr>
        <p:txBody>
          <a:bodyPr wrap="square" rtlCol="0">
            <a:spAutoFit/>
          </a:bodyPr>
          <a:lstStyle/>
          <a:p>
            <a:r>
              <a:rPr lang="en-US" sz="900" dirty="0"/>
              <a:t>George DR </a:t>
            </a:r>
            <a:r>
              <a:rPr lang="en-US" sz="900" i="1" dirty="0"/>
              <a:t>Jama. </a:t>
            </a:r>
            <a:r>
              <a:rPr lang="en-US" sz="900" dirty="0"/>
              <a:t>2015;314(22):2345-2346.</a:t>
            </a:r>
          </a:p>
          <a:p>
            <a:endParaRPr lang="en-US" sz="900" dirty="0"/>
          </a:p>
          <a:p>
            <a:r>
              <a:rPr lang="en-US" sz="900" dirty="0"/>
              <a:t>Goebel EA, </a:t>
            </a:r>
            <a:r>
              <a:rPr lang="en-US" sz="900" i="1" dirty="0"/>
              <a:t>Teach Learn Med. </a:t>
            </a:r>
            <a:r>
              <a:rPr lang="en-US" sz="900" dirty="0"/>
              <a:t>2019:1-9..</a:t>
            </a:r>
            <a:endParaRPr lang="en-US" sz="900" b="1" dirty="0"/>
          </a:p>
          <a:p>
            <a:r>
              <a:rPr lang="en-US" sz="900" dirty="0"/>
              <a:t>	</a:t>
            </a:r>
          </a:p>
          <a:p>
            <a:endParaRPr lang="en-US" sz="900" b="1" dirty="0"/>
          </a:p>
          <a:p>
            <a:r>
              <a:rPr lang="en-US" sz="900" dirty="0"/>
              <a:t>	</a:t>
            </a:r>
          </a:p>
          <a:p>
            <a:endParaRPr lang="en-US" sz="900" b="1" dirty="0"/>
          </a:p>
          <a:p>
            <a:r>
              <a:rPr lang="en-US" sz="900" dirty="0"/>
              <a:t>	</a:t>
            </a:r>
          </a:p>
          <a:p>
            <a:endParaRPr lang="en-US" sz="900" dirty="0"/>
          </a:p>
        </p:txBody>
      </p:sp>
      <p:pic>
        <p:nvPicPr>
          <p:cNvPr id="5" name="Picture 4"/>
          <p:cNvPicPr>
            <a:picLocks noChangeAspect="1"/>
          </p:cNvPicPr>
          <p:nvPr/>
        </p:nvPicPr>
        <p:blipFill rotWithShape="1">
          <a:blip r:embed="rId3"/>
          <a:srcRect l="9449" t="31465" r="59303" b="22199"/>
          <a:stretch/>
        </p:blipFill>
        <p:spPr>
          <a:xfrm>
            <a:off x="3153103" y="191503"/>
            <a:ext cx="7110250" cy="5927833"/>
          </a:xfrm>
          <a:prstGeom prst="rect">
            <a:avLst/>
          </a:prstGeom>
        </p:spPr>
      </p:pic>
      <p:pic>
        <p:nvPicPr>
          <p:cNvPr id="6" name="Picture 5"/>
          <p:cNvPicPr>
            <a:picLocks noChangeAspect="1"/>
          </p:cNvPicPr>
          <p:nvPr/>
        </p:nvPicPr>
        <p:blipFill rotWithShape="1">
          <a:blip r:embed="rId3"/>
          <a:srcRect l="41067" t="31465" r="28754" b="22199"/>
          <a:stretch/>
        </p:blipFill>
        <p:spPr>
          <a:xfrm>
            <a:off x="3185715" y="274638"/>
            <a:ext cx="6867045" cy="5927833"/>
          </a:xfrm>
          <a:prstGeom prst="rect">
            <a:avLst/>
          </a:prstGeom>
        </p:spPr>
      </p:pic>
    </p:spTree>
    <p:extLst>
      <p:ext uri="{BB962C8B-B14F-4D97-AF65-F5344CB8AC3E}">
        <p14:creationId xmlns:p14="http://schemas.microsoft.com/office/powerpoint/2010/main" val="1862957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DC6C-8E5D-4FD0-BD1C-2B7A9C65AAB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A970D59-7CEB-4AEC-886A-62FB950C77BB}"/>
              </a:ext>
            </a:extLst>
          </p:cNvPr>
          <p:cNvPicPr>
            <a:picLocks noChangeAspect="1"/>
          </p:cNvPicPr>
          <p:nvPr/>
        </p:nvPicPr>
        <p:blipFill rotWithShape="1">
          <a:blip r:embed="rId2"/>
          <a:srcRect l="15095" t="34093" r="18450" b="32658"/>
          <a:stretch/>
        </p:blipFill>
        <p:spPr>
          <a:xfrm>
            <a:off x="451412" y="2118169"/>
            <a:ext cx="5150736" cy="1449564"/>
          </a:xfrm>
          <a:prstGeom prst="rect">
            <a:avLst/>
          </a:prstGeom>
        </p:spPr>
      </p:pic>
      <p:pic>
        <p:nvPicPr>
          <p:cNvPr id="7" name="Picture 6">
            <a:extLst>
              <a:ext uri="{FF2B5EF4-FFF2-40B4-BE49-F238E27FC236}">
                <a16:creationId xmlns:a16="http://schemas.microsoft.com/office/drawing/2014/main" id="{465D25B9-B6E5-4AB1-BC7C-711A37F044EB}"/>
              </a:ext>
            </a:extLst>
          </p:cNvPr>
          <p:cNvPicPr>
            <a:picLocks noChangeAspect="1"/>
          </p:cNvPicPr>
          <p:nvPr/>
        </p:nvPicPr>
        <p:blipFill rotWithShape="1">
          <a:blip r:embed="rId3"/>
          <a:srcRect l="12627" t="35949" r="17785" b="38734"/>
          <a:stretch/>
        </p:blipFill>
        <p:spPr>
          <a:xfrm>
            <a:off x="6096000" y="2197639"/>
            <a:ext cx="5825924" cy="1192208"/>
          </a:xfrm>
          <a:prstGeom prst="rect">
            <a:avLst/>
          </a:prstGeom>
        </p:spPr>
      </p:pic>
      <p:pic>
        <p:nvPicPr>
          <p:cNvPr id="8" name="Picture 7">
            <a:extLst>
              <a:ext uri="{FF2B5EF4-FFF2-40B4-BE49-F238E27FC236}">
                <a16:creationId xmlns:a16="http://schemas.microsoft.com/office/drawing/2014/main" id="{2191AC84-31B1-4ED4-BCD6-5F35BDA0D62A}"/>
              </a:ext>
            </a:extLst>
          </p:cNvPr>
          <p:cNvPicPr>
            <a:picLocks noChangeAspect="1"/>
          </p:cNvPicPr>
          <p:nvPr/>
        </p:nvPicPr>
        <p:blipFill>
          <a:blip r:embed="rId4"/>
          <a:stretch>
            <a:fillRect/>
          </a:stretch>
        </p:blipFill>
        <p:spPr>
          <a:xfrm>
            <a:off x="1532198" y="3860196"/>
            <a:ext cx="2468301" cy="2468301"/>
          </a:xfrm>
          <a:prstGeom prst="rect">
            <a:avLst/>
          </a:prstGeom>
        </p:spPr>
      </p:pic>
      <p:pic>
        <p:nvPicPr>
          <p:cNvPr id="9" name="Picture 8">
            <a:extLst>
              <a:ext uri="{FF2B5EF4-FFF2-40B4-BE49-F238E27FC236}">
                <a16:creationId xmlns:a16="http://schemas.microsoft.com/office/drawing/2014/main" id="{A9CE3252-63EC-44AD-9057-00086BBC1FBD}"/>
              </a:ext>
            </a:extLst>
          </p:cNvPr>
          <p:cNvPicPr>
            <a:picLocks noChangeAspect="1"/>
          </p:cNvPicPr>
          <p:nvPr/>
        </p:nvPicPr>
        <p:blipFill>
          <a:blip r:embed="rId5"/>
          <a:stretch>
            <a:fillRect/>
          </a:stretch>
        </p:blipFill>
        <p:spPr>
          <a:xfrm>
            <a:off x="7713279" y="3860195"/>
            <a:ext cx="2468301" cy="2468301"/>
          </a:xfrm>
          <a:prstGeom prst="rect">
            <a:avLst/>
          </a:prstGeom>
        </p:spPr>
      </p:pic>
    </p:spTree>
    <p:extLst>
      <p:ext uri="{BB962C8B-B14F-4D97-AF65-F5344CB8AC3E}">
        <p14:creationId xmlns:p14="http://schemas.microsoft.com/office/powerpoint/2010/main" val="2565056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0F09-E97A-494D-9DD4-2646D0DD417F}"/>
              </a:ext>
            </a:extLst>
          </p:cNvPr>
          <p:cNvSpPr>
            <a:spLocks noGrp="1"/>
          </p:cNvSpPr>
          <p:nvPr>
            <p:ph type="title"/>
          </p:nvPr>
        </p:nvSpPr>
        <p:spPr/>
        <p:txBody>
          <a:bodyPr/>
          <a:lstStyle/>
          <a:p>
            <a:r>
              <a:rPr lang="en-US" dirty="0"/>
              <a:t>Healy’s argument</a:t>
            </a:r>
          </a:p>
        </p:txBody>
      </p:sp>
      <p:sp>
        <p:nvSpPr>
          <p:cNvPr id="3" name="Content Placeholder 2">
            <a:extLst>
              <a:ext uri="{FF2B5EF4-FFF2-40B4-BE49-F238E27FC236}">
                <a16:creationId xmlns:a16="http://schemas.microsoft.com/office/drawing/2014/main" id="{53D6CE07-D3F6-495C-99C5-7FCBB1BC8259}"/>
              </a:ext>
            </a:extLst>
          </p:cNvPr>
          <p:cNvSpPr>
            <a:spLocks noGrp="1"/>
          </p:cNvSpPr>
          <p:nvPr>
            <p:ph idx="1"/>
          </p:nvPr>
        </p:nvSpPr>
        <p:spPr/>
        <p:txBody>
          <a:bodyPr/>
          <a:lstStyle/>
          <a:p>
            <a:r>
              <a:rPr lang="en-US" dirty="0"/>
              <a:t>Pimping may cause learners discomfort, BUT</a:t>
            </a:r>
          </a:p>
          <a:p>
            <a:endParaRPr lang="en-US" dirty="0"/>
          </a:p>
          <a:p>
            <a:r>
              <a:rPr lang="en-US" dirty="0"/>
              <a:t>It leads to better learning, AND</a:t>
            </a:r>
          </a:p>
          <a:p>
            <a:endParaRPr lang="en-US" dirty="0"/>
          </a:p>
          <a:p>
            <a:r>
              <a:rPr lang="en-US" dirty="0"/>
              <a:t>The harm is not severe, THEREFORE</a:t>
            </a:r>
          </a:p>
          <a:p>
            <a:endParaRPr lang="en-US" dirty="0"/>
          </a:p>
          <a:p>
            <a:r>
              <a:rPr lang="en-US" dirty="0"/>
              <a:t>The benefit outweighs the risk</a:t>
            </a:r>
          </a:p>
        </p:txBody>
      </p:sp>
      <p:cxnSp>
        <p:nvCxnSpPr>
          <p:cNvPr id="5" name="Straight Connector 4">
            <a:extLst>
              <a:ext uri="{FF2B5EF4-FFF2-40B4-BE49-F238E27FC236}">
                <a16:creationId xmlns:a16="http://schemas.microsoft.com/office/drawing/2014/main" id="{2B3DCBBE-2FAB-4385-B0B9-5E6C35F5C2C5}"/>
              </a:ext>
            </a:extLst>
          </p:cNvPr>
          <p:cNvCxnSpPr>
            <a:cxnSpLocks/>
          </p:cNvCxnSpPr>
          <p:nvPr/>
        </p:nvCxnSpPr>
        <p:spPr>
          <a:xfrm flipH="1">
            <a:off x="1030147" y="3090441"/>
            <a:ext cx="452570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1BD6B3D-04D4-407B-9F45-6D1EC29F6C92}"/>
              </a:ext>
            </a:extLst>
          </p:cNvPr>
          <p:cNvCxnSpPr>
            <a:cxnSpLocks/>
          </p:cNvCxnSpPr>
          <p:nvPr/>
        </p:nvCxnSpPr>
        <p:spPr>
          <a:xfrm flipH="1">
            <a:off x="1055224" y="4226693"/>
            <a:ext cx="430385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0AC2606-6312-4F30-B22D-123FE7B7EFCA}"/>
              </a:ext>
            </a:extLst>
          </p:cNvPr>
          <p:cNvCxnSpPr>
            <a:cxnSpLocks/>
          </p:cNvCxnSpPr>
          <p:nvPr/>
        </p:nvCxnSpPr>
        <p:spPr>
          <a:xfrm flipH="1">
            <a:off x="1055224" y="5455539"/>
            <a:ext cx="5449748"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6887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88" y="421835"/>
            <a:ext cx="7542380" cy="1600200"/>
          </a:xfrm>
        </p:spPr>
        <p:txBody>
          <a:bodyPr/>
          <a:lstStyle/>
          <a:p>
            <a:r>
              <a:rPr lang="en-US" dirty="0"/>
              <a:t>Creating safety</a:t>
            </a:r>
          </a:p>
        </p:txBody>
      </p:sp>
      <p:sp>
        <p:nvSpPr>
          <p:cNvPr id="3" name="Content Placeholder 2"/>
          <p:cNvSpPr>
            <a:spLocks noGrp="1"/>
          </p:cNvSpPr>
          <p:nvPr>
            <p:ph idx="1"/>
          </p:nvPr>
        </p:nvSpPr>
        <p:spPr>
          <a:xfrm>
            <a:off x="726246" y="1681574"/>
            <a:ext cx="8229600" cy="4525963"/>
          </a:xfrm>
        </p:spPr>
        <p:txBody>
          <a:bodyPr>
            <a:normAutofit fontScale="77500" lnSpcReduction="20000"/>
          </a:bodyPr>
          <a:lstStyle/>
          <a:p>
            <a:r>
              <a:rPr lang="en-US" dirty="0"/>
              <a:t>Set ground rules</a:t>
            </a:r>
          </a:p>
          <a:p>
            <a:pPr lvl="1"/>
            <a:r>
              <a:rPr lang="en-US" dirty="0"/>
              <a:t>Questions are NOT for summative purposes</a:t>
            </a:r>
          </a:p>
          <a:p>
            <a:pPr lvl="1"/>
            <a:r>
              <a:rPr lang="en-US" dirty="0"/>
              <a:t>2-way street</a:t>
            </a:r>
          </a:p>
          <a:p>
            <a:pPr lvl="1"/>
            <a:r>
              <a:rPr lang="en-US" dirty="0"/>
              <a:t>Ask for feedback from learners</a:t>
            </a:r>
          </a:p>
          <a:p>
            <a:pPr lvl="1"/>
            <a:endParaRPr lang="en-US" dirty="0"/>
          </a:p>
          <a:p>
            <a:r>
              <a:rPr lang="en-US" dirty="0"/>
              <a:t>Say “I don’t know”</a:t>
            </a:r>
          </a:p>
          <a:p>
            <a:endParaRPr lang="en-US" dirty="0"/>
          </a:p>
          <a:p>
            <a:r>
              <a:rPr lang="en-US" dirty="0"/>
              <a:t>Follow up</a:t>
            </a:r>
          </a:p>
          <a:p>
            <a:endParaRPr lang="en-US" dirty="0"/>
          </a:p>
          <a:p>
            <a:r>
              <a:rPr lang="en-US" dirty="0"/>
              <a:t>Don’t beat a dead horse</a:t>
            </a:r>
          </a:p>
          <a:p>
            <a:endParaRPr lang="en-US" dirty="0"/>
          </a:p>
          <a:p>
            <a:r>
              <a:rPr lang="en-US" dirty="0"/>
              <a:t>Avoid ambiguity</a:t>
            </a:r>
          </a:p>
        </p:txBody>
      </p:sp>
      <p:sp>
        <p:nvSpPr>
          <p:cNvPr id="4" name="TextBox 3"/>
          <p:cNvSpPr txBox="1"/>
          <p:nvPr/>
        </p:nvSpPr>
        <p:spPr>
          <a:xfrm>
            <a:off x="7355112" y="6238430"/>
            <a:ext cx="8844720" cy="1477328"/>
          </a:xfrm>
          <a:prstGeom prst="rect">
            <a:avLst/>
          </a:prstGeom>
          <a:noFill/>
        </p:spPr>
        <p:txBody>
          <a:bodyPr wrap="square" rtlCol="0">
            <a:spAutoFit/>
          </a:bodyPr>
          <a:lstStyle/>
          <a:p>
            <a:r>
              <a:rPr lang="en-US" sz="900" dirty="0"/>
              <a:t>Oyler, D. (2014). </a:t>
            </a:r>
            <a:r>
              <a:rPr lang="en-US" sz="900" u="sng" dirty="0"/>
              <a:t>American Journal of Pharmaceutical Education</a:t>
            </a:r>
            <a:r>
              <a:rPr lang="en-US" sz="900" dirty="0"/>
              <a:t> </a:t>
            </a:r>
            <a:r>
              <a:rPr lang="en-US" sz="900" b="1" dirty="0"/>
              <a:t>78</a:t>
            </a:r>
            <a:r>
              <a:rPr lang="en-US" sz="900" dirty="0"/>
              <a:t>(7)</a:t>
            </a:r>
          </a:p>
          <a:p>
            <a:r>
              <a:rPr lang="en-US" sz="900" dirty="0" err="1"/>
              <a:t>Tofade</a:t>
            </a:r>
            <a:r>
              <a:rPr lang="en-US" sz="900" dirty="0"/>
              <a:t>, T. (2013). </a:t>
            </a:r>
            <a:r>
              <a:rPr lang="en-US" sz="900" u="sng" dirty="0"/>
              <a:t>American Journal of Pharmaceutical Education</a:t>
            </a:r>
            <a:r>
              <a:rPr lang="en-US" sz="900" dirty="0"/>
              <a:t> </a:t>
            </a:r>
            <a:r>
              <a:rPr lang="en-US" sz="900" b="1" dirty="0"/>
              <a:t>77</a:t>
            </a:r>
            <a:r>
              <a:rPr lang="en-US" sz="900" dirty="0"/>
              <a:t>(7).</a:t>
            </a:r>
          </a:p>
          <a:p>
            <a:r>
              <a:rPr lang="en-US" sz="900" dirty="0"/>
              <a:t>Oh, R. (2014). </a:t>
            </a:r>
            <a:r>
              <a:rPr lang="en-US" sz="900" u="sng" dirty="0"/>
              <a:t>American Medical Association Journal of Ethics</a:t>
            </a:r>
            <a:r>
              <a:rPr lang="en-US" sz="900" dirty="0"/>
              <a:t> </a:t>
            </a:r>
            <a:r>
              <a:rPr lang="en-US" sz="900" b="1" dirty="0"/>
              <a:t>16</a:t>
            </a:r>
            <a:r>
              <a:rPr lang="en-US" sz="900" dirty="0"/>
              <a:t>(3).</a:t>
            </a:r>
          </a:p>
          <a:p>
            <a:pPr marL="285750" indent="-285750">
              <a:buFontTx/>
              <a:buChar char="-"/>
            </a:pPr>
            <a:endParaRPr lang="en-US" sz="900" b="1" dirty="0"/>
          </a:p>
          <a:p>
            <a:r>
              <a:rPr lang="en-US" sz="900" dirty="0"/>
              <a:t>	</a:t>
            </a:r>
          </a:p>
          <a:p>
            <a:endParaRPr lang="en-US" sz="900" b="1" dirty="0"/>
          </a:p>
          <a:p>
            <a:r>
              <a:rPr lang="en-US" sz="900" dirty="0"/>
              <a:t>	</a:t>
            </a:r>
          </a:p>
          <a:p>
            <a:endParaRPr lang="en-US" sz="900" b="1" dirty="0"/>
          </a:p>
          <a:p>
            <a:r>
              <a:rPr lang="en-US" sz="900" dirty="0"/>
              <a:t>	</a:t>
            </a:r>
          </a:p>
          <a:p>
            <a:endParaRPr lang="en-US" sz="900" dirty="0"/>
          </a:p>
        </p:txBody>
      </p:sp>
      <p:pic>
        <p:nvPicPr>
          <p:cNvPr id="4098" name="Picture 2" descr="The Transformative Power of Psychological Safety - Shiftbalance">
            <a:extLst>
              <a:ext uri="{FF2B5EF4-FFF2-40B4-BE49-F238E27FC236}">
                <a16:creationId xmlns:a16="http://schemas.microsoft.com/office/drawing/2014/main" id="{4495ADAB-60C6-8D37-43AB-AE58F51A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743" y="2568669"/>
            <a:ext cx="5153722" cy="309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176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89B97-F924-54B5-87BF-018EB3D6F0BA}"/>
              </a:ext>
            </a:extLst>
          </p:cNvPr>
          <p:cNvSpPr>
            <a:spLocks noGrp="1"/>
          </p:cNvSpPr>
          <p:nvPr>
            <p:ph type="title"/>
          </p:nvPr>
        </p:nvSpPr>
        <p:spPr/>
        <p:txBody>
          <a:bodyPr/>
          <a:lstStyle/>
          <a:p>
            <a:r>
              <a:rPr lang="en-US" dirty="0"/>
              <a:t>Generative stress</a:t>
            </a:r>
          </a:p>
        </p:txBody>
      </p:sp>
      <p:sp>
        <p:nvSpPr>
          <p:cNvPr id="3" name="Content Placeholder 2">
            <a:extLst>
              <a:ext uri="{FF2B5EF4-FFF2-40B4-BE49-F238E27FC236}">
                <a16:creationId xmlns:a16="http://schemas.microsoft.com/office/drawing/2014/main" id="{C32275A0-4FC7-7816-150B-13D2CD1E2993}"/>
              </a:ext>
            </a:extLst>
          </p:cNvPr>
          <p:cNvSpPr>
            <a:spLocks noGrp="1"/>
          </p:cNvSpPr>
          <p:nvPr>
            <p:ph idx="1"/>
          </p:nvPr>
        </p:nvSpPr>
        <p:spPr>
          <a:xfrm>
            <a:off x="609601" y="1852862"/>
            <a:ext cx="10972800" cy="4525963"/>
          </a:xfrm>
        </p:spPr>
        <p:txBody>
          <a:bodyPr/>
          <a:lstStyle/>
          <a:p>
            <a:r>
              <a:rPr lang="en-US" dirty="0"/>
              <a:t>Provide autonomy</a:t>
            </a:r>
          </a:p>
          <a:p>
            <a:endParaRPr lang="en-US" dirty="0"/>
          </a:p>
          <a:p>
            <a:r>
              <a:rPr lang="en-US" dirty="0"/>
              <a:t>Hold learners accountable</a:t>
            </a:r>
          </a:p>
          <a:p>
            <a:endParaRPr lang="en-US" dirty="0"/>
          </a:p>
          <a:p>
            <a:r>
              <a:rPr lang="en-US" dirty="0"/>
              <a:t>Set high expectations</a:t>
            </a:r>
          </a:p>
          <a:p>
            <a:endParaRPr lang="en-US" dirty="0"/>
          </a:p>
          <a:p>
            <a:r>
              <a:rPr lang="en-US" dirty="0"/>
              <a:t>Normalize stress and check-in about it</a:t>
            </a:r>
          </a:p>
        </p:txBody>
      </p:sp>
      <p:pic>
        <p:nvPicPr>
          <p:cNvPr id="5" name="Picture 4">
            <a:extLst>
              <a:ext uri="{FF2B5EF4-FFF2-40B4-BE49-F238E27FC236}">
                <a16:creationId xmlns:a16="http://schemas.microsoft.com/office/drawing/2014/main" id="{F4A71811-8969-7654-E001-19CB99BEEA33}"/>
              </a:ext>
            </a:extLst>
          </p:cNvPr>
          <p:cNvPicPr>
            <a:picLocks noChangeAspect="1"/>
          </p:cNvPicPr>
          <p:nvPr/>
        </p:nvPicPr>
        <p:blipFill>
          <a:blip r:embed="rId2"/>
          <a:stretch>
            <a:fillRect/>
          </a:stretch>
        </p:blipFill>
        <p:spPr>
          <a:xfrm>
            <a:off x="5483386" y="1133901"/>
            <a:ext cx="6592262" cy="15852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9043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036" y="360285"/>
            <a:ext cx="8229600" cy="1600200"/>
          </a:xfrm>
        </p:spPr>
        <p:txBody>
          <a:bodyPr/>
          <a:lstStyle/>
          <a:p>
            <a:r>
              <a:rPr lang="en-US" dirty="0"/>
              <a:t>What if you’re being pimped?</a:t>
            </a:r>
          </a:p>
        </p:txBody>
      </p:sp>
      <p:sp>
        <p:nvSpPr>
          <p:cNvPr id="4" name="TextBox 3"/>
          <p:cNvSpPr txBox="1"/>
          <p:nvPr/>
        </p:nvSpPr>
        <p:spPr>
          <a:xfrm>
            <a:off x="383895" y="6343290"/>
            <a:ext cx="6226816" cy="646331"/>
          </a:xfrm>
          <a:prstGeom prst="rect">
            <a:avLst/>
          </a:prstGeom>
          <a:noFill/>
        </p:spPr>
        <p:txBody>
          <a:bodyPr wrap="square" rtlCol="0">
            <a:spAutoFit/>
          </a:bodyPr>
          <a:lstStyle/>
          <a:p>
            <a:r>
              <a:rPr lang="en-US" sz="1200" dirty="0" err="1"/>
              <a:t>Detsky</a:t>
            </a:r>
            <a:r>
              <a:rPr lang="en-US" sz="1200" dirty="0"/>
              <a:t>, A. (2009). "The Art of Pimping." </a:t>
            </a:r>
            <a:r>
              <a:rPr lang="en-US" sz="1200" u="sng" dirty="0"/>
              <a:t>JAMA </a:t>
            </a:r>
            <a:r>
              <a:rPr lang="en-US" sz="1200" dirty="0"/>
              <a:t>301(13).</a:t>
            </a:r>
          </a:p>
          <a:p>
            <a:r>
              <a:rPr lang="en-US" sz="1200" dirty="0"/>
              <a:t>	</a:t>
            </a:r>
          </a:p>
          <a:p>
            <a:endParaRPr lang="en-US" sz="1200" b="1" dirty="0"/>
          </a:p>
        </p:txBody>
      </p:sp>
      <p:graphicFrame>
        <p:nvGraphicFramePr>
          <p:cNvPr id="5" name="Diagram 4"/>
          <p:cNvGraphicFramePr/>
          <p:nvPr/>
        </p:nvGraphicFramePr>
        <p:xfrm>
          <a:off x="2797834" y="1414412"/>
          <a:ext cx="67818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4445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88" y="421835"/>
            <a:ext cx="7542380" cy="1600200"/>
          </a:xfrm>
        </p:spPr>
        <p:txBody>
          <a:bodyPr/>
          <a:lstStyle/>
          <a:p>
            <a:r>
              <a:rPr lang="en-US" dirty="0"/>
              <a:t>What your attending is showing this behavior?</a:t>
            </a:r>
          </a:p>
        </p:txBody>
      </p:sp>
      <p:sp>
        <p:nvSpPr>
          <p:cNvPr id="3" name="Content Placeholder 2"/>
          <p:cNvSpPr>
            <a:spLocks noGrp="1"/>
          </p:cNvSpPr>
          <p:nvPr>
            <p:ph idx="1"/>
          </p:nvPr>
        </p:nvSpPr>
        <p:spPr>
          <a:xfrm>
            <a:off x="877783" y="1991977"/>
            <a:ext cx="10106592" cy="4525963"/>
          </a:xfrm>
        </p:spPr>
        <p:txBody>
          <a:bodyPr>
            <a:normAutofit fontScale="92500" lnSpcReduction="10000"/>
          </a:bodyPr>
          <a:lstStyle/>
          <a:p>
            <a:r>
              <a:rPr lang="en-US" dirty="0"/>
              <a:t>Give the person feedback (verbal or written)</a:t>
            </a:r>
          </a:p>
          <a:p>
            <a:pPr marL="0" indent="0">
              <a:buNone/>
            </a:pPr>
            <a:endParaRPr lang="en-US" dirty="0"/>
          </a:p>
          <a:p>
            <a:r>
              <a:rPr lang="en-US" dirty="0"/>
              <a:t>Let an education leader (e.g. chief, PD, </a:t>
            </a:r>
            <a:r>
              <a:rPr lang="en-US" dirty="0" err="1"/>
              <a:t>etc</a:t>
            </a:r>
            <a:r>
              <a:rPr lang="en-US" dirty="0"/>
              <a:t>) know so we can coach them</a:t>
            </a:r>
          </a:p>
          <a:p>
            <a:endParaRPr lang="en-US" dirty="0"/>
          </a:p>
          <a:p>
            <a:r>
              <a:rPr lang="en-US" dirty="0"/>
              <a:t>Model better approaches for your junior learners</a:t>
            </a:r>
          </a:p>
          <a:p>
            <a:endParaRPr lang="en-US" dirty="0"/>
          </a:p>
          <a:p>
            <a:r>
              <a:rPr lang="en-US" dirty="0"/>
              <a:t>If egregious, protect/support your junior learners and get help (see #2)</a:t>
            </a:r>
          </a:p>
        </p:txBody>
      </p:sp>
    </p:spTree>
    <p:extLst>
      <p:ext uri="{BB962C8B-B14F-4D97-AF65-F5344CB8AC3E}">
        <p14:creationId xmlns:p14="http://schemas.microsoft.com/office/powerpoint/2010/main" val="1847801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5CF52F-8457-1391-ECC2-4BC6AA1CE2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24" y="1851774"/>
            <a:ext cx="1746851" cy="2650039"/>
          </a:xfrm>
          <a:prstGeom prst="rect">
            <a:avLst/>
          </a:prstGeom>
        </p:spPr>
      </p:pic>
      <p:pic>
        <p:nvPicPr>
          <p:cNvPr id="3" name="Picture 2">
            <a:extLst>
              <a:ext uri="{FF2B5EF4-FFF2-40B4-BE49-F238E27FC236}">
                <a16:creationId xmlns:a16="http://schemas.microsoft.com/office/drawing/2014/main" id="{DCB7C276-94F7-258E-610C-013771E6F3B3}"/>
              </a:ext>
            </a:extLst>
          </p:cNvPr>
          <p:cNvPicPr>
            <a:picLocks noChangeAspect="1"/>
          </p:cNvPicPr>
          <p:nvPr/>
        </p:nvPicPr>
        <p:blipFill>
          <a:blip r:embed="rId4"/>
          <a:stretch>
            <a:fillRect/>
          </a:stretch>
        </p:blipFill>
        <p:spPr>
          <a:xfrm>
            <a:off x="3568388" y="1689137"/>
            <a:ext cx="5377703" cy="2975315"/>
          </a:xfrm>
          <a:prstGeom prst="rect">
            <a:avLst/>
          </a:prstGeom>
        </p:spPr>
      </p:pic>
      <p:pic>
        <p:nvPicPr>
          <p:cNvPr id="4" name="Picture 3">
            <a:extLst>
              <a:ext uri="{FF2B5EF4-FFF2-40B4-BE49-F238E27FC236}">
                <a16:creationId xmlns:a16="http://schemas.microsoft.com/office/drawing/2014/main" id="{851EB1CE-3B92-DB69-AA5E-EED9AA243D9E}"/>
              </a:ext>
            </a:extLst>
          </p:cNvPr>
          <p:cNvPicPr>
            <a:picLocks noChangeAspect="1"/>
          </p:cNvPicPr>
          <p:nvPr/>
        </p:nvPicPr>
        <p:blipFill rotWithShape="1">
          <a:blip r:embed="rId5"/>
          <a:srcRect l="32107" t="33104" r="56988" b="45446"/>
          <a:stretch>
            <a:fillRect/>
          </a:stretch>
        </p:blipFill>
        <p:spPr>
          <a:xfrm>
            <a:off x="9082710" y="1504783"/>
            <a:ext cx="2830047" cy="3129542"/>
          </a:xfrm>
          <a:prstGeom prst="rect">
            <a:avLst/>
          </a:prstGeom>
        </p:spPr>
      </p:pic>
    </p:spTree>
    <p:extLst>
      <p:ext uri="{BB962C8B-B14F-4D97-AF65-F5344CB8AC3E}">
        <p14:creationId xmlns:p14="http://schemas.microsoft.com/office/powerpoint/2010/main" val="1995142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a:t>
            </a:r>
          </a:p>
        </p:txBody>
      </p:sp>
      <p:sp>
        <p:nvSpPr>
          <p:cNvPr id="3" name="Content Placeholder 2"/>
          <p:cNvSpPr>
            <a:spLocks noGrp="1"/>
          </p:cNvSpPr>
          <p:nvPr>
            <p:ph idx="1"/>
          </p:nvPr>
        </p:nvSpPr>
        <p:spPr>
          <a:xfrm>
            <a:off x="788276" y="1417639"/>
            <a:ext cx="10515600" cy="4525963"/>
          </a:xfrm>
        </p:spPr>
        <p:txBody>
          <a:bodyPr/>
          <a:lstStyle/>
          <a:p>
            <a:pPr marL="0" indent="0">
              <a:buNone/>
            </a:pPr>
            <a:endParaRPr lang="en-US" dirty="0"/>
          </a:p>
          <a:p>
            <a:pPr marL="0" indent="0">
              <a:buNone/>
            </a:pPr>
            <a:r>
              <a:rPr lang="en-US" dirty="0"/>
              <a:t>Develop an approach to purposeful questioning WITH learners</a:t>
            </a:r>
          </a:p>
          <a:p>
            <a:pPr marL="0" indent="0">
              <a:buNone/>
            </a:pPr>
            <a:endParaRPr lang="en-US" dirty="0"/>
          </a:p>
          <a:p>
            <a:endParaRPr lang="en-US" dirty="0"/>
          </a:p>
        </p:txBody>
      </p:sp>
    </p:spTree>
    <p:extLst>
      <p:ext uri="{BB962C8B-B14F-4D97-AF65-F5344CB8AC3E}">
        <p14:creationId xmlns:p14="http://schemas.microsoft.com/office/powerpoint/2010/main" val="3299778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4C6F3-E470-F654-02A6-0B956B52DC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476882-E72E-3F14-5042-63122B77EBF6}"/>
              </a:ext>
            </a:extLst>
          </p:cNvPr>
          <p:cNvSpPr>
            <a:spLocks noGrp="1"/>
          </p:cNvSpPr>
          <p:nvPr>
            <p:ph type="title"/>
          </p:nvPr>
        </p:nvSpPr>
        <p:spPr>
          <a:xfrm>
            <a:off x="609601" y="462208"/>
            <a:ext cx="7670355" cy="1143000"/>
          </a:xfrm>
        </p:spPr>
        <p:txBody>
          <a:bodyPr/>
          <a:lstStyle/>
          <a:p>
            <a:r>
              <a:rPr lang="en-US" dirty="0"/>
              <a:t>Relevant disclosures</a:t>
            </a:r>
          </a:p>
        </p:txBody>
      </p:sp>
      <p:sp>
        <p:nvSpPr>
          <p:cNvPr id="3" name="Content Placeholder 2">
            <a:extLst>
              <a:ext uri="{FF2B5EF4-FFF2-40B4-BE49-F238E27FC236}">
                <a16:creationId xmlns:a16="http://schemas.microsoft.com/office/drawing/2014/main" id="{1BC83ABD-A422-9FA8-8578-4A4231FC029E}"/>
              </a:ext>
            </a:extLst>
          </p:cNvPr>
          <p:cNvSpPr>
            <a:spLocks noGrp="1"/>
          </p:cNvSpPr>
          <p:nvPr>
            <p:ph idx="1"/>
          </p:nvPr>
        </p:nvSpPr>
        <p:spPr>
          <a:xfrm>
            <a:off x="609601" y="1417639"/>
            <a:ext cx="10063654" cy="4525963"/>
          </a:xfrm>
        </p:spPr>
        <p:txBody>
          <a:bodyPr/>
          <a:lstStyle/>
          <a:p>
            <a:pPr marL="0" indent="0">
              <a:buNone/>
            </a:pPr>
            <a:endParaRPr lang="en-US" b="1" dirty="0"/>
          </a:p>
          <a:p>
            <a:pPr marL="0" indent="0">
              <a:buNone/>
            </a:pPr>
            <a:r>
              <a:rPr lang="en-US" dirty="0"/>
              <a:t>None</a:t>
            </a:r>
          </a:p>
          <a:p>
            <a:pPr marL="0" indent="0">
              <a:buNone/>
            </a:pPr>
            <a:endParaRPr lang="en-US" b="1" dirty="0"/>
          </a:p>
          <a:p>
            <a:endParaRPr lang="en-US" b="1" dirty="0"/>
          </a:p>
        </p:txBody>
      </p:sp>
    </p:spTree>
    <p:extLst>
      <p:ext uri="{BB962C8B-B14F-4D97-AF65-F5344CB8AC3E}">
        <p14:creationId xmlns:p14="http://schemas.microsoft.com/office/powerpoint/2010/main" val="3900421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cture 3">
            <a:extLst>
              <a:ext uri="{FF2B5EF4-FFF2-40B4-BE49-F238E27FC236}">
                <a16:creationId xmlns:a16="http://schemas.microsoft.com/office/drawing/2014/main" id="{1A016528-D7DF-7345-985C-3BF91B2A6FFE}"/>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grpSp>
        <p:nvGrpSpPr>
          <p:cNvPr id="3" name="Rectangle 1">
            <a:extLst>
              <a:ext uri="{FF2B5EF4-FFF2-40B4-BE49-F238E27FC236}">
                <a16:creationId xmlns:a16="http://schemas.microsoft.com/office/drawing/2014/main" id="{7FEE786A-6D6D-7719-9BA3-9C476040B778}"/>
              </a:ext>
            </a:extLst>
          </p:cNvPr>
          <p:cNvGrpSpPr/>
          <p:nvPr/>
        </p:nvGrpSpPr>
        <p:grpSpPr>
          <a:xfrm>
            <a:off x="2945424" y="931984"/>
            <a:ext cx="5785340" cy="641839"/>
            <a:chOff x="0" y="0"/>
            <a:chExt cx="5785339" cy="641838"/>
          </a:xfrm>
        </p:grpSpPr>
        <p:sp>
          <p:nvSpPr>
            <p:cNvPr id="4" name="Rectangle">
              <a:extLst>
                <a:ext uri="{FF2B5EF4-FFF2-40B4-BE49-F238E27FC236}">
                  <a16:creationId xmlns:a16="http://schemas.microsoft.com/office/drawing/2014/main" id="{B15ADA3D-8E7E-E4A9-D374-BDB774B0C9EB}"/>
                </a:ext>
              </a:extLst>
            </p:cNvPr>
            <p:cNvSpPr/>
            <p:nvPr/>
          </p:nvSpPr>
          <p:spPr>
            <a:xfrm>
              <a:off x="-1" y="-1"/>
              <a:ext cx="5785341" cy="641840"/>
            </a:xfrm>
            <a:prstGeom prst="rect">
              <a:avLst/>
            </a:prstGeom>
            <a:solidFill>
              <a:srgbClr val="006747"/>
            </a:solidFill>
            <a:ln w="12700" cap="flat">
              <a:solidFill>
                <a:srgbClr val="006747"/>
              </a:solidFill>
              <a:prstDash val="solid"/>
              <a:round/>
            </a:ln>
            <a:effectLst/>
          </p:spPr>
          <p:txBody>
            <a:bodyPr wrap="square" lIns="45719" tIns="45719" rIns="45719" bIns="45719" numCol="1" anchor="ctr">
              <a:noAutofit/>
            </a:bodyPr>
            <a:lstStyle/>
            <a:p>
              <a:pPr algn="ctr">
                <a:defRPr>
                  <a:solidFill>
                    <a:srgbClr val="FFFFFF"/>
                  </a:solidFill>
                  <a:latin typeface="Gill Sans MT"/>
                  <a:ea typeface="Gill Sans MT"/>
                  <a:cs typeface="Gill Sans MT"/>
                  <a:sym typeface="Gill Sans MT"/>
                </a:defRPr>
              </a:pPr>
              <a:endParaRPr/>
            </a:p>
          </p:txBody>
        </p:sp>
        <p:sp>
          <p:nvSpPr>
            <p:cNvPr id="5" name="How to Claim Your CE Credit">
              <a:extLst>
                <a:ext uri="{FF2B5EF4-FFF2-40B4-BE49-F238E27FC236}">
                  <a16:creationId xmlns:a16="http://schemas.microsoft.com/office/drawing/2014/main" id="{B5B4FFD6-90C2-462D-0560-00E5C532107B}"/>
                </a:ext>
              </a:extLst>
            </p:cNvPr>
            <p:cNvSpPr txBox="1"/>
            <p:nvPr/>
          </p:nvSpPr>
          <p:spPr>
            <a:xfrm>
              <a:off x="52069" y="122798"/>
              <a:ext cx="5681201" cy="396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000" b="1">
                  <a:solidFill>
                    <a:srgbClr val="FFFFFF"/>
                  </a:solidFill>
                  <a:latin typeface="Gill Sans MT"/>
                  <a:ea typeface="Gill Sans MT"/>
                  <a:cs typeface="Gill Sans MT"/>
                  <a:sym typeface="Gill Sans MT"/>
                </a:defRPr>
              </a:lvl1pPr>
            </a:lstStyle>
            <a:p>
              <a:r>
                <a:t>How to Claim Your CE Credit</a:t>
              </a:r>
            </a:p>
          </p:txBody>
        </p:sp>
      </p:grpSp>
      <p:grpSp>
        <p:nvGrpSpPr>
          <p:cNvPr id="6" name="Flowchart: Connector 2">
            <a:extLst>
              <a:ext uri="{FF2B5EF4-FFF2-40B4-BE49-F238E27FC236}">
                <a16:creationId xmlns:a16="http://schemas.microsoft.com/office/drawing/2014/main" id="{93268E68-A2BF-6D33-A53B-2E7450DD313E}"/>
              </a:ext>
            </a:extLst>
          </p:cNvPr>
          <p:cNvGrpSpPr/>
          <p:nvPr/>
        </p:nvGrpSpPr>
        <p:grpSpPr>
          <a:xfrm>
            <a:off x="442544" y="1700209"/>
            <a:ext cx="647703" cy="620961"/>
            <a:chOff x="0" y="0"/>
            <a:chExt cx="647701" cy="620960"/>
          </a:xfrm>
        </p:grpSpPr>
        <p:sp>
          <p:nvSpPr>
            <p:cNvPr id="7" name="Oval">
              <a:extLst>
                <a:ext uri="{FF2B5EF4-FFF2-40B4-BE49-F238E27FC236}">
                  <a16:creationId xmlns:a16="http://schemas.microsoft.com/office/drawing/2014/main" id="{C5E43ED9-F38B-9F93-AE40-3933EFAAF592}"/>
                </a:ext>
              </a:extLst>
            </p:cNvPr>
            <p:cNvSpPr/>
            <p:nvPr/>
          </p:nvSpPr>
          <p:spPr>
            <a:xfrm>
              <a:off x="0" y="-1"/>
              <a:ext cx="647702" cy="620962"/>
            </a:xfrm>
            <a:prstGeom prst="ellipse">
              <a:avLst/>
            </a:prstGeom>
            <a:solidFill>
              <a:srgbClr val="F6A21D"/>
            </a:solidFill>
            <a:ln w="15875" cap="flat">
              <a:solidFill>
                <a:srgbClr val="006747"/>
              </a:solidFill>
              <a:prstDash val="solid"/>
              <a:round/>
            </a:ln>
            <a:effectLst/>
          </p:spPr>
          <p:txBody>
            <a:bodyPr wrap="square" lIns="45719" tIns="45719" rIns="45719" bIns="45719" numCol="1" anchor="ctr">
              <a:noAutofit/>
            </a:bodyPr>
            <a:lstStyle/>
            <a:p>
              <a:pPr algn="ctr">
                <a:defRPr>
                  <a:solidFill>
                    <a:srgbClr val="FFFFFF"/>
                  </a:solidFill>
                  <a:latin typeface="Gill Sans MT"/>
                  <a:ea typeface="Gill Sans MT"/>
                  <a:cs typeface="Gill Sans MT"/>
                  <a:sym typeface="Gill Sans MT"/>
                </a:defRPr>
              </a:pPr>
              <a:endParaRPr/>
            </a:p>
          </p:txBody>
        </p:sp>
        <p:sp>
          <p:nvSpPr>
            <p:cNvPr id="8" name="1">
              <a:extLst>
                <a:ext uri="{FF2B5EF4-FFF2-40B4-BE49-F238E27FC236}">
                  <a16:creationId xmlns:a16="http://schemas.microsoft.com/office/drawing/2014/main" id="{CB9151BB-AE2D-6CB1-2810-CC1B06E3F22B}"/>
                </a:ext>
              </a:extLst>
            </p:cNvPr>
            <p:cNvSpPr txBox="1"/>
            <p:nvPr/>
          </p:nvSpPr>
          <p:spPr>
            <a:xfrm>
              <a:off x="148511" y="125059"/>
              <a:ext cx="350679"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latin typeface="Gill Sans MT"/>
                  <a:ea typeface="Gill Sans MT"/>
                  <a:cs typeface="Gill Sans MT"/>
                  <a:sym typeface="Gill Sans MT"/>
                </a:defRPr>
              </a:lvl1pPr>
            </a:lstStyle>
            <a:p>
              <a:r>
                <a:t>1</a:t>
              </a:r>
            </a:p>
          </p:txBody>
        </p:sp>
      </p:grpSp>
      <p:grpSp>
        <p:nvGrpSpPr>
          <p:cNvPr id="9" name="Flowchart: Connector 6">
            <a:extLst>
              <a:ext uri="{FF2B5EF4-FFF2-40B4-BE49-F238E27FC236}">
                <a16:creationId xmlns:a16="http://schemas.microsoft.com/office/drawing/2014/main" id="{0A4B6C00-E8FE-6969-653F-081E866858B7}"/>
              </a:ext>
            </a:extLst>
          </p:cNvPr>
          <p:cNvGrpSpPr/>
          <p:nvPr/>
        </p:nvGrpSpPr>
        <p:grpSpPr>
          <a:xfrm>
            <a:off x="445477" y="2491645"/>
            <a:ext cx="649225" cy="621792"/>
            <a:chOff x="0" y="0"/>
            <a:chExt cx="649223" cy="621791"/>
          </a:xfrm>
        </p:grpSpPr>
        <p:sp>
          <p:nvSpPr>
            <p:cNvPr id="10" name="Oval">
              <a:extLst>
                <a:ext uri="{FF2B5EF4-FFF2-40B4-BE49-F238E27FC236}">
                  <a16:creationId xmlns:a16="http://schemas.microsoft.com/office/drawing/2014/main" id="{AE77B8B7-7A27-21D6-0FDA-A66EAB017B12}"/>
                </a:ext>
              </a:extLst>
            </p:cNvPr>
            <p:cNvSpPr/>
            <p:nvPr/>
          </p:nvSpPr>
          <p:spPr>
            <a:xfrm>
              <a:off x="0" y="0"/>
              <a:ext cx="649224" cy="621792"/>
            </a:xfrm>
            <a:prstGeom prst="ellipse">
              <a:avLst/>
            </a:prstGeom>
            <a:solidFill>
              <a:srgbClr val="F6A21D"/>
            </a:solidFill>
            <a:ln w="15875" cap="flat">
              <a:solidFill>
                <a:srgbClr val="006747"/>
              </a:solidFill>
              <a:prstDash val="solid"/>
              <a:round/>
            </a:ln>
            <a:effectLst/>
          </p:spPr>
          <p:txBody>
            <a:bodyPr wrap="square" lIns="45719" tIns="45719" rIns="45719" bIns="45719" numCol="1" anchor="ctr">
              <a:noAutofit/>
            </a:bodyPr>
            <a:lstStyle/>
            <a:p>
              <a:pPr algn="ctr">
                <a:defRPr>
                  <a:solidFill>
                    <a:srgbClr val="FFFFFF"/>
                  </a:solidFill>
                  <a:latin typeface="Gill Sans MT"/>
                  <a:ea typeface="Gill Sans MT"/>
                  <a:cs typeface="Gill Sans MT"/>
                  <a:sym typeface="Gill Sans MT"/>
                </a:defRPr>
              </a:pPr>
              <a:endParaRPr/>
            </a:p>
          </p:txBody>
        </p:sp>
        <p:sp>
          <p:nvSpPr>
            <p:cNvPr id="11" name="2">
              <a:extLst>
                <a:ext uri="{FF2B5EF4-FFF2-40B4-BE49-F238E27FC236}">
                  <a16:creationId xmlns:a16="http://schemas.microsoft.com/office/drawing/2014/main" id="{94466E9F-2B71-CEE0-BD6A-034033129B98}"/>
                </a:ext>
              </a:extLst>
            </p:cNvPr>
            <p:cNvSpPr txBox="1"/>
            <p:nvPr/>
          </p:nvSpPr>
          <p:spPr>
            <a:xfrm>
              <a:off x="148734" y="125475"/>
              <a:ext cx="351756"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latin typeface="Gill Sans MT"/>
                  <a:ea typeface="Gill Sans MT"/>
                  <a:cs typeface="Gill Sans MT"/>
                  <a:sym typeface="Gill Sans MT"/>
                </a:defRPr>
              </a:lvl1pPr>
            </a:lstStyle>
            <a:p>
              <a:r>
                <a:t>2</a:t>
              </a:r>
            </a:p>
          </p:txBody>
        </p:sp>
      </p:grpSp>
      <p:grpSp>
        <p:nvGrpSpPr>
          <p:cNvPr id="12" name="Flowchart: Connector 7">
            <a:extLst>
              <a:ext uri="{FF2B5EF4-FFF2-40B4-BE49-F238E27FC236}">
                <a16:creationId xmlns:a16="http://schemas.microsoft.com/office/drawing/2014/main" id="{33468759-F8DC-D4F9-EC71-DF5F14F3BFCF}"/>
              </a:ext>
            </a:extLst>
          </p:cNvPr>
          <p:cNvGrpSpPr/>
          <p:nvPr/>
        </p:nvGrpSpPr>
        <p:grpSpPr>
          <a:xfrm>
            <a:off x="457195" y="3309656"/>
            <a:ext cx="649225" cy="621793"/>
            <a:chOff x="0" y="0"/>
            <a:chExt cx="649223" cy="621791"/>
          </a:xfrm>
        </p:grpSpPr>
        <p:sp>
          <p:nvSpPr>
            <p:cNvPr id="13" name="Oval">
              <a:extLst>
                <a:ext uri="{FF2B5EF4-FFF2-40B4-BE49-F238E27FC236}">
                  <a16:creationId xmlns:a16="http://schemas.microsoft.com/office/drawing/2014/main" id="{C28B9281-3696-EC34-3162-A86E475123EC}"/>
                </a:ext>
              </a:extLst>
            </p:cNvPr>
            <p:cNvSpPr/>
            <p:nvPr/>
          </p:nvSpPr>
          <p:spPr>
            <a:xfrm>
              <a:off x="0" y="0"/>
              <a:ext cx="649224" cy="621792"/>
            </a:xfrm>
            <a:prstGeom prst="ellipse">
              <a:avLst/>
            </a:prstGeom>
            <a:solidFill>
              <a:srgbClr val="F6A21D"/>
            </a:solidFill>
            <a:ln w="15875" cap="flat">
              <a:solidFill>
                <a:srgbClr val="006747"/>
              </a:solidFill>
              <a:prstDash val="solid"/>
              <a:round/>
            </a:ln>
            <a:effectLst/>
          </p:spPr>
          <p:txBody>
            <a:bodyPr wrap="square" lIns="45719" tIns="45719" rIns="45719" bIns="45719" numCol="1" anchor="ctr">
              <a:noAutofit/>
            </a:bodyPr>
            <a:lstStyle/>
            <a:p>
              <a:pPr algn="ctr">
                <a:defRPr>
                  <a:solidFill>
                    <a:srgbClr val="FFFFFF"/>
                  </a:solidFill>
                  <a:latin typeface="Gill Sans MT"/>
                  <a:ea typeface="Gill Sans MT"/>
                  <a:cs typeface="Gill Sans MT"/>
                  <a:sym typeface="Gill Sans MT"/>
                </a:defRPr>
              </a:pPr>
              <a:endParaRPr/>
            </a:p>
          </p:txBody>
        </p:sp>
        <p:sp>
          <p:nvSpPr>
            <p:cNvPr id="14" name="3">
              <a:extLst>
                <a:ext uri="{FF2B5EF4-FFF2-40B4-BE49-F238E27FC236}">
                  <a16:creationId xmlns:a16="http://schemas.microsoft.com/office/drawing/2014/main" id="{792F2888-C00A-B2C5-D143-A59E18A474E8}"/>
                </a:ext>
              </a:extLst>
            </p:cNvPr>
            <p:cNvSpPr txBox="1"/>
            <p:nvPr/>
          </p:nvSpPr>
          <p:spPr>
            <a:xfrm>
              <a:off x="148734" y="125475"/>
              <a:ext cx="351756"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latin typeface="Gill Sans MT"/>
                  <a:ea typeface="Gill Sans MT"/>
                  <a:cs typeface="Gill Sans MT"/>
                  <a:sym typeface="Gill Sans MT"/>
                </a:defRPr>
              </a:lvl1pPr>
            </a:lstStyle>
            <a:p>
              <a:r>
                <a:t>3</a:t>
              </a:r>
            </a:p>
          </p:txBody>
        </p:sp>
      </p:grpSp>
      <p:grpSp>
        <p:nvGrpSpPr>
          <p:cNvPr id="15" name="Flowchart: Connector 9">
            <a:extLst>
              <a:ext uri="{FF2B5EF4-FFF2-40B4-BE49-F238E27FC236}">
                <a16:creationId xmlns:a16="http://schemas.microsoft.com/office/drawing/2014/main" id="{83E89286-6CD5-3FD1-3F8D-C20221C24BC9}"/>
              </a:ext>
            </a:extLst>
          </p:cNvPr>
          <p:cNvGrpSpPr/>
          <p:nvPr/>
        </p:nvGrpSpPr>
        <p:grpSpPr>
          <a:xfrm>
            <a:off x="4393713" y="3931448"/>
            <a:ext cx="649225" cy="621793"/>
            <a:chOff x="0" y="0"/>
            <a:chExt cx="649223" cy="621791"/>
          </a:xfrm>
        </p:grpSpPr>
        <p:sp>
          <p:nvSpPr>
            <p:cNvPr id="16" name="Oval">
              <a:extLst>
                <a:ext uri="{FF2B5EF4-FFF2-40B4-BE49-F238E27FC236}">
                  <a16:creationId xmlns:a16="http://schemas.microsoft.com/office/drawing/2014/main" id="{F37409EC-65CE-E105-C6B8-5CF08F4692C8}"/>
                </a:ext>
              </a:extLst>
            </p:cNvPr>
            <p:cNvSpPr/>
            <p:nvPr/>
          </p:nvSpPr>
          <p:spPr>
            <a:xfrm>
              <a:off x="0" y="0"/>
              <a:ext cx="649224" cy="621792"/>
            </a:xfrm>
            <a:prstGeom prst="ellipse">
              <a:avLst/>
            </a:prstGeom>
            <a:solidFill>
              <a:srgbClr val="F6A21D"/>
            </a:solidFill>
            <a:ln w="15875" cap="flat">
              <a:solidFill>
                <a:srgbClr val="006747"/>
              </a:solidFill>
              <a:prstDash val="solid"/>
              <a:round/>
            </a:ln>
            <a:effectLst/>
          </p:spPr>
          <p:txBody>
            <a:bodyPr wrap="square" lIns="45719" tIns="45719" rIns="45719" bIns="45719" numCol="1" anchor="ctr">
              <a:noAutofit/>
            </a:bodyPr>
            <a:lstStyle/>
            <a:p>
              <a:pPr algn="ctr">
                <a:defRPr>
                  <a:solidFill>
                    <a:srgbClr val="FFFFFF"/>
                  </a:solidFill>
                  <a:latin typeface="Gill Sans MT"/>
                  <a:ea typeface="Gill Sans MT"/>
                  <a:cs typeface="Gill Sans MT"/>
                  <a:sym typeface="Gill Sans MT"/>
                </a:defRPr>
              </a:pPr>
              <a:endParaRPr/>
            </a:p>
          </p:txBody>
        </p:sp>
        <p:sp>
          <p:nvSpPr>
            <p:cNvPr id="17" name="4">
              <a:extLst>
                <a:ext uri="{FF2B5EF4-FFF2-40B4-BE49-F238E27FC236}">
                  <a16:creationId xmlns:a16="http://schemas.microsoft.com/office/drawing/2014/main" id="{F3784C4E-9265-BBF3-6BB9-9C286278A28A}"/>
                </a:ext>
              </a:extLst>
            </p:cNvPr>
            <p:cNvSpPr txBox="1"/>
            <p:nvPr/>
          </p:nvSpPr>
          <p:spPr>
            <a:xfrm>
              <a:off x="148734" y="125475"/>
              <a:ext cx="351756"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latin typeface="Gill Sans MT"/>
                  <a:ea typeface="Gill Sans MT"/>
                  <a:cs typeface="Gill Sans MT"/>
                  <a:sym typeface="Gill Sans MT"/>
                </a:defRPr>
              </a:lvl1pPr>
            </a:lstStyle>
            <a:p>
              <a:r>
                <a:t>4</a:t>
              </a:r>
            </a:p>
          </p:txBody>
        </p:sp>
      </p:grpSp>
      <p:grpSp>
        <p:nvGrpSpPr>
          <p:cNvPr id="18" name="Flowchart: Connector 10">
            <a:extLst>
              <a:ext uri="{FF2B5EF4-FFF2-40B4-BE49-F238E27FC236}">
                <a16:creationId xmlns:a16="http://schemas.microsoft.com/office/drawing/2014/main" id="{7497EB3F-95F2-5BF0-5DFB-780EA3B5EA92}"/>
              </a:ext>
            </a:extLst>
          </p:cNvPr>
          <p:cNvGrpSpPr/>
          <p:nvPr/>
        </p:nvGrpSpPr>
        <p:grpSpPr>
          <a:xfrm>
            <a:off x="4393713" y="6012939"/>
            <a:ext cx="649225" cy="621793"/>
            <a:chOff x="0" y="0"/>
            <a:chExt cx="649223" cy="621791"/>
          </a:xfrm>
        </p:grpSpPr>
        <p:sp>
          <p:nvSpPr>
            <p:cNvPr id="19" name="Oval">
              <a:extLst>
                <a:ext uri="{FF2B5EF4-FFF2-40B4-BE49-F238E27FC236}">
                  <a16:creationId xmlns:a16="http://schemas.microsoft.com/office/drawing/2014/main" id="{7D706BAD-1FBF-613E-2E4B-7F240F164B35}"/>
                </a:ext>
              </a:extLst>
            </p:cNvPr>
            <p:cNvSpPr/>
            <p:nvPr/>
          </p:nvSpPr>
          <p:spPr>
            <a:xfrm>
              <a:off x="0" y="0"/>
              <a:ext cx="649224" cy="621792"/>
            </a:xfrm>
            <a:prstGeom prst="ellipse">
              <a:avLst/>
            </a:prstGeom>
            <a:solidFill>
              <a:srgbClr val="F6A21D"/>
            </a:solidFill>
            <a:ln w="15875" cap="flat">
              <a:solidFill>
                <a:srgbClr val="006747"/>
              </a:solidFill>
              <a:prstDash val="solid"/>
              <a:round/>
            </a:ln>
            <a:effectLst/>
          </p:spPr>
          <p:txBody>
            <a:bodyPr wrap="square" lIns="45719" tIns="45719" rIns="45719" bIns="45719" numCol="1" anchor="ctr">
              <a:noAutofit/>
            </a:bodyPr>
            <a:lstStyle/>
            <a:p>
              <a:pPr algn="ctr">
                <a:defRPr>
                  <a:solidFill>
                    <a:srgbClr val="FFFFFF"/>
                  </a:solidFill>
                  <a:latin typeface="Gill Sans MT"/>
                  <a:ea typeface="Gill Sans MT"/>
                  <a:cs typeface="Gill Sans MT"/>
                  <a:sym typeface="Gill Sans MT"/>
                </a:defRPr>
              </a:pPr>
              <a:endParaRPr/>
            </a:p>
          </p:txBody>
        </p:sp>
        <p:sp>
          <p:nvSpPr>
            <p:cNvPr id="20" name="5">
              <a:extLst>
                <a:ext uri="{FF2B5EF4-FFF2-40B4-BE49-F238E27FC236}">
                  <a16:creationId xmlns:a16="http://schemas.microsoft.com/office/drawing/2014/main" id="{4A83DAD2-C9BF-3B3A-12DC-942505FDF720}"/>
                </a:ext>
              </a:extLst>
            </p:cNvPr>
            <p:cNvSpPr txBox="1"/>
            <p:nvPr/>
          </p:nvSpPr>
          <p:spPr>
            <a:xfrm>
              <a:off x="148734" y="125475"/>
              <a:ext cx="351756"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latin typeface="Gill Sans MT"/>
                  <a:ea typeface="Gill Sans MT"/>
                  <a:cs typeface="Gill Sans MT"/>
                  <a:sym typeface="Gill Sans MT"/>
                </a:defRPr>
              </a:lvl1pPr>
            </a:lstStyle>
            <a:p>
              <a:r>
                <a:t>5</a:t>
              </a:r>
            </a:p>
          </p:txBody>
        </p:sp>
      </p:grpSp>
      <p:grpSp>
        <p:nvGrpSpPr>
          <p:cNvPr id="21" name="Rounded Rectangular Callout 12">
            <a:extLst>
              <a:ext uri="{FF2B5EF4-FFF2-40B4-BE49-F238E27FC236}">
                <a16:creationId xmlns:a16="http://schemas.microsoft.com/office/drawing/2014/main" id="{221C4BA0-8E6A-340E-4CF3-69C2DFF7C2C5}"/>
              </a:ext>
            </a:extLst>
          </p:cNvPr>
          <p:cNvGrpSpPr/>
          <p:nvPr/>
        </p:nvGrpSpPr>
        <p:grpSpPr>
          <a:xfrm>
            <a:off x="888023" y="4185139"/>
            <a:ext cx="3068516" cy="2601424"/>
            <a:chOff x="0" y="0"/>
            <a:chExt cx="3068515" cy="2601422"/>
          </a:xfrm>
        </p:grpSpPr>
        <p:sp>
          <p:nvSpPr>
            <p:cNvPr id="22" name="Shape">
              <a:extLst>
                <a:ext uri="{FF2B5EF4-FFF2-40B4-BE49-F238E27FC236}">
                  <a16:creationId xmlns:a16="http://schemas.microsoft.com/office/drawing/2014/main" id="{0EF96B4F-400C-2B04-5E03-7EEFFC122272}"/>
                </a:ext>
              </a:extLst>
            </p:cNvPr>
            <p:cNvSpPr/>
            <p:nvPr/>
          </p:nvSpPr>
          <p:spPr>
            <a:xfrm>
              <a:off x="0" y="0"/>
              <a:ext cx="3068516" cy="2601423"/>
            </a:xfrm>
            <a:custGeom>
              <a:avLst/>
              <a:gdLst/>
              <a:ahLst/>
              <a:cxnLst>
                <a:cxn ang="0">
                  <a:pos x="wd2" y="hd2"/>
                </a:cxn>
                <a:cxn ang="5400000">
                  <a:pos x="wd2" y="hd2"/>
                </a:cxn>
                <a:cxn ang="10800000">
                  <a:pos x="wd2" y="hd2"/>
                </a:cxn>
                <a:cxn ang="16200000">
                  <a:pos x="wd2" y="hd2"/>
                </a:cxn>
              </a:cxnLst>
              <a:rect l="0" t="0" r="r" b="b"/>
              <a:pathLst>
                <a:path w="21600" h="21600" extrusionOk="0">
                  <a:moveTo>
                    <a:pt x="0" y="3200"/>
                  </a:moveTo>
                  <a:cubicBezTo>
                    <a:pt x="0" y="1433"/>
                    <a:pt x="1215" y="0"/>
                    <a:pt x="2713" y="0"/>
                  </a:cubicBezTo>
                  <a:lnTo>
                    <a:pt x="3600" y="0"/>
                  </a:lnTo>
                  <a:lnTo>
                    <a:pt x="18887" y="0"/>
                  </a:lnTo>
                  <a:cubicBezTo>
                    <a:pt x="20385" y="0"/>
                    <a:pt x="21600" y="1433"/>
                    <a:pt x="21600" y="3200"/>
                  </a:cubicBezTo>
                  <a:lnTo>
                    <a:pt x="21600" y="16000"/>
                  </a:lnTo>
                  <a:cubicBezTo>
                    <a:pt x="21600" y="17767"/>
                    <a:pt x="20385" y="19200"/>
                    <a:pt x="18887" y="19200"/>
                  </a:cubicBezTo>
                  <a:lnTo>
                    <a:pt x="9000" y="19200"/>
                  </a:lnTo>
                  <a:lnTo>
                    <a:pt x="6300" y="21600"/>
                  </a:lnTo>
                  <a:lnTo>
                    <a:pt x="3600" y="19200"/>
                  </a:lnTo>
                  <a:lnTo>
                    <a:pt x="2713" y="19200"/>
                  </a:lnTo>
                  <a:cubicBezTo>
                    <a:pt x="1215" y="19200"/>
                    <a:pt x="0" y="17767"/>
                    <a:pt x="0" y="16000"/>
                  </a:cubicBezTo>
                  <a:lnTo>
                    <a:pt x="0" y="16000"/>
                  </a:lnTo>
                  <a:lnTo>
                    <a:pt x="0" y="11200"/>
                  </a:lnTo>
                  <a:close/>
                </a:path>
              </a:pathLst>
            </a:custGeom>
            <a:solidFill>
              <a:srgbClr val="BFBFBF"/>
            </a:solidFill>
            <a:ln w="12700" cap="flat">
              <a:solidFill>
                <a:srgbClr val="006747"/>
              </a:solidFill>
              <a:prstDash val="solid"/>
              <a:round/>
            </a:ln>
            <a:effectLst/>
          </p:spPr>
          <p:txBody>
            <a:bodyPr wrap="square" lIns="45719" tIns="45719" rIns="45719" bIns="45719" numCol="1" anchor="ctr">
              <a:noAutofit/>
            </a:bodyPr>
            <a:lstStyle/>
            <a:p>
              <a:pPr algn="ctr">
                <a:defRPr>
                  <a:solidFill>
                    <a:srgbClr val="FFFFFF"/>
                  </a:solidFill>
                  <a:latin typeface="Gill Sans MT"/>
                  <a:ea typeface="Gill Sans MT"/>
                  <a:cs typeface="Gill Sans MT"/>
                  <a:sym typeface="Gill Sans MT"/>
                </a:defRPr>
              </a:pPr>
              <a:endParaRPr/>
            </a:p>
          </p:txBody>
        </p:sp>
        <p:sp>
          <p:nvSpPr>
            <p:cNvPr id="23" name="Questions?…">
              <a:extLst>
                <a:ext uri="{FF2B5EF4-FFF2-40B4-BE49-F238E27FC236}">
                  <a16:creationId xmlns:a16="http://schemas.microsoft.com/office/drawing/2014/main" id="{873E7EC7-6B9E-6400-365F-92C8CE2CCBA2}"/>
                </a:ext>
              </a:extLst>
            </p:cNvPr>
            <p:cNvSpPr txBox="1"/>
            <p:nvPr/>
          </p:nvSpPr>
          <p:spPr>
            <a:xfrm>
              <a:off x="164950" y="81767"/>
              <a:ext cx="2738615" cy="2148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b="1">
                  <a:solidFill>
                    <a:srgbClr val="006747"/>
                  </a:solidFill>
                  <a:latin typeface="Gill Sans MT"/>
                  <a:ea typeface="Gill Sans MT"/>
                  <a:cs typeface="Gill Sans MT"/>
                  <a:sym typeface="Gill Sans MT"/>
                </a:defRPr>
              </a:pPr>
              <a:r>
                <a:t>Questions? </a:t>
              </a:r>
              <a:endParaRPr>
                <a:solidFill>
                  <a:srgbClr val="FFFFFF"/>
                </a:solidFill>
              </a:endParaRPr>
            </a:p>
            <a:p>
              <a:pPr algn="ctr">
                <a:defRPr sz="1400" b="1">
                  <a:solidFill>
                    <a:srgbClr val="006747"/>
                  </a:solidFill>
                  <a:latin typeface="Gill Sans MT"/>
                  <a:ea typeface="Gill Sans MT"/>
                  <a:cs typeface="Gill Sans MT"/>
                  <a:sym typeface="Gill Sans MT"/>
                </a:defRPr>
              </a:pPr>
              <a:endParaRPr>
                <a:solidFill>
                  <a:srgbClr val="FFFFFF"/>
                </a:solidFill>
              </a:endParaRPr>
            </a:p>
            <a:p>
              <a:pPr algn="ctr">
                <a:defRPr sz="1200">
                  <a:solidFill>
                    <a:srgbClr val="006747"/>
                  </a:solidFill>
                  <a:latin typeface="Gill Sans MT"/>
                  <a:ea typeface="Gill Sans MT"/>
                  <a:cs typeface="Gill Sans MT"/>
                  <a:sym typeface="Gill Sans MT"/>
                </a:defRPr>
              </a:pPr>
              <a:r>
                <a:t>Contact our office using the “Contact Us” form on our website or give us a call at 865-974-6605. Please note that,</a:t>
              </a:r>
              <a:endParaRPr>
                <a:solidFill>
                  <a:srgbClr val="FFFFFF"/>
                </a:solidFill>
              </a:endParaRPr>
            </a:p>
            <a:p>
              <a:pPr algn="ctr">
                <a:defRPr sz="1200">
                  <a:solidFill>
                    <a:srgbClr val="006747"/>
                  </a:solidFill>
                  <a:latin typeface="Gill Sans MT"/>
                  <a:ea typeface="Gill Sans MT"/>
                  <a:cs typeface="Gill Sans MT"/>
                  <a:sym typeface="Gill Sans MT"/>
                </a:defRPr>
              </a:pPr>
              <a:r>
                <a:t>consistent with A CPE’s policy, University of Tennessee College of Pharmacy is unable to award or correct credit for any reason, if more than 60 days have passed from the date of the activity.</a:t>
              </a:r>
            </a:p>
          </p:txBody>
        </p:sp>
      </p:grpSp>
      <p:sp>
        <p:nvSpPr>
          <p:cNvPr id="24" name="TextBox 13">
            <a:extLst>
              <a:ext uri="{FF2B5EF4-FFF2-40B4-BE49-F238E27FC236}">
                <a16:creationId xmlns:a16="http://schemas.microsoft.com/office/drawing/2014/main" id="{68CD7955-9262-A207-3958-3D5EA383CE96}"/>
              </a:ext>
            </a:extLst>
          </p:cNvPr>
          <p:cNvSpPr txBox="1"/>
          <p:nvPr/>
        </p:nvSpPr>
        <p:spPr>
          <a:xfrm>
            <a:off x="1270780" y="1749079"/>
            <a:ext cx="9656301"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Gill Sans MT"/>
                <a:ea typeface="Gill Sans MT"/>
                <a:cs typeface="Gill Sans MT"/>
                <a:sym typeface="Gill Sans MT"/>
              </a:defRPr>
            </a:pPr>
            <a:r>
              <a:t>Visit </a:t>
            </a:r>
            <a:r>
              <a:rPr u="sng">
                <a:solidFill>
                  <a:srgbClr val="0000FF"/>
                </a:solidFill>
                <a:uFill>
                  <a:solidFill>
                    <a:srgbClr val="0000FF"/>
                  </a:solidFill>
                </a:uFill>
                <a:hlinkClick r:id="rId3"/>
              </a:rPr>
              <a:t>http://utcop.learningexpressCE.com</a:t>
            </a:r>
            <a:r>
              <a:t> and create an account or log in. If it’s your first time to our site, you’ll need to create an account. Make sure to have your NABP ePID and DOB handy! </a:t>
            </a:r>
          </a:p>
        </p:txBody>
      </p:sp>
      <p:grpSp>
        <p:nvGrpSpPr>
          <p:cNvPr id="25" name="Rounded Rectangle 14">
            <a:extLst>
              <a:ext uri="{FF2B5EF4-FFF2-40B4-BE49-F238E27FC236}">
                <a16:creationId xmlns:a16="http://schemas.microsoft.com/office/drawing/2014/main" id="{C6E4F7DC-5057-2485-440D-FEDDA18ADFC5}"/>
              </a:ext>
            </a:extLst>
          </p:cNvPr>
          <p:cNvGrpSpPr/>
          <p:nvPr/>
        </p:nvGrpSpPr>
        <p:grpSpPr>
          <a:xfrm>
            <a:off x="5687707" y="4601268"/>
            <a:ext cx="5072063" cy="1297941"/>
            <a:chOff x="0" y="0"/>
            <a:chExt cx="5072062" cy="1297939"/>
          </a:xfrm>
        </p:grpSpPr>
        <p:sp>
          <p:nvSpPr>
            <p:cNvPr id="26" name="Rounded Rectangle">
              <a:extLst>
                <a:ext uri="{FF2B5EF4-FFF2-40B4-BE49-F238E27FC236}">
                  <a16:creationId xmlns:a16="http://schemas.microsoft.com/office/drawing/2014/main" id="{ED670328-F05B-8F2F-3FED-EDDA9225AECE}"/>
                </a:ext>
              </a:extLst>
            </p:cNvPr>
            <p:cNvSpPr/>
            <p:nvPr/>
          </p:nvSpPr>
          <p:spPr>
            <a:xfrm>
              <a:off x="0" y="23485"/>
              <a:ext cx="5072063" cy="1250970"/>
            </a:xfrm>
            <a:prstGeom prst="roundRect">
              <a:avLst>
                <a:gd name="adj" fmla="val 16667"/>
              </a:avLst>
            </a:prstGeom>
            <a:solidFill>
              <a:srgbClr val="006747"/>
            </a:solidFill>
            <a:ln w="12700" cap="flat">
              <a:solidFill>
                <a:srgbClr val="006747"/>
              </a:solidFill>
              <a:prstDash val="solid"/>
              <a:round/>
            </a:ln>
            <a:effectLst/>
          </p:spPr>
          <p:txBody>
            <a:bodyPr wrap="square" lIns="45719" tIns="45719" rIns="45719" bIns="45719" numCol="1" anchor="ctr">
              <a:noAutofit/>
            </a:bodyPr>
            <a:lstStyle/>
            <a:p>
              <a:pPr algn="ctr">
                <a:defRPr>
                  <a:solidFill>
                    <a:srgbClr val="FFFFFF"/>
                  </a:solidFill>
                  <a:latin typeface="Gill Sans MT"/>
                  <a:ea typeface="Gill Sans MT"/>
                  <a:cs typeface="Gill Sans MT"/>
                  <a:sym typeface="Gill Sans MT"/>
                </a:defRPr>
              </a:pPr>
              <a:endParaRPr/>
            </a:p>
          </p:txBody>
        </p:sp>
        <p:sp>
          <p:nvSpPr>
            <p:cNvPr id="27" name="After you complete your evaluation, attendance will be cross-checked against log-in records. A report will then be sent to CPE Monitor, using the NABP ePID and DOB you have stored in your profile. (see step 1)">
              <a:extLst>
                <a:ext uri="{FF2B5EF4-FFF2-40B4-BE49-F238E27FC236}">
                  <a16:creationId xmlns:a16="http://schemas.microsoft.com/office/drawing/2014/main" id="{D98BD215-425B-6775-970B-4588D13F3EB0}"/>
                </a:ext>
              </a:extLst>
            </p:cNvPr>
            <p:cNvSpPr txBox="1"/>
            <p:nvPr/>
          </p:nvSpPr>
          <p:spPr>
            <a:xfrm>
              <a:off x="113136" y="0"/>
              <a:ext cx="4845790" cy="12979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a:solidFill>
                    <a:srgbClr val="FFFFFF"/>
                  </a:solidFill>
                  <a:latin typeface="Gill Sans MT"/>
                  <a:ea typeface="Gill Sans MT"/>
                  <a:cs typeface="Gill Sans MT"/>
                  <a:sym typeface="Gill Sans MT"/>
                </a:defRPr>
              </a:pPr>
              <a:r>
                <a:t>After you complete your evaluation, attendance will be cross-checked against log-in records. A report will then be sent to CPE Monitor, using the NABP ePID and DOB you have stored in your profile. (see step </a:t>
              </a:r>
              <a:r>
                <a:rPr>
                  <a:latin typeface="72"/>
                  <a:ea typeface="72"/>
                  <a:cs typeface="72"/>
                  <a:sym typeface="72"/>
                </a:rPr>
                <a:t>1</a:t>
              </a:r>
              <a:r>
                <a:t>) </a:t>
              </a:r>
            </a:p>
          </p:txBody>
        </p:sp>
      </p:grpSp>
      <p:sp>
        <p:nvSpPr>
          <p:cNvPr id="28" name="TextBox 15">
            <a:extLst>
              <a:ext uri="{FF2B5EF4-FFF2-40B4-BE49-F238E27FC236}">
                <a16:creationId xmlns:a16="http://schemas.microsoft.com/office/drawing/2014/main" id="{40220BDE-39EA-0184-0FD3-D2643A673CBE}"/>
              </a:ext>
            </a:extLst>
          </p:cNvPr>
          <p:cNvSpPr txBox="1"/>
          <p:nvPr/>
        </p:nvSpPr>
        <p:spPr>
          <a:xfrm>
            <a:off x="1267849" y="2617875"/>
            <a:ext cx="9656301"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Gill Sans MT"/>
                <a:ea typeface="Gill Sans MT"/>
                <a:cs typeface="Gill Sans MT"/>
                <a:sym typeface="Gill Sans MT"/>
              </a:defRPr>
            </a:lvl1pPr>
          </a:lstStyle>
          <a:p>
            <a:r>
              <a:t>When you are logged in, click on the “My Account” tab and navigate to Pending/Private Activities.</a:t>
            </a:r>
          </a:p>
        </p:txBody>
      </p:sp>
      <p:sp>
        <p:nvSpPr>
          <p:cNvPr id="29" name="TextBox 16">
            <a:extLst>
              <a:ext uri="{FF2B5EF4-FFF2-40B4-BE49-F238E27FC236}">
                <a16:creationId xmlns:a16="http://schemas.microsoft.com/office/drawing/2014/main" id="{5E1AEF22-2992-F64C-94C7-5FA5979897F9}"/>
              </a:ext>
            </a:extLst>
          </p:cNvPr>
          <p:cNvSpPr txBox="1"/>
          <p:nvPr/>
        </p:nvSpPr>
        <p:spPr>
          <a:xfrm>
            <a:off x="1267849" y="3296972"/>
            <a:ext cx="9524416"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Gill Sans MT"/>
                <a:ea typeface="Gill Sans MT"/>
                <a:cs typeface="Gill Sans MT"/>
                <a:sym typeface="Gill Sans MT"/>
              </a:defRPr>
            </a:lvl1pPr>
          </a:lstStyle>
          <a:p>
            <a:r>
              <a:t>Scroll to the bottom of Pending/Private Activities and type in the access code provided to you at your session. </a:t>
            </a:r>
          </a:p>
        </p:txBody>
      </p:sp>
      <p:sp>
        <p:nvSpPr>
          <p:cNvPr id="30" name="TextBox 17">
            <a:extLst>
              <a:ext uri="{FF2B5EF4-FFF2-40B4-BE49-F238E27FC236}">
                <a16:creationId xmlns:a16="http://schemas.microsoft.com/office/drawing/2014/main" id="{C4300767-E8AC-9091-5056-C22389F9EC92}"/>
              </a:ext>
            </a:extLst>
          </p:cNvPr>
          <p:cNvSpPr txBox="1"/>
          <p:nvPr/>
        </p:nvSpPr>
        <p:spPr>
          <a:xfrm>
            <a:off x="5224387" y="3868532"/>
            <a:ext cx="675282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Gill Sans MT"/>
                <a:ea typeface="Gill Sans MT"/>
                <a:cs typeface="Gill Sans MT"/>
                <a:sym typeface="Gill Sans MT"/>
              </a:defRPr>
            </a:lvl1pPr>
          </a:lstStyle>
          <a:p>
            <a:r>
              <a:rPr dirty="0"/>
              <a:t>Select Register Now once you have arrived </a:t>
            </a:r>
            <a:r>
              <a:rPr lang="en-US" dirty="0"/>
              <a:t>at</a:t>
            </a:r>
            <a:r>
              <a:rPr dirty="0"/>
              <a:t> your program's page.  After registering you will then complete the evaluation for this activity.</a:t>
            </a:r>
          </a:p>
        </p:txBody>
      </p:sp>
      <p:sp>
        <p:nvSpPr>
          <p:cNvPr id="31" name="TextBox 18">
            <a:extLst>
              <a:ext uri="{FF2B5EF4-FFF2-40B4-BE49-F238E27FC236}">
                <a16:creationId xmlns:a16="http://schemas.microsoft.com/office/drawing/2014/main" id="{1FFD63BE-ACF4-1C01-B721-C2AB3F8D845A}"/>
              </a:ext>
            </a:extLst>
          </p:cNvPr>
          <p:cNvSpPr txBox="1"/>
          <p:nvPr/>
        </p:nvSpPr>
        <p:spPr>
          <a:xfrm>
            <a:off x="5224388" y="6043386"/>
            <a:ext cx="6652261"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Gill Sans MT"/>
                <a:ea typeface="Gill Sans MT"/>
                <a:cs typeface="Gill Sans MT"/>
                <a:sym typeface="Gill Sans MT"/>
              </a:defRPr>
            </a:lvl1pPr>
          </a:lstStyle>
          <a:p>
            <a:r>
              <a:t>Allow up to 48 hours to see your CE credit online in your NABP Profile. </a:t>
            </a:r>
          </a:p>
        </p:txBody>
      </p:sp>
    </p:spTree>
    <p:extLst>
      <p:ext uri="{BB962C8B-B14F-4D97-AF65-F5344CB8AC3E}">
        <p14:creationId xmlns:p14="http://schemas.microsoft.com/office/powerpoint/2010/main" val="1001782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cture 3">
            <a:extLst>
              <a:ext uri="{FF2B5EF4-FFF2-40B4-BE49-F238E27FC236}">
                <a16:creationId xmlns:a16="http://schemas.microsoft.com/office/drawing/2014/main" id="{22E477F8-A48B-EB5E-B140-C272EE55D0FD}"/>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 name="TextBox 4">
            <a:extLst>
              <a:ext uri="{FF2B5EF4-FFF2-40B4-BE49-F238E27FC236}">
                <a16:creationId xmlns:a16="http://schemas.microsoft.com/office/drawing/2014/main" id="{5081BDDB-E5E2-5818-F9AC-A2645654CFC1}"/>
              </a:ext>
            </a:extLst>
          </p:cNvPr>
          <p:cNvSpPr txBox="1"/>
          <p:nvPr/>
        </p:nvSpPr>
        <p:spPr>
          <a:xfrm>
            <a:off x="545945" y="2789190"/>
            <a:ext cx="10947461"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200"/>
              </a:spcBef>
              <a:defRPr sz="2800">
                <a:solidFill>
                  <a:srgbClr val="808080"/>
                </a:solidFill>
                <a:latin typeface="Gill Sans MT"/>
                <a:ea typeface="Gill Sans MT"/>
                <a:cs typeface="Gill Sans MT"/>
                <a:sym typeface="Gill Sans MT"/>
              </a:defRPr>
            </a:pPr>
            <a:endParaRPr dirty="0"/>
          </a:p>
          <a:p>
            <a:pPr algn="ctr">
              <a:spcBef>
                <a:spcPts val="1200"/>
              </a:spcBef>
              <a:defRPr sz="2800">
                <a:solidFill>
                  <a:srgbClr val="808080"/>
                </a:solidFill>
                <a:latin typeface="Gill Sans MT"/>
                <a:ea typeface="Gill Sans MT"/>
                <a:cs typeface="Gill Sans MT"/>
                <a:sym typeface="Gill Sans MT"/>
              </a:defRPr>
            </a:pPr>
            <a:r>
              <a:rPr dirty="0"/>
              <a:t>Your private event code for this program is</a:t>
            </a:r>
            <a:r>
              <a:t>: </a:t>
            </a:r>
            <a:r>
              <a:rPr lang="en-US" b="1">
                <a:solidFill>
                  <a:srgbClr val="FF0000"/>
                </a:solidFill>
              </a:rPr>
              <a:t>HSES25073</a:t>
            </a:r>
            <a:endParaRPr b="1" dirty="0">
              <a:solidFill>
                <a:srgbClr val="FF0000"/>
              </a:solidFill>
            </a:endParaRPr>
          </a:p>
          <a:p>
            <a:pPr algn="ctr">
              <a:spcBef>
                <a:spcPts val="1200"/>
              </a:spcBef>
              <a:defRPr>
                <a:solidFill>
                  <a:srgbClr val="808080"/>
                </a:solidFill>
                <a:latin typeface="Gill Sans MT"/>
                <a:ea typeface="Gill Sans MT"/>
                <a:cs typeface="Gill Sans MT"/>
                <a:sym typeface="Gill Sans MT"/>
              </a:defRPr>
            </a:pPr>
            <a:r>
              <a:rPr dirty="0"/>
              <a:t>*This will be the code you enter at the bottom of the Pending/Private Events page.</a:t>
            </a:r>
          </a:p>
        </p:txBody>
      </p:sp>
      <p:sp>
        <p:nvSpPr>
          <p:cNvPr id="4" name="TextBox 5">
            <a:extLst>
              <a:ext uri="{FF2B5EF4-FFF2-40B4-BE49-F238E27FC236}">
                <a16:creationId xmlns:a16="http://schemas.microsoft.com/office/drawing/2014/main" id="{B82FB2A7-0F87-3125-2890-6FA3406FEF4A}"/>
              </a:ext>
            </a:extLst>
          </p:cNvPr>
          <p:cNvSpPr txBox="1"/>
          <p:nvPr/>
        </p:nvSpPr>
        <p:spPr>
          <a:xfrm>
            <a:off x="618596" y="247078"/>
            <a:ext cx="10947461" cy="412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200"/>
              </a:spcBef>
              <a:defRPr sz="2200">
                <a:solidFill>
                  <a:srgbClr val="FFFFFF"/>
                </a:solidFill>
                <a:latin typeface="Arial"/>
                <a:ea typeface="Arial"/>
                <a:cs typeface="Arial"/>
                <a:sym typeface="Arial"/>
              </a:defRPr>
            </a:lvl1pPr>
          </a:lstStyle>
          <a:p>
            <a:r>
              <a:t>CPE Credit</a:t>
            </a:r>
          </a:p>
        </p:txBody>
      </p:sp>
      <p:pic>
        <p:nvPicPr>
          <p:cNvPr id="5" name="Picture 2" descr="Picture 2">
            <a:extLst>
              <a:ext uri="{FF2B5EF4-FFF2-40B4-BE49-F238E27FC236}">
                <a16:creationId xmlns:a16="http://schemas.microsoft.com/office/drawing/2014/main" id="{98E2C5D4-9D5B-7CA7-1E0C-CC1A3B089ADB}"/>
              </a:ext>
            </a:extLst>
          </p:cNvPr>
          <p:cNvPicPr>
            <a:picLocks noChangeAspect="1"/>
          </p:cNvPicPr>
          <p:nvPr/>
        </p:nvPicPr>
        <p:blipFill>
          <a:blip r:embed="rId3"/>
          <a:stretch>
            <a:fillRect/>
          </a:stretch>
        </p:blipFill>
        <p:spPr>
          <a:xfrm>
            <a:off x="2474027" y="1055652"/>
            <a:ext cx="6560575" cy="1355853"/>
          </a:xfrm>
          <a:prstGeom prst="rect">
            <a:avLst/>
          </a:prstGeom>
          <a:ln w="12700">
            <a:miter lim="400000"/>
          </a:ln>
        </p:spPr>
      </p:pic>
      <p:pic>
        <p:nvPicPr>
          <p:cNvPr id="6" name="Picture 1" descr="Picture 1">
            <a:extLst>
              <a:ext uri="{FF2B5EF4-FFF2-40B4-BE49-F238E27FC236}">
                <a16:creationId xmlns:a16="http://schemas.microsoft.com/office/drawing/2014/main" id="{3A59EF3F-407D-22D0-0D2A-A790EE21CFAA}"/>
              </a:ext>
            </a:extLst>
          </p:cNvPr>
          <p:cNvPicPr>
            <a:picLocks noChangeAspect="1"/>
          </p:cNvPicPr>
          <p:nvPr/>
        </p:nvPicPr>
        <p:blipFill>
          <a:blip r:embed="rId4"/>
          <a:stretch>
            <a:fillRect/>
          </a:stretch>
        </p:blipFill>
        <p:spPr>
          <a:xfrm>
            <a:off x="10937630" y="5723792"/>
            <a:ext cx="1202992" cy="1005837"/>
          </a:xfrm>
          <a:prstGeom prst="rect">
            <a:avLst/>
          </a:prstGeom>
          <a:ln w="12700">
            <a:miter lim="400000"/>
          </a:ln>
        </p:spPr>
      </p:pic>
    </p:spTree>
    <p:extLst>
      <p:ext uri="{BB962C8B-B14F-4D97-AF65-F5344CB8AC3E}">
        <p14:creationId xmlns:p14="http://schemas.microsoft.com/office/powerpoint/2010/main" val="2060724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5760"/>
            <a:ext cx="8229600" cy="1143000"/>
          </a:xfrm>
        </p:spPr>
        <p:txBody>
          <a:bodyPr>
            <a:normAutofit/>
          </a:bodyPr>
          <a:lstStyle/>
          <a:p>
            <a:r>
              <a:rPr lang="en-US" dirty="0"/>
              <a:t>Why ask questions when teaching?</a:t>
            </a:r>
          </a:p>
        </p:txBody>
      </p:sp>
      <p:pic>
        <p:nvPicPr>
          <p:cNvPr id="5" name="Picture 4"/>
          <p:cNvPicPr>
            <a:picLocks noChangeAspect="1"/>
          </p:cNvPicPr>
          <p:nvPr/>
        </p:nvPicPr>
        <p:blipFill rotWithShape="1">
          <a:blip r:embed="rId2"/>
          <a:srcRect b="10745"/>
          <a:stretch/>
        </p:blipFill>
        <p:spPr>
          <a:xfrm>
            <a:off x="105929" y="2418668"/>
            <a:ext cx="2788092" cy="2492668"/>
          </a:xfrm>
          <a:prstGeom prst="rect">
            <a:avLst/>
          </a:prstGeom>
        </p:spPr>
      </p:pic>
      <p:pic>
        <p:nvPicPr>
          <p:cNvPr id="6" name="Picture 5"/>
          <p:cNvPicPr>
            <a:picLocks noChangeAspect="1"/>
          </p:cNvPicPr>
          <p:nvPr/>
        </p:nvPicPr>
        <p:blipFill>
          <a:blip r:embed="rId3"/>
          <a:stretch>
            <a:fillRect/>
          </a:stretch>
        </p:blipFill>
        <p:spPr>
          <a:xfrm>
            <a:off x="3069932" y="2418668"/>
            <a:ext cx="2492668" cy="2492668"/>
          </a:xfrm>
          <a:prstGeom prst="rect">
            <a:avLst/>
          </a:prstGeom>
        </p:spPr>
      </p:pic>
      <p:pic>
        <p:nvPicPr>
          <p:cNvPr id="7" name="Picture 6"/>
          <p:cNvPicPr>
            <a:picLocks noChangeAspect="1"/>
          </p:cNvPicPr>
          <p:nvPr/>
        </p:nvPicPr>
        <p:blipFill>
          <a:blip r:embed="rId4"/>
          <a:stretch>
            <a:fillRect/>
          </a:stretch>
        </p:blipFill>
        <p:spPr>
          <a:xfrm>
            <a:off x="9039882" y="2699657"/>
            <a:ext cx="3046189" cy="2071101"/>
          </a:xfrm>
          <a:prstGeom prst="rect">
            <a:avLst/>
          </a:prstGeom>
        </p:spPr>
      </p:pic>
      <p:pic>
        <p:nvPicPr>
          <p:cNvPr id="3" name="Picture 2">
            <a:extLst>
              <a:ext uri="{FF2B5EF4-FFF2-40B4-BE49-F238E27FC236}">
                <a16:creationId xmlns:a16="http://schemas.microsoft.com/office/drawing/2014/main" id="{BF611F01-0211-404E-D43A-E658B9D6754C}"/>
              </a:ext>
            </a:extLst>
          </p:cNvPr>
          <p:cNvPicPr>
            <a:picLocks noChangeAspect="1"/>
          </p:cNvPicPr>
          <p:nvPr/>
        </p:nvPicPr>
        <p:blipFill>
          <a:blip r:embed="rId5"/>
          <a:stretch>
            <a:fillRect/>
          </a:stretch>
        </p:blipFill>
        <p:spPr>
          <a:xfrm>
            <a:off x="5751508" y="2895986"/>
            <a:ext cx="3288374" cy="1678441"/>
          </a:xfrm>
          <a:prstGeom prst="rect">
            <a:avLst/>
          </a:prstGeom>
        </p:spPr>
      </p:pic>
      <p:sp>
        <p:nvSpPr>
          <p:cNvPr id="4" name="Rectangle 3">
            <a:extLst>
              <a:ext uri="{FF2B5EF4-FFF2-40B4-BE49-F238E27FC236}">
                <a16:creationId xmlns:a16="http://schemas.microsoft.com/office/drawing/2014/main" id="{C1460AA6-773B-CB3F-3844-1CB2CF591363}"/>
              </a:ext>
            </a:extLst>
          </p:cNvPr>
          <p:cNvSpPr/>
          <p:nvPr/>
        </p:nvSpPr>
        <p:spPr>
          <a:xfrm>
            <a:off x="5751508" y="2299169"/>
            <a:ext cx="6334563" cy="2798611"/>
          </a:xfrm>
          <a:prstGeom prst="rect">
            <a:avLst/>
          </a:prstGeom>
          <a:noFill/>
          <a:ln w="762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721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4740" y="1429776"/>
            <a:ext cx="1315008" cy="19949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512" y="1505976"/>
            <a:ext cx="2362200" cy="1842516"/>
          </a:xfrm>
          <a:prstGeom prst="rect">
            <a:avLst/>
          </a:prstGeom>
        </p:spPr>
      </p:pic>
      <p:sp>
        <p:nvSpPr>
          <p:cNvPr id="3" name="TextBox 2"/>
          <p:cNvSpPr txBox="1"/>
          <p:nvPr/>
        </p:nvSpPr>
        <p:spPr>
          <a:xfrm>
            <a:off x="455320" y="3680025"/>
            <a:ext cx="11060405" cy="3785652"/>
          </a:xfrm>
          <a:prstGeom prst="rect">
            <a:avLst/>
          </a:prstGeom>
          <a:noFill/>
        </p:spPr>
        <p:txBody>
          <a:bodyPr wrap="square" rtlCol="0">
            <a:spAutoFit/>
          </a:bodyPr>
          <a:lstStyle/>
          <a:p>
            <a:pPr marL="171450" indent="-171450">
              <a:buFontTx/>
              <a:buChar char="-"/>
            </a:pPr>
            <a:r>
              <a:rPr lang="en-US" sz="1200" dirty="0"/>
              <a:t>Cayley, W. E., Jr. (2011). "Effective clinical education: strategies for teaching medical students and residents in the office." </a:t>
            </a:r>
            <a:r>
              <a:rPr lang="en-US" sz="1200" u="sng" dirty="0"/>
              <a:t>WMJ</a:t>
            </a:r>
            <a:r>
              <a:rPr lang="en-US" sz="1200" dirty="0"/>
              <a:t> </a:t>
            </a:r>
            <a:r>
              <a:rPr lang="en-US" sz="1200" b="1" dirty="0"/>
              <a:t>110</a:t>
            </a:r>
            <a:r>
              <a:rPr lang="en-US" sz="1200" dirty="0"/>
              <a:t>(4): 178-181; quiz 203.</a:t>
            </a:r>
          </a:p>
          <a:p>
            <a:pPr marL="171450" indent="-171450">
              <a:buFontTx/>
              <a:buChar char="-"/>
            </a:pPr>
            <a:r>
              <a:rPr lang="en-US" sz="1200" dirty="0" err="1"/>
              <a:t>Eckstrom</a:t>
            </a:r>
            <a:r>
              <a:rPr lang="en-US" sz="1200" dirty="0"/>
              <a:t> E, Homer L, Bowen JL. Measuring outcomes of a one-minute preceptor faculty development workshop. </a:t>
            </a:r>
            <a:r>
              <a:rPr lang="en-US" sz="1200" i="1" dirty="0"/>
              <a:t>Journal of general internal medicine. </a:t>
            </a:r>
            <a:r>
              <a:rPr lang="en-US" sz="1200" dirty="0"/>
              <a:t>2006;21(5):410-414.</a:t>
            </a:r>
          </a:p>
          <a:p>
            <a:pPr marL="171450" indent="-171450">
              <a:buFontTx/>
              <a:buChar char="-"/>
            </a:pPr>
            <a:r>
              <a:rPr lang="en-US" sz="1200" dirty="0" err="1"/>
              <a:t>Furney</a:t>
            </a:r>
            <a:r>
              <a:rPr lang="en-US" sz="1200" dirty="0"/>
              <a:t> SL, </a:t>
            </a:r>
            <a:r>
              <a:rPr lang="en-US" sz="1200" dirty="0" err="1"/>
              <a:t>Orsini</a:t>
            </a:r>
            <a:r>
              <a:rPr lang="en-US" sz="1200" dirty="0"/>
              <a:t> AN, </a:t>
            </a:r>
            <a:r>
              <a:rPr lang="en-US" sz="1200" dirty="0" err="1"/>
              <a:t>Orsetti</a:t>
            </a:r>
            <a:r>
              <a:rPr lang="en-US" sz="1200" dirty="0"/>
              <a:t> KE, Stern DT, </a:t>
            </a:r>
            <a:r>
              <a:rPr lang="en-US" sz="1200" dirty="0" err="1"/>
              <a:t>Gruppen</a:t>
            </a:r>
            <a:r>
              <a:rPr lang="en-US" sz="1200" dirty="0"/>
              <a:t> LD, Irby DM. Teaching the one‐minute preceptor: a randomized controlled trial. </a:t>
            </a:r>
            <a:r>
              <a:rPr lang="en-US" sz="1200" i="1" dirty="0"/>
              <a:t>Journal of general internal medicine. </a:t>
            </a:r>
            <a:r>
              <a:rPr lang="en-US" sz="1200" dirty="0"/>
              <a:t>2001;16(9):620-624.</a:t>
            </a:r>
          </a:p>
          <a:p>
            <a:pPr marL="171450" indent="-171450">
              <a:buFontTx/>
              <a:buChar char="-"/>
            </a:pPr>
            <a:r>
              <a:rPr lang="en-US" sz="1200" dirty="0"/>
              <a:t>Kapoor A, Kapoor A, </a:t>
            </a:r>
            <a:r>
              <a:rPr lang="en-US" sz="1200" dirty="0" err="1"/>
              <a:t>Kalraiya</a:t>
            </a:r>
            <a:r>
              <a:rPr lang="en-US" sz="1200" dirty="0"/>
              <a:t> A, </a:t>
            </a:r>
            <a:r>
              <a:rPr lang="en-US" sz="1200" dirty="0" err="1"/>
              <a:t>Longia</a:t>
            </a:r>
            <a:r>
              <a:rPr lang="en-US" sz="1200" dirty="0"/>
              <a:t> S. Use of SNAPPS model for pediatric outpatient education. </a:t>
            </a:r>
            <a:r>
              <a:rPr lang="en-US" sz="1200" i="1" dirty="0"/>
              <a:t>Indian pediatrics. </a:t>
            </a:r>
            <a:r>
              <a:rPr lang="en-US" sz="1200" dirty="0"/>
              <a:t>2017;54(4):288-290.</a:t>
            </a:r>
          </a:p>
          <a:p>
            <a:pPr marL="171450" indent="-171450">
              <a:buFontTx/>
              <a:buChar char="-"/>
            </a:pPr>
            <a:r>
              <a:rPr lang="en-US" sz="1200" dirty="0"/>
              <a:t>Pascoe, J. M., et al. (2015). "Maximizing teaching on the wards: review and application of the One-Minute Preceptor and SNAPPS models." </a:t>
            </a:r>
            <a:r>
              <a:rPr lang="en-US" sz="1200" u="sng" dirty="0"/>
              <a:t>J </a:t>
            </a:r>
            <a:r>
              <a:rPr lang="en-US" sz="1200" u="sng" dirty="0" err="1"/>
              <a:t>Hosp</a:t>
            </a:r>
            <a:r>
              <a:rPr lang="en-US" sz="1200" u="sng" dirty="0"/>
              <a:t> Med</a:t>
            </a:r>
            <a:r>
              <a:rPr lang="en-US" sz="1200" dirty="0"/>
              <a:t> </a:t>
            </a:r>
            <a:r>
              <a:rPr lang="en-US" sz="1200" b="1" dirty="0"/>
              <a:t>10</a:t>
            </a:r>
            <a:r>
              <a:rPr lang="en-US" sz="1200" dirty="0"/>
              <a:t>(2): 125-130.</a:t>
            </a:r>
          </a:p>
          <a:p>
            <a:pPr marL="171450" indent="-171450">
              <a:buFontTx/>
              <a:buChar char="-"/>
            </a:pPr>
            <a:r>
              <a:rPr lang="en-US" sz="1200" dirty="0"/>
              <a:t>Post RE, </a:t>
            </a:r>
            <a:r>
              <a:rPr lang="en-US" sz="1200" dirty="0" err="1"/>
              <a:t>Quattlebaum</a:t>
            </a:r>
            <a:r>
              <a:rPr lang="en-US" sz="1200" dirty="0"/>
              <a:t> RG, </a:t>
            </a:r>
            <a:r>
              <a:rPr lang="en-US" sz="1200" dirty="0" err="1"/>
              <a:t>Benich</a:t>
            </a:r>
            <a:r>
              <a:rPr lang="en-US" sz="1200" dirty="0"/>
              <a:t> III JJ. Residents-as-teachers curricula: a critical review. </a:t>
            </a:r>
            <a:r>
              <a:rPr lang="en-US" sz="1200" i="1" dirty="0"/>
              <a:t>Academic Medicine. </a:t>
            </a:r>
            <a:r>
              <a:rPr lang="en-US" sz="1200" dirty="0"/>
              <a:t>2009;84(3):374-380.</a:t>
            </a:r>
          </a:p>
          <a:p>
            <a:pPr marL="171450" indent="-171450">
              <a:buFontTx/>
              <a:buChar char="-"/>
            </a:pPr>
            <a:r>
              <a:rPr lang="en-US" sz="1200" dirty="0"/>
              <a:t>Salerno SM, </a:t>
            </a:r>
            <a:r>
              <a:rPr lang="en-US" sz="1200" dirty="0" err="1"/>
              <a:t>O'malley</a:t>
            </a:r>
            <a:r>
              <a:rPr lang="en-US" sz="1200" dirty="0"/>
              <a:t> PG, </a:t>
            </a:r>
            <a:r>
              <a:rPr lang="en-US" sz="1200" dirty="0" err="1"/>
              <a:t>Pangaro</a:t>
            </a:r>
            <a:r>
              <a:rPr lang="en-US" sz="1200" dirty="0"/>
              <a:t> LN, Wheeler GA, </a:t>
            </a:r>
            <a:r>
              <a:rPr lang="en-US" sz="1200" dirty="0" err="1"/>
              <a:t>Moores</a:t>
            </a:r>
            <a:r>
              <a:rPr lang="en-US" sz="1200" dirty="0"/>
              <a:t> LK, Jackson JL. Faculty development seminars based on the one‐minute preceptor improve feedback in the ambulatory setting. </a:t>
            </a:r>
            <a:r>
              <a:rPr lang="en-US" sz="1200" i="1" dirty="0"/>
              <a:t>Journal of general internal medicine. </a:t>
            </a:r>
            <a:r>
              <a:rPr lang="en-US" sz="1200" dirty="0"/>
              <a:t>2002;17(10):779-787.</a:t>
            </a:r>
          </a:p>
          <a:p>
            <a:pPr marL="171450" indent="-171450">
              <a:buFontTx/>
              <a:buChar char="-"/>
            </a:pPr>
            <a:r>
              <a:rPr lang="en-US" sz="1200" dirty="0"/>
              <a:t>Seki, M., et al. (2016). "How do case presentation teaching methods affect learning outcomes?--SNAPPS and the One-Minute preceptor." </a:t>
            </a:r>
            <a:r>
              <a:rPr lang="en-US" sz="1200" u="sng" dirty="0"/>
              <a:t>BMC Med </a:t>
            </a:r>
            <a:r>
              <a:rPr lang="en-US" sz="1200" u="sng" dirty="0" err="1"/>
              <a:t>Educ</a:t>
            </a:r>
            <a:r>
              <a:rPr lang="en-US" sz="1200" dirty="0"/>
              <a:t> </a:t>
            </a:r>
            <a:r>
              <a:rPr lang="en-US" sz="1200" b="1" dirty="0"/>
              <a:t>16</a:t>
            </a:r>
            <a:r>
              <a:rPr lang="en-US" sz="1200" dirty="0"/>
              <a:t>: 12.</a:t>
            </a:r>
          </a:p>
          <a:p>
            <a:pPr marL="171450" indent="-171450">
              <a:buFontTx/>
              <a:buChar char="-"/>
            </a:pPr>
            <a:r>
              <a:rPr lang="en-US" sz="1200" dirty="0" err="1"/>
              <a:t>Wolpaw</a:t>
            </a:r>
            <a:r>
              <a:rPr lang="en-US" sz="1200" dirty="0"/>
              <a:t> T, Papp KK, </a:t>
            </a:r>
            <a:r>
              <a:rPr lang="en-US" sz="1200" dirty="0" err="1"/>
              <a:t>Bordage</a:t>
            </a:r>
            <a:r>
              <a:rPr lang="en-US" sz="1200" dirty="0"/>
              <a:t> G. Using SNAPPS to facilitate the expression of clinical reasoning and uncertainties: a randomized comparison group trial. </a:t>
            </a:r>
            <a:r>
              <a:rPr lang="en-US" sz="1200" i="1" dirty="0"/>
              <a:t>Academic Medicine. </a:t>
            </a:r>
            <a:r>
              <a:rPr lang="en-US" sz="1200" dirty="0"/>
              <a:t>2009;84(4):517-524.</a:t>
            </a:r>
          </a:p>
          <a:p>
            <a:pPr marL="171450" indent="-171450">
              <a:buFontTx/>
              <a:buChar char="-"/>
            </a:pPr>
            <a:r>
              <a:rPr lang="en-US" sz="1200" dirty="0" err="1"/>
              <a:t>Zeidman</a:t>
            </a:r>
            <a:r>
              <a:rPr lang="en-US" sz="1200" dirty="0"/>
              <a:t>, J., et al. (2015). "Can One-Minute Preceptor and SNAPPS improve your inpatient teaching?" </a:t>
            </a:r>
            <a:r>
              <a:rPr lang="en-US" sz="1200" u="sng" dirty="0"/>
              <a:t>J </a:t>
            </a:r>
            <a:r>
              <a:rPr lang="en-US" sz="1200" u="sng" dirty="0" err="1"/>
              <a:t>Hosp</a:t>
            </a:r>
            <a:r>
              <a:rPr lang="en-US" sz="1200" u="sng" dirty="0"/>
              <a:t> Med</a:t>
            </a:r>
            <a:r>
              <a:rPr lang="en-US" sz="1200" dirty="0"/>
              <a:t> </a:t>
            </a:r>
            <a:r>
              <a:rPr lang="en-US" sz="1200" b="1" dirty="0"/>
              <a:t>10</a:t>
            </a:r>
            <a:r>
              <a:rPr lang="en-US" sz="1200" dirty="0"/>
              <a:t>(2): 131-132.	</a:t>
            </a:r>
          </a:p>
          <a:p>
            <a:pPr marL="171450" indent="-171450">
              <a:buFontTx/>
              <a:buChar char="-"/>
            </a:pPr>
            <a:endParaRPr lang="en-US" sz="1200" b="1" dirty="0"/>
          </a:p>
          <a:p>
            <a:pPr marL="171450" indent="-171450">
              <a:buFontTx/>
              <a:buChar char="-"/>
            </a:pPr>
            <a:endParaRPr lang="en-US" sz="1200" b="1" dirty="0"/>
          </a:p>
          <a:p>
            <a:r>
              <a:rPr lang="en-US" sz="1200" dirty="0"/>
              <a:t>	</a:t>
            </a:r>
          </a:p>
          <a:p>
            <a:endParaRPr lang="en-US" sz="1200" b="1" dirty="0"/>
          </a:p>
        </p:txBody>
      </p:sp>
      <p:sp>
        <p:nvSpPr>
          <p:cNvPr id="2" name="Title 1">
            <a:extLst>
              <a:ext uri="{FF2B5EF4-FFF2-40B4-BE49-F238E27FC236}">
                <a16:creationId xmlns:a16="http://schemas.microsoft.com/office/drawing/2014/main" id="{337E213E-C487-A3B3-565E-46F6EBB58D03}"/>
              </a:ext>
            </a:extLst>
          </p:cNvPr>
          <p:cNvSpPr>
            <a:spLocks noGrp="1"/>
          </p:cNvSpPr>
          <p:nvPr>
            <p:ph type="title"/>
          </p:nvPr>
        </p:nvSpPr>
        <p:spPr>
          <a:xfrm>
            <a:off x="609601" y="458336"/>
            <a:ext cx="7670355" cy="1143000"/>
          </a:xfrm>
        </p:spPr>
        <p:txBody>
          <a:bodyPr/>
          <a:lstStyle/>
          <a:p>
            <a:r>
              <a:rPr lang="en-US" dirty="0"/>
              <a:t>Structured Teaching Scripts</a:t>
            </a:r>
          </a:p>
        </p:txBody>
      </p:sp>
    </p:spTree>
    <p:extLst>
      <p:ext uri="{BB962C8B-B14F-4D97-AF65-F5344CB8AC3E}">
        <p14:creationId xmlns:p14="http://schemas.microsoft.com/office/powerpoint/2010/main" val="3931697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Minute Preceptor – 5 “</a:t>
            </a:r>
            <a:r>
              <a:rPr lang="en-US" dirty="0" err="1"/>
              <a:t>Ws</a:t>
            </a:r>
            <a:r>
              <a:rPr lang="en-US" dirty="0"/>
              <a:t>”</a:t>
            </a:r>
          </a:p>
        </p:txBody>
      </p:sp>
      <p:sp>
        <p:nvSpPr>
          <p:cNvPr id="3" name="Content Placeholder 2"/>
          <p:cNvSpPr>
            <a:spLocks noGrp="1"/>
          </p:cNvSpPr>
          <p:nvPr>
            <p:ph idx="1"/>
          </p:nvPr>
        </p:nvSpPr>
        <p:spPr>
          <a:xfrm>
            <a:off x="1223963" y="1417638"/>
            <a:ext cx="8229600" cy="4389444"/>
          </a:xfrm>
        </p:spPr>
        <p:txBody>
          <a:bodyPr>
            <a:noAutofit/>
          </a:bodyPr>
          <a:lstStyle/>
          <a:p>
            <a:pPr marL="0" indent="0">
              <a:buNone/>
            </a:pPr>
            <a:r>
              <a:rPr lang="en-US" sz="2000" b="1" dirty="0">
                <a:solidFill>
                  <a:srgbClr val="FF0000"/>
                </a:solidFill>
              </a:rPr>
              <a:t>What?</a:t>
            </a:r>
          </a:p>
          <a:p>
            <a:pPr lvl="1"/>
            <a:r>
              <a:rPr lang="en-US" sz="2000" dirty="0"/>
              <a:t>Get a commitment</a:t>
            </a:r>
          </a:p>
          <a:p>
            <a:pPr lvl="1"/>
            <a:endParaRPr lang="en-US" sz="2000" dirty="0"/>
          </a:p>
          <a:p>
            <a:pPr marL="0" indent="0">
              <a:buNone/>
            </a:pPr>
            <a:r>
              <a:rPr lang="en-US" sz="2000" b="1" dirty="0">
                <a:solidFill>
                  <a:srgbClr val="FF0000"/>
                </a:solidFill>
              </a:rPr>
              <a:t>Why?</a:t>
            </a:r>
          </a:p>
          <a:p>
            <a:pPr lvl="1"/>
            <a:r>
              <a:rPr lang="en-US" sz="2000" dirty="0"/>
              <a:t>Probe for supporting evidence</a:t>
            </a:r>
          </a:p>
          <a:p>
            <a:endParaRPr lang="en-US" sz="2000" dirty="0"/>
          </a:p>
          <a:p>
            <a:pPr marL="0" indent="0">
              <a:buNone/>
            </a:pPr>
            <a:r>
              <a:rPr lang="en-US" sz="2000" b="1" dirty="0">
                <a:solidFill>
                  <a:srgbClr val="FF0000"/>
                </a:solidFill>
              </a:rPr>
              <a:t>When. . .</a:t>
            </a:r>
          </a:p>
          <a:p>
            <a:pPr lvl="1"/>
            <a:r>
              <a:rPr lang="en-US" sz="2000" dirty="0"/>
              <a:t>Teach general rules/illness scripts</a:t>
            </a:r>
          </a:p>
          <a:p>
            <a:pPr lvl="1"/>
            <a:endParaRPr lang="en-US" sz="2000" dirty="0"/>
          </a:p>
          <a:p>
            <a:pPr marL="0" indent="0">
              <a:buNone/>
            </a:pPr>
            <a:r>
              <a:rPr lang="en-US" sz="2000" b="1" dirty="0">
                <a:solidFill>
                  <a:srgbClr val="FF0000"/>
                </a:solidFill>
              </a:rPr>
              <a:t>Woot!</a:t>
            </a:r>
          </a:p>
          <a:p>
            <a:pPr lvl="1"/>
            <a:r>
              <a:rPr lang="en-US" sz="2000" dirty="0"/>
              <a:t>Reinforce what was done right</a:t>
            </a:r>
          </a:p>
          <a:p>
            <a:pPr lvl="1"/>
            <a:endParaRPr lang="en-US" sz="2000" dirty="0"/>
          </a:p>
          <a:p>
            <a:pPr marL="0" indent="0">
              <a:buNone/>
            </a:pPr>
            <a:r>
              <a:rPr lang="en-US" sz="2000" b="1" dirty="0">
                <a:solidFill>
                  <a:srgbClr val="FF0000"/>
                </a:solidFill>
              </a:rPr>
              <a:t>Whoops/</a:t>
            </a:r>
            <a:r>
              <a:rPr lang="en-US" sz="2000" b="1" dirty="0" err="1">
                <a:solidFill>
                  <a:srgbClr val="FF0000"/>
                </a:solidFill>
              </a:rPr>
              <a:t>Womp</a:t>
            </a:r>
            <a:endParaRPr lang="en-US" sz="2000" b="1" dirty="0">
              <a:solidFill>
                <a:srgbClr val="FF0000"/>
              </a:solidFill>
            </a:endParaRPr>
          </a:p>
          <a:p>
            <a:pPr lvl="1"/>
            <a:r>
              <a:rPr lang="en-US" sz="2000" dirty="0"/>
              <a:t>Give feedback/correct mistakes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074" y="2518239"/>
            <a:ext cx="1746851" cy="2650039"/>
          </a:xfrm>
          <a:prstGeom prst="rect">
            <a:avLst/>
          </a:prstGeom>
        </p:spPr>
      </p:pic>
    </p:spTree>
    <p:extLst>
      <p:ext uri="{BB962C8B-B14F-4D97-AF65-F5344CB8AC3E}">
        <p14:creationId xmlns:p14="http://schemas.microsoft.com/office/powerpoint/2010/main" val="2372791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A6065-069A-A0A9-CFCA-6E8F4AFCA8E5}"/>
              </a:ext>
            </a:extLst>
          </p:cNvPr>
          <p:cNvSpPr/>
          <p:nvPr/>
        </p:nvSpPr>
        <p:spPr>
          <a:xfrm>
            <a:off x="627377" y="1003915"/>
            <a:ext cx="8655055" cy="3693319"/>
          </a:xfrm>
          <a:prstGeom prst="rect">
            <a:avLst/>
          </a:prstGeom>
        </p:spPr>
        <p:txBody>
          <a:bodyPr wrap="square">
            <a:spAutoFit/>
          </a:bodyPr>
          <a:lstStyle/>
          <a:p>
            <a:pPr>
              <a:lnSpc>
                <a:spcPct val="150000"/>
              </a:lnSpc>
            </a:pPr>
            <a:endParaRPr lang="en-US" sz="3600" b="1" u="sng" dirty="0"/>
          </a:p>
          <a:p>
            <a:pPr marL="514350" indent="-514350">
              <a:buFont typeface="+mj-lt"/>
              <a:buAutoNum type="arabicPeriod"/>
            </a:pPr>
            <a:r>
              <a:rPr lang="en-US" sz="3600" dirty="0"/>
              <a:t>What was important to you in the history? </a:t>
            </a:r>
          </a:p>
          <a:p>
            <a:pPr marL="514350" indent="-514350">
              <a:buFont typeface="+mj-lt"/>
              <a:buAutoNum type="arabicPeriod"/>
            </a:pPr>
            <a:endParaRPr lang="en-US" sz="3600" dirty="0"/>
          </a:p>
          <a:p>
            <a:pPr marL="514350" indent="-514350">
              <a:buFont typeface="+mj-lt"/>
              <a:buAutoNum type="arabicPeriod"/>
            </a:pPr>
            <a:r>
              <a:rPr lang="en-US" sz="3600" dirty="0"/>
              <a:t>How did the PE change your differential diagnosis? </a:t>
            </a:r>
          </a:p>
        </p:txBody>
      </p:sp>
      <p:pic>
        <p:nvPicPr>
          <p:cNvPr id="1026" name="Picture 2" descr="Matthew Kelleher">
            <a:extLst>
              <a:ext uri="{FF2B5EF4-FFF2-40B4-BE49-F238E27FC236}">
                <a16:creationId xmlns:a16="http://schemas.microsoft.com/office/drawing/2014/main" id="{5D5EB9F9-7703-11EF-0DC7-0BF694838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9700" y="1668170"/>
            <a:ext cx="2065020" cy="30975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E25B9-ADC4-79CF-8A9C-7FA7C325D8CE}"/>
              </a:ext>
            </a:extLst>
          </p:cNvPr>
          <p:cNvSpPr txBox="1"/>
          <p:nvPr/>
        </p:nvSpPr>
        <p:spPr>
          <a:xfrm>
            <a:off x="8674098" y="4916572"/>
            <a:ext cx="2890525" cy="369332"/>
          </a:xfrm>
          <a:prstGeom prst="rect">
            <a:avLst/>
          </a:prstGeom>
          <a:noFill/>
        </p:spPr>
        <p:txBody>
          <a:bodyPr wrap="square" rtlCol="0">
            <a:spAutoFit/>
          </a:bodyPr>
          <a:lstStyle/>
          <a:p>
            <a:r>
              <a:rPr lang="en-US" b="1" dirty="0"/>
              <a:t>Matt Kelleher, MD, MEd</a:t>
            </a:r>
          </a:p>
        </p:txBody>
      </p:sp>
    </p:spTree>
    <p:extLst>
      <p:ext uri="{BB962C8B-B14F-4D97-AF65-F5344CB8AC3E}">
        <p14:creationId xmlns:p14="http://schemas.microsoft.com/office/powerpoint/2010/main" val="204788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Rule_4_3_Teal.potx</Template>
  <TotalTime>13252</TotalTime>
  <Words>3081</Words>
  <Application>Microsoft Office PowerPoint</Application>
  <PresentationFormat>Widescreen</PresentationFormat>
  <Paragraphs>472</Paragraphs>
  <Slides>51</Slides>
  <Notes>29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51</vt:i4>
      </vt:variant>
    </vt:vector>
  </HeadingPairs>
  <TitlesOfParts>
    <vt:vector size="59" baseType="lpstr">
      <vt:lpstr>72</vt:lpstr>
      <vt:lpstr>Arial</vt:lpstr>
      <vt:lpstr>Calibri</vt:lpstr>
      <vt:lpstr>Times New Roman</vt:lpstr>
      <vt:lpstr>Custom Design</vt:lpstr>
      <vt:lpstr>1_Custom Design</vt:lpstr>
      <vt:lpstr>2_Custom Design</vt:lpstr>
      <vt:lpstr>3_Custom Design</vt:lpstr>
      <vt:lpstr>So You Think You Can Socratic?</vt:lpstr>
      <vt:lpstr>Socratic Method</vt:lpstr>
      <vt:lpstr>What makes a “great” teacher</vt:lpstr>
      <vt:lpstr>Learning objective</vt:lpstr>
      <vt:lpstr>Relevant disclosures</vt:lpstr>
      <vt:lpstr>Why ask questions when teaching?</vt:lpstr>
      <vt:lpstr>Structured Teaching Scripts</vt:lpstr>
      <vt:lpstr>One Minute Preceptor – 5 “Ws”</vt:lpstr>
      <vt:lpstr>PowerPoint Presentation</vt:lpstr>
      <vt:lpstr>PowerPoint Presentation</vt:lpstr>
      <vt:lpstr>PowerPoint Presentation</vt:lpstr>
      <vt:lpstr>Complexity vs Difficulty</vt:lpstr>
      <vt:lpstr>PowerPoint Presentation</vt:lpstr>
      <vt:lpstr>PowerPoint Presentation</vt:lpstr>
      <vt:lpstr>Difficulty vs complexity</vt:lpstr>
      <vt:lpstr>PowerPoint Presentation</vt:lpstr>
      <vt:lpstr>PowerPoint Presentation</vt:lpstr>
      <vt:lpstr>Exercise</vt:lpstr>
      <vt:lpstr>PowerPoint Presentation</vt:lpstr>
      <vt:lpstr>Other Qs about Qs</vt:lpstr>
      <vt:lpstr>Asking Qs in front of patients</vt:lpstr>
      <vt:lpstr>Does stress make info stick?</vt:lpstr>
      <vt:lpstr>PowerPoint Presentation</vt:lpstr>
      <vt:lpstr>The Art of Pimping</vt:lpstr>
      <vt:lpstr>The Art of Pimping</vt:lpstr>
      <vt:lpstr>PowerPoint Presentation</vt:lpstr>
      <vt:lpstr>PowerPoint Presentation</vt:lpstr>
      <vt:lpstr>PowerPoint Presentation</vt:lpstr>
      <vt:lpstr>PowerPoint Presentation</vt:lpstr>
      <vt:lpstr>PowerPoint Presentation</vt:lpstr>
      <vt:lpstr>“Nostalgialitis imperfecta profunda”</vt:lpstr>
      <vt:lpstr>PowerPoint Presentation</vt:lpstr>
      <vt:lpstr>PowerPoint Presentation</vt:lpstr>
      <vt:lpstr>Healy’s argument</vt:lpstr>
      <vt:lpstr>PowerPoint Presentation</vt:lpstr>
      <vt:lpstr>Stress impacts learning</vt:lpstr>
      <vt:lpstr>Teaching in the room</vt:lpstr>
      <vt:lpstr>PowerPoint Presentation</vt:lpstr>
      <vt:lpstr>Healy’s argument</vt:lpstr>
      <vt:lpstr>PowerPoint Presentation</vt:lpstr>
      <vt:lpstr>PowerPoint Presentation</vt:lpstr>
      <vt:lpstr>PowerPoint Presentation</vt:lpstr>
      <vt:lpstr>Healy’s argument</vt:lpstr>
      <vt:lpstr>Creating safety</vt:lpstr>
      <vt:lpstr>Generative stress</vt:lpstr>
      <vt:lpstr>What if you’re being pimped?</vt:lpstr>
      <vt:lpstr>What your attending is showing this behavior?</vt:lpstr>
      <vt:lpstr>PowerPoint Presentation</vt:lpstr>
      <vt:lpstr>Learning objective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Diederichs, Anna</dc:creator>
  <cp:lastModifiedBy>Harper, Holland</cp:lastModifiedBy>
  <cp:revision>319</cp:revision>
  <dcterms:created xsi:type="dcterms:W3CDTF">2016-06-28T16:48:42Z</dcterms:created>
  <dcterms:modified xsi:type="dcterms:W3CDTF">2025-10-21T16:27:41Z</dcterms:modified>
</cp:coreProperties>
</file>