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43"/>
  </p:notesMasterIdLst>
  <p:sldIdLst>
    <p:sldId id="257" r:id="rId8"/>
    <p:sldId id="258" r:id="rId9"/>
    <p:sldId id="262" r:id="rId10"/>
    <p:sldId id="261" r:id="rId11"/>
    <p:sldId id="281" r:id="rId12"/>
    <p:sldId id="263" r:id="rId13"/>
    <p:sldId id="279" r:id="rId14"/>
    <p:sldId id="282" r:id="rId15"/>
    <p:sldId id="259" r:id="rId16"/>
    <p:sldId id="265" r:id="rId17"/>
    <p:sldId id="267" r:id="rId18"/>
    <p:sldId id="266" r:id="rId19"/>
    <p:sldId id="268" r:id="rId20"/>
    <p:sldId id="269" r:id="rId21"/>
    <p:sldId id="270" r:id="rId22"/>
    <p:sldId id="271" r:id="rId23"/>
    <p:sldId id="272" r:id="rId24"/>
    <p:sldId id="273" r:id="rId25"/>
    <p:sldId id="274" r:id="rId26"/>
    <p:sldId id="275" r:id="rId27"/>
    <p:sldId id="276" r:id="rId28"/>
    <p:sldId id="294" r:id="rId29"/>
    <p:sldId id="285" r:id="rId30"/>
    <p:sldId id="288" r:id="rId31"/>
    <p:sldId id="289" r:id="rId32"/>
    <p:sldId id="290" r:id="rId33"/>
    <p:sldId id="291" r:id="rId34"/>
    <p:sldId id="280" r:id="rId35"/>
    <p:sldId id="293" r:id="rId36"/>
    <p:sldId id="284" r:id="rId37"/>
    <p:sldId id="283" r:id="rId38"/>
    <p:sldId id="278" r:id="rId39"/>
    <p:sldId id="260"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40"/>
    <a:srgbClr val="F6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CD710-A4FC-6F46-AFC3-8762F09AE7B8}" v="20" dt="2025-10-14T23:23:56.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79"/>
    <p:restoredTop sz="77563" autoAdjust="0"/>
  </p:normalViewPr>
  <p:slideViewPr>
    <p:cSldViewPr snapToGrid="0" snapToObjects="1">
      <p:cViewPr varScale="1">
        <p:scale>
          <a:sx n="86" d="100"/>
          <a:sy n="8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D9B6F-E7C2-4C46-9F10-22B77775FA7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4DA7EC93-9337-4E29-80FC-25A19FC28543}">
      <dgm:prSet phldrT="[Text]" phldr="0"/>
      <dgm:spPr>
        <a:solidFill>
          <a:schemeClr val="bg1"/>
        </a:solidFill>
      </dgm:spPr>
      <dgm:t>
        <a:bodyPr/>
        <a:lstStyle/>
        <a:p>
          <a:r>
            <a:rPr lang="en-US" dirty="0"/>
            <a:t>Advocate</a:t>
          </a:r>
        </a:p>
      </dgm:t>
    </dgm:pt>
    <dgm:pt modelId="{EBC37948-4C1C-4037-9F2E-68F4097B5784}" type="parTrans" cxnId="{6CAEADDD-7412-49DB-843A-28B8F5B6F50C}">
      <dgm:prSet/>
      <dgm:spPr/>
      <dgm:t>
        <a:bodyPr/>
        <a:lstStyle/>
        <a:p>
          <a:endParaRPr lang="en-US"/>
        </a:p>
      </dgm:t>
    </dgm:pt>
    <dgm:pt modelId="{A5382869-A34D-4960-8CCC-4CC3EE55BDCA}" type="sibTrans" cxnId="{6CAEADDD-7412-49DB-843A-28B8F5B6F50C}">
      <dgm:prSet/>
      <dgm:spPr/>
      <dgm:t>
        <a:bodyPr/>
        <a:lstStyle/>
        <a:p>
          <a:endParaRPr lang="en-US"/>
        </a:p>
      </dgm:t>
    </dgm:pt>
    <dgm:pt modelId="{20331319-7A2C-4F8E-B65D-4CD397785482}">
      <dgm:prSet phldrT="[Text]" phldr="0"/>
      <dgm:spPr/>
      <dgm:t>
        <a:bodyPr/>
        <a:lstStyle/>
        <a:p>
          <a:r>
            <a:rPr lang="en-US" dirty="0"/>
            <a:t>Gatekeeper</a:t>
          </a:r>
        </a:p>
      </dgm:t>
    </dgm:pt>
    <dgm:pt modelId="{07388AD5-4090-4C51-81CD-7A1027BAAA44}" type="parTrans" cxnId="{A7E3E69E-DDB6-45F4-A8DF-3444A1BDD6CD}">
      <dgm:prSet/>
      <dgm:spPr/>
      <dgm:t>
        <a:bodyPr/>
        <a:lstStyle/>
        <a:p>
          <a:endParaRPr lang="en-US"/>
        </a:p>
      </dgm:t>
    </dgm:pt>
    <dgm:pt modelId="{C9867B59-86C4-4CAB-9730-B978C8ABAD6C}" type="sibTrans" cxnId="{A7E3E69E-DDB6-45F4-A8DF-3444A1BDD6CD}">
      <dgm:prSet/>
      <dgm:spPr/>
      <dgm:t>
        <a:bodyPr/>
        <a:lstStyle/>
        <a:p>
          <a:endParaRPr lang="en-US"/>
        </a:p>
      </dgm:t>
    </dgm:pt>
    <dgm:pt modelId="{C4029DDA-CE68-45BB-A3A1-5A16765213E5}" type="pres">
      <dgm:prSet presAssocID="{063D9B6F-E7C2-4C46-9F10-22B77775FA72}" presName="compositeShape" presStyleCnt="0">
        <dgm:presLayoutVars>
          <dgm:chMax val="2"/>
          <dgm:dir/>
          <dgm:resizeHandles val="exact"/>
        </dgm:presLayoutVars>
      </dgm:prSet>
      <dgm:spPr/>
    </dgm:pt>
    <dgm:pt modelId="{F0C03BD3-3AE6-4495-AB4D-9C54831F8697}" type="pres">
      <dgm:prSet presAssocID="{063D9B6F-E7C2-4C46-9F10-22B77775FA72}" presName="ribbon" presStyleLbl="node1" presStyleIdx="0" presStyleCnt="1"/>
      <dgm:spPr>
        <a:solidFill>
          <a:schemeClr val="accent2"/>
        </a:solidFill>
      </dgm:spPr>
    </dgm:pt>
    <dgm:pt modelId="{EABD036D-7E1C-4766-889B-9091C612821B}" type="pres">
      <dgm:prSet presAssocID="{063D9B6F-E7C2-4C46-9F10-22B77775FA72}" presName="leftArrowText" presStyleLbl="node1" presStyleIdx="0" presStyleCnt="1">
        <dgm:presLayoutVars>
          <dgm:chMax val="0"/>
          <dgm:bulletEnabled val="1"/>
        </dgm:presLayoutVars>
      </dgm:prSet>
      <dgm:spPr/>
    </dgm:pt>
    <dgm:pt modelId="{02DFC343-D5F1-4483-8713-7E2148992BB5}" type="pres">
      <dgm:prSet presAssocID="{063D9B6F-E7C2-4C46-9F10-22B77775FA72}" presName="rightArrowText" presStyleLbl="node1" presStyleIdx="0" presStyleCnt="1">
        <dgm:presLayoutVars>
          <dgm:chMax val="0"/>
          <dgm:bulletEnabled val="1"/>
        </dgm:presLayoutVars>
      </dgm:prSet>
      <dgm:spPr/>
    </dgm:pt>
  </dgm:ptLst>
  <dgm:cxnLst>
    <dgm:cxn modelId="{A1397639-D204-4C8A-9A1F-8A6847C25A0C}" type="presOf" srcId="{4DA7EC93-9337-4E29-80FC-25A19FC28543}" destId="{EABD036D-7E1C-4766-889B-9091C612821B}" srcOrd="0" destOrd="0" presId="urn:microsoft.com/office/officeart/2005/8/layout/arrow6"/>
    <dgm:cxn modelId="{778DAA64-2E73-4142-BD26-52E93D3E15A5}" type="presOf" srcId="{063D9B6F-E7C2-4C46-9F10-22B77775FA72}" destId="{C4029DDA-CE68-45BB-A3A1-5A16765213E5}" srcOrd="0" destOrd="0" presId="urn:microsoft.com/office/officeart/2005/8/layout/arrow6"/>
    <dgm:cxn modelId="{A7E3E69E-DDB6-45F4-A8DF-3444A1BDD6CD}" srcId="{063D9B6F-E7C2-4C46-9F10-22B77775FA72}" destId="{20331319-7A2C-4F8E-B65D-4CD397785482}" srcOrd="1" destOrd="0" parTransId="{07388AD5-4090-4C51-81CD-7A1027BAAA44}" sibTransId="{C9867B59-86C4-4CAB-9730-B978C8ABAD6C}"/>
    <dgm:cxn modelId="{6CAEADDD-7412-49DB-843A-28B8F5B6F50C}" srcId="{063D9B6F-E7C2-4C46-9F10-22B77775FA72}" destId="{4DA7EC93-9337-4E29-80FC-25A19FC28543}" srcOrd="0" destOrd="0" parTransId="{EBC37948-4C1C-4037-9F2E-68F4097B5784}" sibTransId="{A5382869-A34D-4960-8CCC-4CC3EE55BDCA}"/>
    <dgm:cxn modelId="{36C2D5F0-C255-43A5-AF53-7764D5A93AAF}" type="presOf" srcId="{20331319-7A2C-4F8E-B65D-4CD397785482}" destId="{02DFC343-D5F1-4483-8713-7E2148992BB5}" srcOrd="0" destOrd="0" presId="urn:microsoft.com/office/officeart/2005/8/layout/arrow6"/>
    <dgm:cxn modelId="{8B836534-F11E-46C4-8EDB-3F0044DFDE22}" type="presParOf" srcId="{C4029DDA-CE68-45BB-A3A1-5A16765213E5}" destId="{F0C03BD3-3AE6-4495-AB4D-9C54831F8697}" srcOrd="0" destOrd="0" presId="urn:microsoft.com/office/officeart/2005/8/layout/arrow6"/>
    <dgm:cxn modelId="{BF8DD513-5EC6-442C-B676-51F11EEA2224}" type="presParOf" srcId="{C4029DDA-CE68-45BB-A3A1-5A16765213E5}" destId="{EABD036D-7E1C-4766-889B-9091C612821B}" srcOrd="1" destOrd="0" presId="urn:microsoft.com/office/officeart/2005/8/layout/arrow6"/>
    <dgm:cxn modelId="{01DA883B-817E-47A5-8E7E-504D04FD52D8}" type="presParOf" srcId="{C4029DDA-CE68-45BB-A3A1-5A16765213E5}" destId="{02DFC343-D5F1-4483-8713-7E2148992BB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03BD3-3AE6-4495-AB4D-9C54831F8697}">
      <dsp:nvSpPr>
        <dsp:cNvPr id="0" name=""/>
        <dsp:cNvSpPr/>
      </dsp:nvSpPr>
      <dsp:spPr>
        <a:xfrm>
          <a:off x="21726" y="0"/>
          <a:ext cx="9151937" cy="3660775"/>
        </a:xfrm>
        <a:prstGeom prst="leftRightRibb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D036D-7E1C-4766-889B-9091C612821B}">
      <dsp:nvSpPr>
        <dsp:cNvPr id="0" name=""/>
        <dsp:cNvSpPr/>
      </dsp:nvSpPr>
      <dsp:spPr>
        <a:xfrm>
          <a:off x="1119959" y="640635"/>
          <a:ext cx="3020139" cy="17937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09804" rIns="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Advocate</a:t>
          </a:r>
        </a:p>
      </dsp:txBody>
      <dsp:txXfrm>
        <a:off x="1119959" y="640635"/>
        <a:ext cx="3020139" cy="1793779"/>
      </dsp:txXfrm>
    </dsp:sp>
    <dsp:sp modelId="{02DFC343-D5F1-4483-8713-7E2148992BB5}">
      <dsp:nvSpPr>
        <dsp:cNvPr id="0" name=""/>
        <dsp:cNvSpPr/>
      </dsp:nvSpPr>
      <dsp:spPr>
        <a:xfrm>
          <a:off x="4597695" y="1226359"/>
          <a:ext cx="3569255" cy="17937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09804" rIns="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Gatekeeper</a:t>
          </a:r>
        </a:p>
      </dsp:txBody>
      <dsp:txXfrm>
        <a:off x="4597695" y="1226359"/>
        <a:ext cx="3569255" cy="1793779"/>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C544D-CF52-1F4B-B278-2B60AC191B52}"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66191-3C2D-EC4B-856E-F7906259C324}" type="slidenum">
              <a:rPr lang="en-US" smtClean="0"/>
              <a:t>‹#›</a:t>
            </a:fld>
            <a:endParaRPr lang="en-US"/>
          </a:p>
        </p:txBody>
      </p:sp>
    </p:spTree>
    <p:extLst>
      <p:ext uri="{BB962C8B-B14F-4D97-AF65-F5344CB8AC3E}">
        <p14:creationId xmlns:p14="http://schemas.microsoft.com/office/powerpoint/2010/main" val="388815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66191-3C2D-EC4B-856E-F7906259C324}" type="slidenum">
              <a:rPr lang="en-US" smtClean="0"/>
              <a:t>1</a:t>
            </a:fld>
            <a:endParaRPr lang="en-US"/>
          </a:p>
        </p:txBody>
      </p:sp>
    </p:spTree>
    <p:extLst>
      <p:ext uri="{BB962C8B-B14F-4D97-AF65-F5344CB8AC3E}">
        <p14:creationId xmlns:p14="http://schemas.microsoft.com/office/powerpoint/2010/main" val="36731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8F0A-997A-3CDE-8B4F-2B1A9A31B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0167F-4A99-72AE-4457-F3B57859A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90D6B-77F4-E141-77A9-2843F09E77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chemeClr val="tx1"/>
                </a:solidFill>
                <a:effectLst/>
                <a:latin typeface="Aptos" panose="020B0004020202020204" pitchFamily="34" charset="0"/>
              </a:rPr>
              <a:t>How do you maintain fairness if others are held to stricter standards? </a:t>
            </a:r>
            <a:endParaRPr kumimoji="0" lang="en-US" altLang="en-US" sz="900" b="1" i="0" u="none" strike="noStrike" cap="none" normalizeH="0" baseline="0" dirty="0">
              <a:ln>
                <a:noFill/>
              </a:ln>
              <a:solidFill>
                <a:schemeClr val="tx1"/>
              </a:solidFill>
              <a:effectLst/>
              <a:latin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A2C47CFA-67A1-06B1-EC8D-2AF60B8957DE}"/>
              </a:ext>
            </a:extLst>
          </p:cNvPr>
          <p:cNvSpPr>
            <a:spLocks noGrp="1"/>
          </p:cNvSpPr>
          <p:nvPr>
            <p:ph type="sldNum" sz="quarter" idx="5"/>
          </p:nvPr>
        </p:nvSpPr>
        <p:spPr/>
        <p:txBody>
          <a:bodyPr/>
          <a:lstStyle/>
          <a:p>
            <a:fld id="{FD866191-3C2D-EC4B-856E-F7906259C324}" type="slidenum">
              <a:rPr lang="en-US" smtClean="0"/>
              <a:t>17</a:t>
            </a:fld>
            <a:endParaRPr lang="en-US"/>
          </a:p>
        </p:txBody>
      </p:sp>
    </p:spTree>
    <p:extLst>
      <p:ext uri="{BB962C8B-B14F-4D97-AF65-F5344CB8AC3E}">
        <p14:creationId xmlns:p14="http://schemas.microsoft.com/office/powerpoint/2010/main" val="229431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F757-BB41-57F6-C682-7B9D7E3F1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D1546-B098-13C9-60A4-51F8B59C1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2CF95-AE3D-1133-C6BD-81DB57B9CB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ptos" panose="020B0004020202020204" pitchFamily="34" charset="0"/>
              </a:rPr>
              <a:t>Tension - Compassion for a well-meaning but overextended learner vs. responsibility to enforce safe, accurate practice. </a:t>
            </a:r>
            <a:endParaRPr kumimoji="0" lang="en-US" altLang="en-US" sz="1000" b="0" i="0" u="none" strike="noStrike" cap="none" normalizeH="0" baseline="0" dirty="0">
              <a:ln>
                <a:noFill/>
              </a:ln>
              <a:solidFill>
                <a:schemeClr val="tx1"/>
              </a:solidFill>
              <a:effectLst/>
            </a:endParaRPr>
          </a:p>
          <a:p>
            <a:endParaRPr lang="en-US" dirty="0"/>
          </a:p>
        </p:txBody>
      </p:sp>
      <p:sp>
        <p:nvSpPr>
          <p:cNvPr id="4" name="Slide Number Placeholder 3">
            <a:extLst>
              <a:ext uri="{FF2B5EF4-FFF2-40B4-BE49-F238E27FC236}">
                <a16:creationId xmlns:a16="http://schemas.microsoft.com/office/drawing/2014/main" id="{D7683230-63B6-04B5-50F2-F16CC61C4E59}"/>
              </a:ext>
            </a:extLst>
          </p:cNvPr>
          <p:cNvSpPr>
            <a:spLocks noGrp="1"/>
          </p:cNvSpPr>
          <p:nvPr>
            <p:ph type="sldNum" sz="quarter" idx="5"/>
          </p:nvPr>
        </p:nvSpPr>
        <p:spPr/>
        <p:txBody>
          <a:bodyPr/>
          <a:lstStyle/>
          <a:p>
            <a:fld id="{FD866191-3C2D-EC4B-856E-F7906259C324}" type="slidenum">
              <a:rPr lang="en-US" smtClean="0"/>
              <a:t>19</a:t>
            </a:fld>
            <a:endParaRPr lang="en-US"/>
          </a:p>
        </p:txBody>
      </p:sp>
    </p:spTree>
    <p:extLst>
      <p:ext uri="{BB962C8B-B14F-4D97-AF65-F5344CB8AC3E}">
        <p14:creationId xmlns:p14="http://schemas.microsoft.com/office/powerpoint/2010/main" val="124609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5413-3F10-593E-E548-0E0436B14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A348C-AE51-54E5-D084-9BA5CCC01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F8A57-79B6-01C1-383E-3993DE4E9A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ptos" panose="020B0004020202020204" pitchFamily="34" charset="0"/>
              </a:rPr>
              <a:t>Tension:  Balancing empathy for an anxious learner vs. ensuring readiness to handle clinical crises. </a:t>
            </a:r>
            <a:endParaRPr kumimoji="0" lang="en-US" altLang="en-US" sz="1000" b="0" i="0" u="none" strike="noStrike" cap="none" normalizeH="0" baseline="0" dirty="0">
              <a:ln>
                <a:noFill/>
              </a:ln>
              <a:solidFill>
                <a:schemeClr val="tx1"/>
              </a:solidFill>
              <a:effectLst/>
            </a:endParaRPr>
          </a:p>
          <a:p>
            <a:endParaRPr lang="en-US" dirty="0"/>
          </a:p>
        </p:txBody>
      </p:sp>
      <p:sp>
        <p:nvSpPr>
          <p:cNvPr id="4" name="Slide Number Placeholder 3">
            <a:extLst>
              <a:ext uri="{FF2B5EF4-FFF2-40B4-BE49-F238E27FC236}">
                <a16:creationId xmlns:a16="http://schemas.microsoft.com/office/drawing/2014/main" id="{6810CD93-D168-4129-43B0-9492BD29D3CB}"/>
              </a:ext>
            </a:extLst>
          </p:cNvPr>
          <p:cNvSpPr>
            <a:spLocks noGrp="1"/>
          </p:cNvSpPr>
          <p:nvPr>
            <p:ph type="sldNum" sz="quarter" idx="5"/>
          </p:nvPr>
        </p:nvSpPr>
        <p:spPr/>
        <p:txBody>
          <a:bodyPr/>
          <a:lstStyle/>
          <a:p>
            <a:fld id="{FD866191-3C2D-EC4B-856E-F7906259C324}" type="slidenum">
              <a:rPr lang="en-US" smtClean="0"/>
              <a:t>21</a:t>
            </a:fld>
            <a:endParaRPr lang="en-US"/>
          </a:p>
        </p:txBody>
      </p:sp>
    </p:spTree>
    <p:extLst>
      <p:ext uri="{BB962C8B-B14F-4D97-AF65-F5344CB8AC3E}">
        <p14:creationId xmlns:p14="http://schemas.microsoft.com/office/powerpoint/2010/main" val="320590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WELL</a:t>
            </a:r>
          </a:p>
        </p:txBody>
      </p:sp>
      <p:sp>
        <p:nvSpPr>
          <p:cNvPr id="4" name="Slide Number Placeholder 3"/>
          <p:cNvSpPr>
            <a:spLocks noGrp="1"/>
          </p:cNvSpPr>
          <p:nvPr>
            <p:ph type="sldNum" sz="quarter" idx="5"/>
          </p:nvPr>
        </p:nvSpPr>
        <p:spPr/>
        <p:txBody>
          <a:bodyPr/>
          <a:lstStyle/>
          <a:p>
            <a:fld id="{FD866191-3C2D-EC4B-856E-F7906259C324}" type="slidenum">
              <a:rPr lang="en-US" smtClean="0"/>
              <a:t>32</a:t>
            </a:fld>
            <a:endParaRPr lang="en-US"/>
          </a:p>
        </p:txBody>
      </p:sp>
    </p:spTree>
    <p:extLst>
      <p:ext uri="{BB962C8B-B14F-4D97-AF65-F5344CB8AC3E}">
        <p14:creationId xmlns:p14="http://schemas.microsoft.com/office/powerpoint/2010/main" val="324107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66191-3C2D-EC4B-856E-F7906259C324}" type="slidenum">
              <a:rPr lang="en-US" smtClean="0"/>
              <a:t>2</a:t>
            </a:fld>
            <a:endParaRPr lang="en-US"/>
          </a:p>
        </p:txBody>
      </p:sp>
    </p:spTree>
    <p:extLst>
      <p:ext uri="{BB962C8B-B14F-4D97-AF65-F5344CB8AC3E}">
        <p14:creationId xmlns:p14="http://schemas.microsoft.com/office/powerpoint/2010/main" val="174295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all learners at some point. We all felt ways about how we were assessed. We all are here to ensure fully capable people. We begin from where we came from. </a:t>
            </a:r>
          </a:p>
        </p:txBody>
      </p:sp>
      <p:sp>
        <p:nvSpPr>
          <p:cNvPr id="4" name="Slide Number Placeholder 3"/>
          <p:cNvSpPr>
            <a:spLocks noGrp="1"/>
          </p:cNvSpPr>
          <p:nvPr>
            <p:ph type="sldNum" sz="quarter" idx="5"/>
          </p:nvPr>
        </p:nvSpPr>
        <p:spPr/>
        <p:txBody>
          <a:bodyPr/>
          <a:lstStyle/>
          <a:p>
            <a:fld id="{FD866191-3C2D-EC4B-856E-F7906259C324}" type="slidenum">
              <a:rPr lang="en-US" smtClean="0"/>
              <a:t>3</a:t>
            </a:fld>
            <a:endParaRPr lang="en-US"/>
          </a:p>
        </p:txBody>
      </p:sp>
    </p:spTree>
    <p:extLst>
      <p:ext uri="{BB962C8B-B14F-4D97-AF65-F5344CB8AC3E}">
        <p14:creationId xmlns:p14="http://schemas.microsoft.com/office/powerpoint/2010/main" val="152800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why –</a:t>
            </a:r>
          </a:p>
          <a:p>
            <a:endParaRPr lang="en-US" dirty="0"/>
          </a:p>
          <a:p>
            <a:r>
              <a:rPr lang="en-US" dirty="0"/>
              <a:t>For the good of mankind - creating a set of fully functional excellent medical providers that I am proud to have helped </a:t>
            </a:r>
          </a:p>
          <a:p>
            <a:r>
              <a:rPr lang="en-US" dirty="0"/>
              <a:t> </a:t>
            </a:r>
          </a:p>
          <a:p>
            <a:r>
              <a:rPr lang="en-US" dirty="0"/>
              <a:t>Selfishly – so there are people to take care of me that I can trust. </a:t>
            </a:r>
          </a:p>
        </p:txBody>
      </p:sp>
      <p:sp>
        <p:nvSpPr>
          <p:cNvPr id="4" name="Slide Number Placeholder 3"/>
          <p:cNvSpPr>
            <a:spLocks noGrp="1"/>
          </p:cNvSpPr>
          <p:nvPr>
            <p:ph type="sldNum" sz="quarter" idx="5"/>
          </p:nvPr>
        </p:nvSpPr>
        <p:spPr/>
        <p:txBody>
          <a:bodyPr/>
          <a:lstStyle/>
          <a:p>
            <a:fld id="{FD866191-3C2D-EC4B-856E-F7906259C324}" type="slidenum">
              <a:rPr lang="en-US" smtClean="0"/>
              <a:t>4</a:t>
            </a:fld>
            <a:endParaRPr lang="en-US"/>
          </a:p>
        </p:txBody>
      </p:sp>
    </p:spTree>
    <p:extLst>
      <p:ext uri="{BB962C8B-B14F-4D97-AF65-F5344CB8AC3E}">
        <p14:creationId xmlns:p14="http://schemas.microsoft.com/office/powerpoint/2010/main" val="184922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Medical educators are often torn between empathy for struggling learners and their responsibility to ensure competent, safe future physicians. We give feedback and worry about tone, delivery, and someone accepting the feedback and not being mad.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session explores the ethical tensions that arise when assessors must balance compassion with the obligation to make honest, high-stakes decisions — particularly around remediation and failure. </a:t>
            </a:r>
          </a:p>
          <a:p>
            <a:endParaRPr lang="en-US" dirty="0"/>
          </a:p>
        </p:txBody>
      </p:sp>
      <p:sp>
        <p:nvSpPr>
          <p:cNvPr id="4" name="Slide Number Placeholder 3"/>
          <p:cNvSpPr>
            <a:spLocks noGrp="1"/>
          </p:cNvSpPr>
          <p:nvPr>
            <p:ph type="sldNum" sz="quarter" idx="5"/>
          </p:nvPr>
        </p:nvSpPr>
        <p:spPr/>
        <p:txBody>
          <a:bodyPr/>
          <a:lstStyle/>
          <a:p>
            <a:fld id="{FD866191-3C2D-EC4B-856E-F7906259C324}" type="slidenum">
              <a:rPr lang="en-US" smtClean="0"/>
              <a:t>6</a:t>
            </a:fld>
            <a:endParaRPr lang="en-US"/>
          </a:p>
        </p:txBody>
      </p:sp>
    </p:spTree>
    <p:extLst>
      <p:ext uri="{BB962C8B-B14F-4D97-AF65-F5344CB8AC3E}">
        <p14:creationId xmlns:p14="http://schemas.microsoft.com/office/powerpoint/2010/main" val="352568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We have created a set of A</a:t>
            </a:r>
            <a:r>
              <a:rPr lang="en-US" sz="1200" b="1" i="0" u="none" strike="noStrike" kern="1200" dirty="0">
                <a:solidFill>
                  <a:schemeClr val="tx1"/>
                </a:solidFill>
                <a:effectLst/>
                <a:latin typeface="+mn-lt"/>
                <a:ea typeface="+mn-ea"/>
                <a:cs typeface="+mn-cs"/>
              </a:rPr>
              <a:t>nonymized, realistic case vignettes</a:t>
            </a:r>
            <a:r>
              <a:rPr lang="en-US" sz="1200" b="0" i="0" u="none" strike="noStrike" kern="1200" dirty="0">
                <a:solidFill>
                  <a:schemeClr val="tx1"/>
                </a:solidFill>
                <a:effectLst/>
                <a:latin typeface="+mn-lt"/>
                <a:ea typeface="+mn-ea"/>
                <a:cs typeface="+mn-cs"/>
              </a:rPr>
              <a:t> of struggling learners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Lets break into small groups to choose a few that seem applicable to them.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For </a:t>
            </a:r>
            <a:r>
              <a:rPr lang="en-US" sz="1200" b="0" i="0" u="none" strike="noStrike" kern="1200">
                <a:solidFill>
                  <a:schemeClr val="tx1"/>
                </a:solidFill>
                <a:effectLst/>
                <a:latin typeface="+mn-lt"/>
                <a:ea typeface="+mn-ea"/>
                <a:cs typeface="+mn-cs"/>
              </a:rPr>
              <a:t>each vignette</a:t>
            </a:r>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What are the key ethical issues?</a:t>
            </a:r>
            <a:r>
              <a:rPr lang="en-US" sz="1200" b="0" i="0" u="none" strike="noStrike" kern="1200" dirty="0">
                <a:solidFill>
                  <a:schemeClr val="tx1"/>
                </a:solidFill>
                <a:effectLst/>
                <a:latin typeface="+mn-lt"/>
                <a:ea typeface="+mn-ea"/>
                <a:cs typeface="+mn-cs"/>
              </a:rPr>
              <a:t> </a:t>
            </a:r>
          </a:p>
          <a:p>
            <a:pPr rtl="0" fontAlgn="base"/>
            <a:r>
              <a:rPr lang="en-US" sz="1200" b="1" i="0" u="none" strike="noStrike" kern="1200" dirty="0">
                <a:solidFill>
                  <a:schemeClr val="tx1"/>
                </a:solidFill>
                <a:effectLst/>
                <a:latin typeface="+mn-lt"/>
                <a:ea typeface="+mn-ea"/>
                <a:cs typeface="+mn-cs"/>
              </a:rPr>
              <a:t>Would you pass or fail this learner? Why?</a:t>
            </a:r>
            <a:r>
              <a:rPr lang="en-US" sz="1200" b="0" i="0" u="none" strike="noStrike" kern="1200" dirty="0">
                <a:solidFill>
                  <a:schemeClr val="tx1"/>
                </a:solidFill>
                <a:effectLst/>
                <a:latin typeface="+mn-lt"/>
                <a:ea typeface="+mn-ea"/>
                <a:cs typeface="+mn-cs"/>
              </a:rPr>
              <a:t> </a:t>
            </a:r>
          </a:p>
          <a:p>
            <a:pPr rtl="0" fontAlgn="base"/>
            <a:r>
              <a:rPr lang="en-US" sz="1200" b="1" i="0" u="none" strike="noStrike" kern="1200" dirty="0">
                <a:solidFill>
                  <a:schemeClr val="tx1"/>
                </a:solidFill>
                <a:effectLst/>
                <a:latin typeface="+mn-lt"/>
                <a:ea typeface="+mn-ea"/>
                <a:cs typeface="+mn-cs"/>
              </a:rPr>
              <a:t>What support and feedback should be provided?</a:t>
            </a:r>
            <a:r>
              <a:rPr lang="en-US" sz="1200" b="0" i="0" u="none" strike="noStrike" kern="1200" dirty="0">
                <a:solidFill>
                  <a:schemeClr val="tx1"/>
                </a:solidFill>
                <a:effectLst/>
                <a:latin typeface="+mn-lt"/>
                <a:ea typeface="+mn-ea"/>
                <a:cs typeface="+mn-cs"/>
              </a:rPr>
              <a:t> </a:t>
            </a:r>
          </a:p>
          <a:p>
            <a:pPr rtl="0" fontAlgn="base"/>
            <a:r>
              <a:rPr lang="en-US" sz="1200" b="1" i="0" u="none" strike="noStrike" kern="1200" dirty="0">
                <a:solidFill>
                  <a:schemeClr val="tx1"/>
                </a:solidFill>
                <a:effectLst/>
                <a:latin typeface="+mn-lt"/>
                <a:ea typeface="+mn-ea"/>
                <a:cs typeface="+mn-cs"/>
              </a:rPr>
              <a:t>What institutional/systemic factors influence your decision?</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D866191-3C2D-EC4B-856E-F7906259C324}" type="slidenum">
              <a:rPr lang="en-US" smtClean="0"/>
              <a:t>9</a:t>
            </a:fld>
            <a:endParaRPr lang="en-US"/>
          </a:p>
        </p:txBody>
      </p:sp>
    </p:spTree>
    <p:extLst>
      <p:ext uri="{BB962C8B-B14F-4D97-AF65-F5344CB8AC3E}">
        <p14:creationId xmlns:p14="http://schemas.microsoft.com/office/powerpoint/2010/main" val="236553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ptos" panose="020B0004020202020204" pitchFamily="34" charset="0"/>
              </a:rPr>
              <a:t>Learner has outside forces causing blurred lines – distracted?  or really not competent? </a:t>
            </a:r>
            <a:endParaRPr kumimoji="0" lang="en-US" altLang="en-US" sz="1000"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FD866191-3C2D-EC4B-856E-F7906259C324}" type="slidenum">
              <a:rPr lang="en-US" smtClean="0"/>
              <a:t>11</a:t>
            </a:fld>
            <a:endParaRPr lang="en-US"/>
          </a:p>
        </p:txBody>
      </p:sp>
    </p:spTree>
    <p:extLst>
      <p:ext uri="{BB962C8B-B14F-4D97-AF65-F5344CB8AC3E}">
        <p14:creationId xmlns:p14="http://schemas.microsoft.com/office/powerpoint/2010/main" val="376810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D38C7-43CF-DA77-AA5E-05D7F02DD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D8F6A-8EB7-35D4-3921-F9A271B09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71C1E-33CF-8AE5-B71E-FBCB240E5F56}"/>
              </a:ext>
            </a:extLst>
          </p:cNvPr>
          <p:cNvSpPr>
            <a:spLocks noGrp="1"/>
          </p:cNvSpPr>
          <p:nvPr>
            <p:ph type="body" idx="1"/>
          </p:nvPr>
        </p:nvSpPr>
        <p:spPr/>
        <p:txBody>
          <a:bodyPr/>
          <a:lstStyle/>
          <a:p>
            <a:r>
              <a:rPr lang="en-US" dirty="0"/>
              <a:t>Ethical values in conflict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chemeClr val="tx1"/>
                </a:solidFill>
                <a:effectLst/>
                <a:latin typeface="Aptos" panose="020B0004020202020204" pitchFamily="34" charset="0"/>
              </a:rPr>
              <a:t>Desire to reward insight and effort vs. obligation to certify readiness for clinical practice </a:t>
            </a:r>
            <a:endParaRPr kumimoji="0" lang="en-US" altLang="en-US" sz="1200" b="1" i="0" u="none" strike="noStrike" cap="none" normalizeH="0" baseline="0" dirty="0">
              <a:ln>
                <a:noFill/>
              </a:ln>
              <a:solidFill>
                <a:schemeClr val="tx1"/>
              </a:solidFill>
              <a:effectLst/>
              <a:latin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757687AF-3F9A-2C9B-B1D2-562C99CC69F0}"/>
              </a:ext>
            </a:extLst>
          </p:cNvPr>
          <p:cNvSpPr>
            <a:spLocks noGrp="1"/>
          </p:cNvSpPr>
          <p:nvPr>
            <p:ph type="sldNum" sz="quarter" idx="5"/>
          </p:nvPr>
        </p:nvSpPr>
        <p:spPr/>
        <p:txBody>
          <a:bodyPr/>
          <a:lstStyle/>
          <a:p>
            <a:fld id="{FD866191-3C2D-EC4B-856E-F7906259C324}" type="slidenum">
              <a:rPr lang="en-US" smtClean="0"/>
              <a:t>13</a:t>
            </a:fld>
            <a:endParaRPr lang="en-US"/>
          </a:p>
        </p:txBody>
      </p:sp>
    </p:spTree>
    <p:extLst>
      <p:ext uri="{BB962C8B-B14F-4D97-AF65-F5344CB8AC3E}">
        <p14:creationId xmlns:p14="http://schemas.microsoft.com/office/powerpoint/2010/main" val="392944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4A0E-B51B-8D01-EFE6-65FE09822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CC6C8-A9F2-EA0F-6BC5-991CDE01E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354DB-D24B-326E-1FC5-F6F22FE8C67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ptos" panose="020B0004020202020204" pitchFamily="34" charset="0"/>
              </a:rPr>
              <a:t>What ethical principles are at play / what values are in conflict? </a:t>
            </a:r>
            <a:endParaRPr kumimoji="0" lang="en-US" altLang="en-US" sz="1200" b="0"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ptos" panose="020B0004020202020204" pitchFamily="34" charset="0"/>
              </a:rPr>
              <a:t>Weighing cognitive excellence against professionalism and team-based care expectations.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ptos" panose="020B0004020202020204" pitchFamily="34" charset="0"/>
              </a:rPr>
              <a:t>What </a:t>
            </a:r>
            <a:r>
              <a:rPr kumimoji="0" lang="en-US" altLang="en-US" sz="1200" b="0" i="0" u="none" strike="noStrike" cap="none" normalizeH="0" baseline="0" dirty="0" err="1">
                <a:ln>
                  <a:noFill/>
                </a:ln>
                <a:solidFill>
                  <a:schemeClr val="tx1"/>
                </a:solidFill>
                <a:effectLst/>
                <a:latin typeface="Aptos" panose="020B0004020202020204" pitchFamily="34" charset="0"/>
              </a:rPr>
              <a:t>domessage</a:t>
            </a:r>
            <a:r>
              <a:rPr kumimoji="0" lang="en-US" altLang="en-US" sz="1200" b="0" i="0" u="none" strike="noStrike" cap="none" normalizeH="0" baseline="0" dirty="0">
                <a:ln>
                  <a:noFill/>
                </a:ln>
                <a:solidFill>
                  <a:schemeClr val="tx1"/>
                </a:solidFill>
                <a:effectLst/>
                <a:latin typeface="Aptos" panose="020B0004020202020204" pitchFamily="34" charset="0"/>
              </a:rPr>
              <a:t> es your decision send to others? </a:t>
            </a:r>
            <a:endParaRPr kumimoji="0" lang="en-US" altLang="en-US" sz="1200" b="0"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ptos" panose="020B0004020202020204" pitchFamily="34" charset="0"/>
              </a:rPr>
              <a:t>Synthesis:  Ethical Frameworks / Principles</a:t>
            </a:r>
            <a:r>
              <a:rPr kumimoji="0" lang="en-US" altLang="en-US" sz="1200" b="0" i="0" u="none" strike="noStrike" cap="none" normalizeH="0" baseline="0" dirty="0">
                <a:ln>
                  <a:noFill/>
                </a:ln>
                <a:solidFill>
                  <a:schemeClr val="tx1"/>
                </a:solidFill>
                <a:effectLst/>
                <a:latin typeface="WordVisiCarriageReturn_MSFontService"/>
              </a:rPr>
              <a:t> </a:t>
            </a:r>
            <a:br>
              <a:rPr kumimoji="0" lang="en-US" altLang="en-US" sz="1200" b="0" i="0" u="none" strike="noStrike" cap="none" normalizeH="0" baseline="0" dirty="0">
                <a:ln>
                  <a:noFill/>
                </a:ln>
                <a:solidFill>
                  <a:schemeClr val="tx1"/>
                </a:solidFill>
                <a:effectLst/>
                <a:latin typeface="WordVisiCarriageReturn_MSFontService"/>
              </a:rPr>
            </a:br>
            <a:r>
              <a:rPr kumimoji="0" lang="en-US" altLang="en-US" sz="1200" b="0" i="0" u="none" strike="noStrike" cap="none" normalizeH="0" baseline="0" dirty="0">
                <a:ln>
                  <a:noFill/>
                </a:ln>
                <a:solidFill>
                  <a:schemeClr val="tx1"/>
                </a:solidFill>
                <a:effectLst/>
                <a:latin typeface="Aptos" panose="020B0004020202020204" pitchFamily="34" charset="0"/>
              </a:rPr>
              <a:t>- Dual roles – instructor is an advocate AND a gatekeeper </a:t>
            </a:r>
            <a:endParaRPr kumimoji="0" lang="en-US" altLang="en-US" sz="1200" b="0"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FA84F3F5-6C93-5108-C77E-A34AF760BDF8}"/>
              </a:ext>
            </a:extLst>
          </p:cNvPr>
          <p:cNvSpPr>
            <a:spLocks noGrp="1"/>
          </p:cNvSpPr>
          <p:nvPr>
            <p:ph type="sldNum" sz="quarter" idx="5"/>
          </p:nvPr>
        </p:nvSpPr>
        <p:spPr/>
        <p:txBody>
          <a:bodyPr/>
          <a:lstStyle/>
          <a:p>
            <a:fld id="{FD866191-3C2D-EC4B-856E-F7906259C324}" type="slidenum">
              <a:rPr lang="en-US" smtClean="0"/>
              <a:t>15</a:t>
            </a:fld>
            <a:endParaRPr lang="en-US"/>
          </a:p>
        </p:txBody>
      </p:sp>
    </p:spTree>
    <p:extLst>
      <p:ext uri="{BB962C8B-B14F-4D97-AF65-F5344CB8AC3E}">
        <p14:creationId xmlns:p14="http://schemas.microsoft.com/office/powerpoint/2010/main" val="380771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p:nvPr>
        </p:nvSpPr>
        <p:spPr>
          <a:xfrm>
            <a:off x="836140" y="4101483"/>
            <a:ext cx="10519718" cy="1057640"/>
          </a:xfrm>
        </p:spPr>
        <p:txBody>
          <a:bodyPr anchor="ctr">
            <a:noAutofit/>
          </a:bodyPr>
          <a:lstStyle>
            <a:lvl1pPr algn="ctr">
              <a:defRPr sz="3600" b="0">
                <a:solidFill>
                  <a:schemeClr val="bg1">
                    <a:lumMod val="9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Ashley Hendrix, MD and Lauren King, MD</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4113596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108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4292354"/>
            <a:ext cx="10519719" cy="1549153"/>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900344" y="4597264"/>
            <a:ext cx="10515600" cy="1998845"/>
          </a:xfrm>
          <a:prstGeom prst="rect">
            <a:avLst/>
          </a:prstGeom>
        </p:spPr>
        <p:txBody>
          <a:bodyPr vert="horz" lIns="91440" tIns="45720" rIns="91440" bIns="45720" rtlCol="0" anchor="ctr">
            <a:normAutofit/>
          </a:bodyPr>
          <a:lstStyle/>
          <a:p>
            <a:r>
              <a:rPr lang="en-US"/>
              <a:t>Insert Title</a:t>
            </a:r>
            <a:br>
              <a:rPr lang="en-US"/>
            </a:br>
            <a:endParaRPr lang="en-US" dirty="0"/>
          </a:p>
        </p:txBody>
      </p:sp>
      <p:pic>
        <p:nvPicPr>
          <p:cNvPr id="3" name="Picture 2" descr="A logo of a building with a black background&#10;&#10;AI-generated content may be incorrect.">
            <a:extLst>
              <a:ext uri="{FF2B5EF4-FFF2-40B4-BE49-F238E27FC236}">
                <a16:creationId xmlns:a16="http://schemas.microsoft.com/office/drawing/2014/main" id="{D1E78DBF-F6D8-B520-5F8D-381A43FD96A8}"/>
              </a:ext>
            </a:extLst>
          </p:cNvPr>
          <p:cNvPicPr>
            <a:picLocks noChangeAspect="1"/>
          </p:cNvPicPr>
          <p:nvPr userDrawn="1"/>
        </p:nvPicPr>
        <p:blipFill>
          <a:blip r:embed="rId5"/>
          <a:stretch>
            <a:fillRect/>
          </a:stretch>
        </p:blipFill>
        <p:spPr>
          <a:xfrm>
            <a:off x="5452775" y="2823099"/>
            <a:ext cx="1060358" cy="1057640"/>
          </a:xfrm>
          <a:prstGeom prst="rect">
            <a:avLst/>
          </a:prstGeom>
        </p:spPr>
      </p:pic>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4583DF-9825-387C-B79A-D6CFAC1AD882}"/>
              </a:ext>
            </a:extLst>
          </p:cNvPr>
          <p:cNvPicPr>
            <a:picLocks noChangeAspect="1"/>
          </p:cNvPicPr>
          <p:nvPr userDrawn="1"/>
        </p:nvPicPr>
        <p:blipFill>
          <a:blip r:embed="rId12"/>
          <a:stretch>
            <a:fillRect/>
          </a:stretch>
        </p:blipFill>
        <p:spPr>
          <a:xfrm>
            <a:off x="-1" y="0"/>
            <a:ext cx="12191999"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6"/>
            <a:ext cx="10045823" cy="4371467"/>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logo of a academy of master educator&#10;&#10;AI-generated content may be incorrect.">
            <a:extLst>
              <a:ext uri="{FF2B5EF4-FFF2-40B4-BE49-F238E27FC236}">
                <a16:creationId xmlns:a16="http://schemas.microsoft.com/office/drawing/2014/main" id="{1EC48B83-A986-7323-9E34-AE24640437EE}"/>
              </a:ext>
            </a:extLst>
          </p:cNvPr>
          <p:cNvPicPr>
            <a:picLocks noChangeAspect="1"/>
          </p:cNvPicPr>
          <p:nvPr userDrawn="1"/>
        </p:nvPicPr>
        <p:blipFill>
          <a:blip r:embed="rId13"/>
          <a:stretch>
            <a:fillRect/>
          </a:stretch>
        </p:blipFill>
        <p:spPr>
          <a:xfrm>
            <a:off x="11061869" y="5335483"/>
            <a:ext cx="952283" cy="951061"/>
          </a:xfrm>
          <a:prstGeom prst="rect">
            <a:avLst/>
          </a:prstGeom>
        </p:spPr>
      </p:pic>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 id="2147483670" r:id="rId10"/>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pic>
        <p:nvPicPr>
          <p:cNvPr id="3" name="Picture 2" descr="A logo of a building with a black background&#10;&#10;AI-generated content may be incorrect.">
            <a:extLst>
              <a:ext uri="{FF2B5EF4-FFF2-40B4-BE49-F238E27FC236}">
                <a16:creationId xmlns:a16="http://schemas.microsoft.com/office/drawing/2014/main" id="{CDB68BA7-1C0A-6DC7-EF75-04B263F16862}"/>
              </a:ext>
            </a:extLst>
          </p:cNvPr>
          <p:cNvPicPr>
            <a:picLocks noChangeAspect="1"/>
          </p:cNvPicPr>
          <p:nvPr userDrawn="1"/>
        </p:nvPicPr>
        <p:blipFill>
          <a:blip r:embed="rId6"/>
          <a:stretch>
            <a:fillRect/>
          </a:stretch>
        </p:blipFill>
        <p:spPr>
          <a:xfrm>
            <a:off x="10823621" y="5575176"/>
            <a:ext cx="1060358" cy="1057640"/>
          </a:xfrm>
          <a:prstGeom prst="rect">
            <a:avLst/>
          </a:prstGeom>
        </p:spPr>
      </p:pic>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9" r:id="rId3"/>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pic>
        <p:nvPicPr>
          <p:cNvPr id="3" name="Picture 2" descr="A logo of a building with a black background&#10;&#10;AI-generated content may be incorrect.">
            <a:extLst>
              <a:ext uri="{FF2B5EF4-FFF2-40B4-BE49-F238E27FC236}">
                <a16:creationId xmlns:a16="http://schemas.microsoft.com/office/drawing/2014/main" id="{DD1003D4-2835-461D-45C4-4151DE37A253}"/>
              </a:ext>
            </a:extLst>
          </p:cNvPr>
          <p:cNvPicPr>
            <a:picLocks noChangeAspect="1"/>
          </p:cNvPicPr>
          <p:nvPr userDrawn="1"/>
        </p:nvPicPr>
        <p:blipFill>
          <a:blip r:embed="rId6"/>
          <a:stretch>
            <a:fillRect/>
          </a:stretch>
        </p:blipFill>
        <p:spPr>
          <a:xfrm>
            <a:off x="10823621" y="5175680"/>
            <a:ext cx="1060358" cy="1057640"/>
          </a:xfrm>
          <a:prstGeom prst="rect">
            <a:avLst/>
          </a:prstGeom>
        </p:spPr>
      </p:pic>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utcop.learningexpressce.com/" TargetMode="External"/><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DDBC-31B8-6247-AC66-3D9EC0C1FE34}"/>
              </a:ext>
            </a:extLst>
          </p:cNvPr>
          <p:cNvSpPr>
            <a:spLocks noGrp="1"/>
          </p:cNvSpPr>
          <p:nvPr>
            <p:ph type="ctrTitle"/>
          </p:nvPr>
        </p:nvSpPr>
        <p:spPr/>
        <p:txBody>
          <a:bodyPr/>
          <a:lstStyle/>
          <a:p>
            <a:r>
              <a:rPr lang="en-US" dirty="0"/>
              <a:t>Balancing Compassion and Competence: Ethical Dilemmas in Assessing Struggling Learners</a:t>
            </a:r>
          </a:p>
        </p:txBody>
      </p:sp>
      <p:sp>
        <p:nvSpPr>
          <p:cNvPr id="3" name="Subtitle 2">
            <a:extLst>
              <a:ext uri="{FF2B5EF4-FFF2-40B4-BE49-F238E27FC236}">
                <a16:creationId xmlns:a16="http://schemas.microsoft.com/office/drawing/2014/main" id="{C4A36EC5-EB92-B146-B15D-50F914B1F1F1}"/>
              </a:ext>
            </a:extLst>
          </p:cNvPr>
          <p:cNvSpPr>
            <a:spLocks noGrp="1"/>
          </p:cNvSpPr>
          <p:nvPr>
            <p:ph type="subTitle" idx="1"/>
          </p:nvPr>
        </p:nvSpPr>
        <p:spPr>
          <a:xfrm>
            <a:off x="836140" y="5340763"/>
            <a:ext cx="10519718" cy="1058416"/>
          </a:xfrm>
        </p:spPr>
        <p:txBody>
          <a:bodyPr/>
          <a:lstStyle/>
          <a:p>
            <a:r>
              <a:rPr lang="en-US" dirty="0"/>
              <a:t>Ashley Hendrix, MD and Lauren King, MD</a:t>
            </a:r>
          </a:p>
          <a:p>
            <a:r>
              <a:rPr lang="en-US" dirty="0"/>
              <a:t>October 24, 2025</a:t>
            </a:r>
          </a:p>
          <a:p>
            <a:endParaRPr lang="en-US" dirty="0"/>
          </a:p>
        </p:txBody>
      </p:sp>
    </p:spTree>
    <p:extLst>
      <p:ext uri="{BB962C8B-B14F-4D97-AF65-F5344CB8AC3E}">
        <p14:creationId xmlns:p14="http://schemas.microsoft.com/office/powerpoint/2010/main" val="214456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018AB-F286-EFF4-723B-6821EC52A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278DB-D89C-03BA-A046-2E864E4898BB}"/>
              </a:ext>
            </a:extLst>
          </p:cNvPr>
          <p:cNvSpPr>
            <a:spLocks noGrp="1"/>
          </p:cNvSpPr>
          <p:nvPr>
            <p:ph type="ctrTitle"/>
          </p:nvPr>
        </p:nvSpPr>
        <p:spPr/>
        <p:txBody>
          <a:bodyPr/>
          <a:lstStyle/>
          <a:p>
            <a:r>
              <a:rPr lang="en-US" dirty="0"/>
              <a:t>Case 1 </a:t>
            </a:r>
          </a:p>
        </p:txBody>
      </p:sp>
    </p:spTree>
    <p:extLst>
      <p:ext uri="{BB962C8B-B14F-4D97-AF65-F5344CB8AC3E}">
        <p14:creationId xmlns:p14="http://schemas.microsoft.com/office/powerpoint/2010/main" val="377957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DECA-FF9D-DC9C-49DA-455DF8329B39}"/>
              </a:ext>
            </a:extLst>
          </p:cNvPr>
          <p:cNvSpPr>
            <a:spLocks noGrp="1"/>
          </p:cNvSpPr>
          <p:nvPr>
            <p:ph type="title"/>
          </p:nvPr>
        </p:nvSpPr>
        <p:spPr>
          <a:xfrm>
            <a:off x="943429" y="323949"/>
            <a:ext cx="10515600" cy="786394"/>
          </a:xfrm>
        </p:spPr>
        <p:txBody>
          <a:bodyPr/>
          <a:lstStyle/>
          <a:p>
            <a:r>
              <a:rPr lang="en-US" dirty="0"/>
              <a:t>Alex – the early learner </a:t>
            </a:r>
          </a:p>
        </p:txBody>
      </p:sp>
      <p:sp>
        <p:nvSpPr>
          <p:cNvPr id="4" name="Rectangle 1">
            <a:extLst>
              <a:ext uri="{FF2B5EF4-FFF2-40B4-BE49-F238E27FC236}">
                <a16:creationId xmlns:a16="http://schemas.microsoft.com/office/drawing/2014/main" id="{FDC20B58-DB7A-5B0E-E789-23F249FB7322}"/>
              </a:ext>
            </a:extLst>
          </p:cNvPr>
          <p:cNvSpPr>
            <a:spLocks noGrp="1" noChangeArrowheads="1"/>
          </p:cNvSpPr>
          <p:nvPr>
            <p:ph idx="1"/>
          </p:nvPr>
        </p:nvSpPr>
        <p:spPr bwMode="auto">
          <a:xfrm>
            <a:off x="943429" y="1450153"/>
            <a:ext cx="10410372" cy="440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ptos" panose="020B0004020202020204" pitchFamily="34" charset="0"/>
              </a:rPr>
              <a:t>Early pre-clinical learner on a rotation (example – M3 on first clinical rotation, or a P3 in an early clinical site rotation)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ptos" panose="020B0004020202020204" pitchFamily="34" charset="0"/>
              </a:rPr>
              <a:t>Alex is well-liked and seems highly motivated.  Alex recently disclosed some personal challenges they are facing with finances, including needing to find a new pet-friendly affordable apartment.  Supervisor feedback notes that Alex has great patient rapport, but seems to struggle in clinical reasoning, having difficulty generating any independent differential diagnoses or summarizing findings, but your team always steps in and helps because everyone loves Alex!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ptos" panose="020B0004020202020204" pitchFamily="34" charset="0"/>
              </a:rPr>
              <a:t> The supervisors that have worked with Alex have tried to coach and have given regular feedback, but there has been little improvement.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ptos" panose="020B0004020202020204" pitchFamily="34" charset="0"/>
              </a:rPr>
              <a:t>Do you pass Alex? </a:t>
            </a:r>
            <a:endParaRPr kumimoji="0" lang="en-US" altLang="en-US" sz="1800" b="1"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ptos" panose="020B0004020202020204" pitchFamily="34" charset="0"/>
              </a:rPr>
              <a:t>What supports, feedback, or remediation would be appropriate?</a:t>
            </a:r>
            <a:endParaRPr kumimoji="0" lang="en-US" altLang="en-US" sz="1800" b="1"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ptos" panose="020B0004020202020204" pitchFamily="34" charset="0"/>
              </a:rPr>
              <a:t>What are the risks of either decision (for Alex, the team, and patients)?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ptos" panose="020B0004020202020204" pitchFamily="34" charset="0"/>
              </a:rPr>
              <a:t>What institutional / systemic factors influence your decision (e.g. culture, policies, litigation, bias…)</a:t>
            </a:r>
            <a:endParaRPr kumimoji="0" lang="en-US" altLang="en-US" sz="1800" b="1"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98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8492-FDC8-E91B-BA2B-259C69033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7900A-1A13-DA23-A064-066E215332F4}"/>
              </a:ext>
            </a:extLst>
          </p:cNvPr>
          <p:cNvSpPr>
            <a:spLocks noGrp="1"/>
          </p:cNvSpPr>
          <p:nvPr>
            <p:ph type="ctrTitle"/>
          </p:nvPr>
        </p:nvSpPr>
        <p:spPr/>
        <p:txBody>
          <a:bodyPr/>
          <a:lstStyle/>
          <a:p>
            <a:r>
              <a:rPr lang="en-US" dirty="0"/>
              <a:t>Case 2</a:t>
            </a:r>
          </a:p>
        </p:txBody>
      </p:sp>
    </p:spTree>
    <p:extLst>
      <p:ext uri="{BB962C8B-B14F-4D97-AF65-F5344CB8AC3E}">
        <p14:creationId xmlns:p14="http://schemas.microsoft.com/office/powerpoint/2010/main" val="266953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22DF0-B7B9-8D11-B639-D9EC3B19E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DC70D-6E1D-832E-5C87-13F246034CE9}"/>
              </a:ext>
            </a:extLst>
          </p:cNvPr>
          <p:cNvSpPr>
            <a:spLocks noGrp="1"/>
          </p:cNvSpPr>
          <p:nvPr>
            <p:ph type="title"/>
          </p:nvPr>
        </p:nvSpPr>
        <p:spPr>
          <a:xfrm>
            <a:off x="595085" y="345720"/>
            <a:ext cx="11081657" cy="1325563"/>
          </a:xfrm>
        </p:spPr>
        <p:txBody>
          <a:bodyPr/>
          <a:lstStyle/>
          <a:p>
            <a:r>
              <a:rPr lang="en-US" dirty="0"/>
              <a:t>Aisha – the upper-level student on the wards </a:t>
            </a:r>
          </a:p>
        </p:txBody>
      </p:sp>
      <p:sp>
        <p:nvSpPr>
          <p:cNvPr id="5" name="Rectangle 2">
            <a:extLst>
              <a:ext uri="{FF2B5EF4-FFF2-40B4-BE49-F238E27FC236}">
                <a16:creationId xmlns:a16="http://schemas.microsoft.com/office/drawing/2014/main" id="{40986504-D07C-595C-BC5C-B0153FE270B3}"/>
              </a:ext>
            </a:extLst>
          </p:cNvPr>
          <p:cNvSpPr>
            <a:spLocks noGrp="1" noChangeArrowheads="1"/>
          </p:cNvSpPr>
          <p:nvPr>
            <p:ph idx="1"/>
          </p:nvPr>
        </p:nvSpPr>
        <p:spPr bwMode="auto">
          <a:xfrm>
            <a:off x="595085" y="1701865"/>
            <a:ext cx="11081657"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Aisha is a clinical student rotating with you on a “core” rotation (i.e. clerkship, or similar).  She has previously struggled on pre-clinical examinations and end-of-rotation tests, but she has been working with a learning specialist and is always seen reading, studying, and if the first to arrive/last to leave every day.  Her current preceptor finds that she struggles with recalling knowledge and performing tasks, including physical examination steps, that she should be able to perform.  But – the preceptor notes that she is the “hardest working student she’s ever seen,” and is reluctant to fail someone who is trying so hard. </a:t>
            </a:r>
            <a:endParaRPr lang="en-US" altLang="en-US" sz="2000" dirty="0">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ptos" panose="020B0004020202020204" pitchFamily="34" charset="0"/>
              </a:rPr>
              <a:t>Do you pass Aisha? </a:t>
            </a:r>
            <a:endParaRPr kumimoji="0" lang="en-US" altLang="en-US" sz="2000" b="1" i="0" u="none" strike="noStrike" cap="none" normalizeH="0" baseline="0" dirty="0">
              <a:ln>
                <a:noFill/>
              </a:ln>
              <a:solidFill>
                <a:schemeClr val="tx1"/>
              </a:solidFill>
              <a:effectLst/>
              <a:latin typeface="verdana" panose="020B0604030504040204" pitchFamily="34" charset="0"/>
            </a:endParaRPr>
          </a:p>
          <a:p>
            <a:pPr marL="0" lvl="0" indent="0">
              <a:buFontTx/>
              <a:buChar char="•"/>
            </a:pPr>
            <a:r>
              <a:rPr lang="en-US" altLang="en-US" sz="2000" b="1" dirty="0">
                <a:latin typeface="Aptos" panose="020B0004020202020204" pitchFamily="34" charset="0"/>
              </a:rPr>
              <a:t>What supports, feedback, or remediation would be appropriate?</a:t>
            </a:r>
            <a:endParaRPr lang="en-US" altLang="en-US" sz="2000" b="1"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ptos" panose="020B0004020202020204" pitchFamily="34" charset="0"/>
              </a:rPr>
              <a:t>What are the risks of either decision (for Aisha, the team, and patients)? </a:t>
            </a:r>
          </a:p>
          <a:p>
            <a:pPr marL="0" indent="0">
              <a:buFontTx/>
              <a:buChar char="•"/>
            </a:pPr>
            <a:r>
              <a:rPr lang="en-US" altLang="en-US" sz="2000" b="1" dirty="0">
                <a:latin typeface="Aptos" panose="020B0004020202020204" pitchFamily="34" charset="0"/>
              </a:rPr>
              <a:t>What institutional / systemic factors influence your decision (e.g. culture, policies, litigation, bias…)</a:t>
            </a:r>
            <a:endParaRPr lang="en-US" altLang="en-US" sz="2000" b="1" dirty="0">
              <a:latin typeface="verdana" panose="020B0604030504040204" pitchFamily="34" charset="0"/>
            </a:endParaRPr>
          </a:p>
        </p:txBody>
      </p:sp>
    </p:spTree>
    <p:extLst>
      <p:ext uri="{BB962C8B-B14F-4D97-AF65-F5344CB8AC3E}">
        <p14:creationId xmlns:p14="http://schemas.microsoft.com/office/powerpoint/2010/main" val="260044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4B0A-38EE-7684-CAA9-24FFD3615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98A31-E99E-4370-2038-57EAEDE0FC64}"/>
              </a:ext>
            </a:extLst>
          </p:cNvPr>
          <p:cNvSpPr>
            <a:spLocks noGrp="1"/>
          </p:cNvSpPr>
          <p:nvPr>
            <p:ph type="ctrTitle"/>
          </p:nvPr>
        </p:nvSpPr>
        <p:spPr/>
        <p:txBody>
          <a:bodyPr/>
          <a:lstStyle/>
          <a:p>
            <a:r>
              <a:rPr lang="en-US" dirty="0"/>
              <a:t>Case 3</a:t>
            </a:r>
          </a:p>
        </p:txBody>
      </p:sp>
    </p:spTree>
    <p:extLst>
      <p:ext uri="{BB962C8B-B14F-4D97-AF65-F5344CB8AC3E}">
        <p14:creationId xmlns:p14="http://schemas.microsoft.com/office/powerpoint/2010/main" val="205030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12075-451C-956E-0030-3363D471E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89C91-9721-F771-73A8-EFDE3AA86AC7}"/>
              </a:ext>
            </a:extLst>
          </p:cNvPr>
          <p:cNvSpPr>
            <a:spLocks noGrp="1"/>
          </p:cNvSpPr>
          <p:nvPr>
            <p:ph type="title"/>
          </p:nvPr>
        </p:nvSpPr>
        <p:spPr>
          <a:xfrm>
            <a:off x="580571" y="206830"/>
            <a:ext cx="10515600" cy="1121228"/>
          </a:xfrm>
        </p:spPr>
        <p:txBody>
          <a:bodyPr/>
          <a:lstStyle/>
          <a:p>
            <a:r>
              <a:rPr lang="en-US" dirty="0"/>
              <a:t>Jordan – the gunner</a:t>
            </a:r>
          </a:p>
        </p:txBody>
      </p:sp>
      <p:sp>
        <p:nvSpPr>
          <p:cNvPr id="3" name="Rectangle 1">
            <a:extLst>
              <a:ext uri="{FF2B5EF4-FFF2-40B4-BE49-F238E27FC236}">
                <a16:creationId xmlns:a16="http://schemas.microsoft.com/office/drawing/2014/main" id="{D68263B8-A23F-A9E9-6A71-B96B0205205E}"/>
              </a:ext>
            </a:extLst>
          </p:cNvPr>
          <p:cNvSpPr>
            <a:spLocks noGrp="1" noChangeArrowheads="1"/>
          </p:cNvSpPr>
          <p:nvPr>
            <p:ph idx="1"/>
          </p:nvPr>
        </p:nvSpPr>
        <p:spPr bwMode="auto">
          <a:xfrm>
            <a:off x="580571" y="1665514"/>
            <a:ext cx="10305143" cy="412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Jordan is the top-of-the-class academically.  While on your rotation, his performance of clinical skills and knowledge base are both very strong, but you have received multiple comments about a dismissive attitude toward laboratory staff, nurses, and respiratory therapists.  You have also noted that he can be abrupt with other learners on the rotation.    When these things are discussed with him, he states that “efficiency sometimes is perceived as being rude,” and feels that others are being “too sensitive.”  You are responsible for assigning a final grade and comments on the rotation.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ptos" panose="020B0004020202020204" pitchFamily="34" charset="0"/>
              </a:rPr>
              <a:t>Do you pass Jordan? </a:t>
            </a:r>
            <a:endParaRPr kumimoji="0" lang="en-US" altLang="en-US" sz="2000" b="1" i="0" u="none" strike="noStrike" cap="none" normalizeH="0" baseline="0" dirty="0">
              <a:ln>
                <a:noFill/>
              </a:ln>
              <a:solidFill>
                <a:schemeClr val="tx1"/>
              </a:solidFill>
              <a:effectLst/>
              <a:latin typeface="verdana" panose="020B0604030504040204" pitchFamily="34" charset="0"/>
            </a:endParaRPr>
          </a:p>
          <a:p>
            <a:pPr marL="0" lvl="0" indent="0">
              <a:buFontTx/>
              <a:buChar char="•"/>
            </a:pPr>
            <a:r>
              <a:rPr lang="en-US" altLang="en-US" sz="2000" b="1" dirty="0">
                <a:latin typeface="Aptos" panose="020B0004020202020204" pitchFamily="34" charset="0"/>
              </a:rPr>
              <a:t>What supports, feedback, or remediation would be appropriate?</a:t>
            </a:r>
            <a:endParaRPr lang="en-US" altLang="en-US" sz="2000" b="1"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ptos" panose="020B0004020202020204" pitchFamily="34" charset="0"/>
              </a:rPr>
              <a:t>What are the risks of either decision (for Jordan, the team, and patients)? </a:t>
            </a:r>
            <a:endParaRPr kumimoji="0" lang="en-US" altLang="en-US" sz="2000" b="1" i="0" u="none" strike="noStrike" cap="none" normalizeH="0" baseline="0" dirty="0">
              <a:ln>
                <a:noFill/>
              </a:ln>
              <a:solidFill>
                <a:schemeClr val="tx1"/>
              </a:solidFill>
              <a:effectLst/>
              <a:latin typeface="verdana" panose="020B0604030504040204" pitchFamily="34" charset="0"/>
            </a:endParaRPr>
          </a:p>
          <a:p>
            <a:pPr marL="0" lvl="0" indent="0">
              <a:buFontTx/>
              <a:buChar char="•"/>
            </a:pPr>
            <a:r>
              <a:rPr lang="en-US" altLang="en-US" sz="2000" b="1" dirty="0">
                <a:latin typeface="Aptos" panose="020B0004020202020204" pitchFamily="34" charset="0"/>
              </a:rPr>
              <a:t>What institutional / systemic factors influence your decision (e.g. culture, policies, litigation, bias…)</a:t>
            </a:r>
            <a:endParaRPr lang="en-US" altLang="en-US" sz="2000" b="1" dirty="0">
              <a:latin typeface="verdana" panose="020B0604030504040204" pitchFamily="34" charset="0"/>
            </a:endParaRPr>
          </a:p>
        </p:txBody>
      </p:sp>
    </p:spTree>
    <p:extLst>
      <p:ext uri="{BB962C8B-B14F-4D97-AF65-F5344CB8AC3E}">
        <p14:creationId xmlns:p14="http://schemas.microsoft.com/office/powerpoint/2010/main" val="31311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9D25-C151-4445-00F9-D599307DF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96A3E-BB9C-322E-D35A-3AB6E0E81722}"/>
              </a:ext>
            </a:extLst>
          </p:cNvPr>
          <p:cNvSpPr>
            <a:spLocks noGrp="1"/>
          </p:cNvSpPr>
          <p:nvPr>
            <p:ph type="ctrTitle"/>
          </p:nvPr>
        </p:nvSpPr>
        <p:spPr/>
        <p:txBody>
          <a:bodyPr/>
          <a:lstStyle/>
          <a:p>
            <a:r>
              <a:rPr lang="en-US" dirty="0"/>
              <a:t>Case 4</a:t>
            </a:r>
          </a:p>
        </p:txBody>
      </p:sp>
    </p:spTree>
    <p:extLst>
      <p:ext uri="{BB962C8B-B14F-4D97-AF65-F5344CB8AC3E}">
        <p14:creationId xmlns:p14="http://schemas.microsoft.com/office/powerpoint/2010/main" val="239096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A24C-28D6-0C2F-96A1-59C1E8C3C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9382B-AE9B-D1AC-B4A7-C9AC809467EA}"/>
              </a:ext>
            </a:extLst>
          </p:cNvPr>
          <p:cNvSpPr>
            <a:spLocks noGrp="1"/>
          </p:cNvSpPr>
          <p:nvPr>
            <p:ph type="title"/>
          </p:nvPr>
        </p:nvSpPr>
        <p:spPr/>
        <p:txBody>
          <a:bodyPr/>
          <a:lstStyle/>
          <a:p>
            <a:r>
              <a:rPr lang="en-US" dirty="0"/>
              <a:t>Dr. </a:t>
            </a:r>
            <a:r>
              <a:rPr lang="en-US" dirty="0" err="1"/>
              <a:t>Caremore</a:t>
            </a:r>
            <a:r>
              <a:rPr lang="en-US" dirty="0"/>
              <a:t> – the surgeon</a:t>
            </a:r>
          </a:p>
        </p:txBody>
      </p:sp>
      <p:sp>
        <p:nvSpPr>
          <p:cNvPr id="3" name="Rectangle 1">
            <a:extLst>
              <a:ext uri="{FF2B5EF4-FFF2-40B4-BE49-F238E27FC236}">
                <a16:creationId xmlns:a16="http://schemas.microsoft.com/office/drawing/2014/main" id="{8384A73D-3C69-2CFA-1D16-6FED6E92A2E4}"/>
              </a:ext>
            </a:extLst>
          </p:cNvPr>
          <p:cNvSpPr>
            <a:spLocks noGrp="1" noChangeArrowheads="1"/>
          </p:cNvSpPr>
          <p:nvPr>
            <p:ph idx="1"/>
          </p:nvPr>
        </p:nvSpPr>
        <p:spPr bwMode="auto">
          <a:xfrm>
            <a:off x="595313" y="1643743"/>
            <a:ext cx="110807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ptos" panose="020B0004020202020204" pitchFamily="34" charset="0"/>
              </a:rPr>
              <a:t>Dr. </a:t>
            </a:r>
            <a:r>
              <a:rPr kumimoji="0" lang="en-US" altLang="en-US" sz="2400" b="0" i="0" u="none" strike="noStrike" cap="none" normalizeH="0" baseline="0" dirty="0" err="1">
                <a:ln>
                  <a:noFill/>
                </a:ln>
                <a:solidFill>
                  <a:schemeClr val="tx1"/>
                </a:solidFill>
                <a:effectLst/>
                <a:latin typeface="Aptos" panose="020B0004020202020204" pitchFamily="34" charset="0"/>
              </a:rPr>
              <a:t>Caremore</a:t>
            </a:r>
            <a:r>
              <a:rPr kumimoji="0" lang="en-US" altLang="en-US" sz="2400" b="0" i="0" u="none" strike="noStrike" cap="none" normalizeH="0" baseline="0" dirty="0">
                <a:ln>
                  <a:noFill/>
                </a:ln>
                <a:solidFill>
                  <a:schemeClr val="tx1"/>
                </a:solidFill>
                <a:effectLst/>
                <a:latin typeface="Aptos" panose="020B0004020202020204" pitchFamily="34" charset="0"/>
              </a:rPr>
              <a:t> is a senior surgical resident who frequently takes on complex cases or portions of cases independently, beyond their “credentialed” or entrusted responsibilities. When things go well, faculty members have praised Dr. </a:t>
            </a:r>
            <a:r>
              <a:rPr kumimoji="0" lang="en-US" altLang="en-US" sz="2400" b="0" i="0" u="none" strike="noStrike" cap="none" normalizeH="0" baseline="0" dirty="0" err="1">
                <a:ln>
                  <a:noFill/>
                </a:ln>
                <a:solidFill>
                  <a:schemeClr val="tx1"/>
                </a:solidFill>
                <a:effectLst/>
                <a:latin typeface="Aptos" panose="020B0004020202020204" pitchFamily="34" charset="0"/>
              </a:rPr>
              <a:t>Caremore</a:t>
            </a:r>
            <a:r>
              <a:rPr kumimoji="0" lang="en-US" altLang="en-US" sz="2400" b="0" i="0" u="none" strike="noStrike" cap="none" normalizeH="0" baseline="0" dirty="0">
                <a:ln>
                  <a:noFill/>
                </a:ln>
                <a:solidFill>
                  <a:schemeClr val="tx1"/>
                </a:solidFill>
                <a:effectLst/>
                <a:latin typeface="Aptos" panose="020B0004020202020204" pitchFamily="34" charset="0"/>
              </a:rPr>
              <a:t> for their great initiative and instinct, but there have been a few complications.  After the complications, Dr. </a:t>
            </a:r>
            <a:r>
              <a:rPr kumimoji="0" lang="en-US" altLang="en-US" sz="2400" b="0" i="0" u="none" strike="noStrike" cap="none" normalizeH="0" baseline="0" dirty="0" err="1">
                <a:ln>
                  <a:noFill/>
                </a:ln>
                <a:solidFill>
                  <a:schemeClr val="tx1"/>
                </a:solidFill>
                <a:effectLst/>
                <a:latin typeface="Aptos" panose="020B0004020202020204" pitchFamily="34" charset="0"/>
              </a:rPr>
              <a:t>Caremore</a:t>
            </a:r>
            <a:r>
              <a:rPr kumimoji="0" lang="en-US" altLang="en-US" sz="2400" b="0" i="0" u="none" strike="noStrike" cap="none" normalizeH="0" baseline="0" dirty="0">
                <a:ln>
                  <a:noFill/>
                </a:ln>
                <a:solidFill>
                  <a:schemeClr val="tx1"/>
                </a:solidFill>
                <a:effectLst/>
                <a:latin typeface="Aptos" panose="020B0004020202020204" pitchFamily="34" charset="0"/>
              </a:rPr>
              <a:t> blames the “learning curve.”  Feedback is mixed:  from “future star!” to “unsafe and arrogant.”  You are responsible for summative evaluation on this rotation.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indent="0">
              <a:buFontTx/>
              <a:buChar char="•"/>
            </a:pPr>
            <a:r>
              <a:rPr kumimoji="0" lang="en-US" altLang="en-US" sz="2400" b="1" i="0" u="none" strike="noStrike" cap="none" normalizeH="0" baseline="0" dirty="0">
                <a:ln>
                  <a:noFill/>
                </a:ln>
                <a:solidFill>
                  <a:schemeClr val="tx1"/>
                </a:solidFill>
                <a:effectLst/>
                <a:latin typeface="Aptos" panose="020B0004020202020204" pitchFamily="34" charset="0"/>
              </a:rPr>
              <a:t>Do you pass Dr. </a:t>
            </a:r>
            <a:r>
              <a:rPr kumimoji="0" lang="en-US" altLang="en-US" sz="2400" b="1" i="0" u="none" strike="noStrike" cap="none" normalizeH="0" baseline="0" dirty="0" err="1">
                <a:ln>
                  <a:noFill/>
                </a:ln>
                <a:solidFill>
                  <a:schemeClr val="tx1"/>
                </a:solidFill>
                <a:effectLst/>
                <a:latin typeface="Aptos" panose="020B0004020202020204" pitchFamily="34" charset="0"/>
              </a:rPr>
              <a:t>Caremore</a:t>
            </a:r>
            <a:r>
              <a:rPr kumimoji="0" lang="en-US" altLang="en-US" sz="2400" b="1" i="0" u="none" strike="noStrike" cap="none" normalizeH="0" baseline="0" dirty="0">
                <a:ln>
                  <a:noFill/>
                </a:ln>
                <a:solidFill>
                  <a:schemeClr val="tx1"/>
                </a:solidFill>
                <a:effectLst/>
                <a:latin typeface="Aptos" panose="020B0004020202020204" pitchFamily="34" charset="0"/>
              </a:rPr>
              <a:t>? </a:t>
            </a:r>
          </a:p>
          <a:p>
            <a:pPr marL="0" indent="0">
              <a:buFontTx/>
              <a:buChar char="•"/>
            </a:pPr>
            <a:r>
              <a:rPr kumimoji="0" lang="en-US" altLang="en-US" sz="2400" b="1" i="0" u="none" strike="noStrike" cap="none" normalizeH="0" baseline="0" dirty="0">
                <a:ln>
                  <a:noFill/>
                </a:ln>
                <a:solidFill>
                  <a:schemeClr val="tx1"/>
                </a:solidFill>
                <a:effectLst/>
                <a:latin typeface="Aptos" panose="020B0004020202020204" pitchFamily="34" charset="0"/>
              </a:rPr>
              <a:t>What supports, feedback, or remediation would be appropriate?</a:t>
            </a:r>
            <a:endParaRPr kumimoji="0" lang="en-US" altLang="en-US" sz="1400" b="1" i="0" u="none" strike="noStrike" cap="none" normalizeH="0" baseline="0" dirty="0">
              <a:ln>
                <a:noFill/>
              </a:ln>
              <a:solidFill>
                <a:schemeClr val="tx1"/>
              </a:solidFill>
              <a:effectLst/>
              <a:latin typeface="verdana" panose="020B0604030504040204" pitchFamily="34" charset="0"/>
            </a:endParaRPr>
          </a:p>
          <a:p>
            <a:pPr marL="0" lvl="0" indent="0">
              <a:buFontTx/>
              <a:buChar char="•"/>
            </a:pPr>
            <a:r>
              <a:rPr lang="en-US" altLang="en-US" sz="2400" b="1" dirty="0">
                <a:latin typeface="Aptos" panose="020B0004020202020204" pitchFamily="34" charset="0"/>
              </a:rPr>
              <a:t>What institutional / systemic factors influence your decision (e.g. culture, policies, litigation, bias…)</a:t>
            </a:r>
            <a:endParaRPr lang="en-US" altLang="en-US" sz="2400" b="1"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58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06D66-1CF6-9334-F7AA-89F96FCA1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5BD8B-9461-4F2E-862C-91DEF82BC4B1}"/>
              </a:ext>
            </a:extLst>
          </p:cNvPr>
          <p:cNvSpPr>
            <a:spLocks noGrp="1"/>
          </p:cNvSpPr>
          <p:nvPr>
            <p:ph type="ctrTitle"/>
          </p:nvPr>
        </p:nvSpPr>
        <p:spPr/>
        <p:txBody>
          <a:bodyPr/>
          <a:lstStyle/>
          <a:p>
            <a:r>
              <a:rPr lang="en-US" dirty="0"/>
              <a:t>Case 5</a:t>
            </a:r>
          </a:p>
        </p:txBody>
      </p:sp>
    </p:spTree>
    <p:extLst>
      <p:ext uri="{BB962C8B-B14F-4D97-AF65-F5344CB8AC3E}">
        <p14:creationId xmlns:p14="http://schemas.microsoft.com/office/powerpoint/2010/main" val="45436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3FD7D-6169-BBD8-C4BF-BB1E7925E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D9754-A397-7E59-0292-4BE09FD6B25C}"/>
              </a:ext>
            </a:extLst>
          </p:cNvPr>
          <p:cNvSpPr>
            <a:spLocks noGrp="1"/>
          </p:cNvSpPr>
          <p:nvPr>
            <p:ph type="title"/>
          </p:nvPr>
        </p:nvSpPr>
        <p:spPr/>
        <p:txBody>
          <a:bodyPr/>
          <a:lstStyle/>
          <a:p>
            <a:r>
              <a:rPr lang="en-US" dirty="0"/>
              <a:t>Lena -  </a:t>
            </a:r>
          </a:p>
        </p:txBody>
      </p:sp>
      <p:sp>
        <p:nvSpPr>
          <p:cNvPr id="5" name="Rectangle 1">
            <a:extLst>
              <a:ext uri="{FF2B5EF4-FFF2-40B4-BE49-F238E27FC236}">
                <a16:creationId xmlns:a16="http://schemas.microsoft.com/office/drawing/2014/main" id="{73684721-83CE-07EE-B9AE-263E9B422151}"/>
              </a:ext>
            </a:extLst>
          </p:cNvPr>
          <p:cNvSpPr>
            <a:spLocks noGrp="1" noChangeArrowheads="1"/>
          </p:cNvSpPr>
          <p:nvPr>
            <p:ph idx="1"/>
          </p:nvPr>
        </p:nvSpPr>
        <p:spPr bwMode="auto">
          <a:xfrm>
            <a:off x="771185" y="1163568"/>
            <a:ext cx="1064963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ptos" panose="020B0004020202020204" pitchFamily="34" charset="0"/>
              </a:rPr>
              <a:t>Lena is a final-year pharmacy student on an inpatient rotation.  She is personable, eager, and has been highly knowledgeable in teaching situations. But her preceptor notices that she has occasionally signed off on medication reconciliations without thorough verification.  After the second time this happened, the preceptor spoke with her, and Lena noted that “she was trying to keep up,” and “didn’t want to look slow.”  No patient harm occurred, but the behavior does violate policy of the institution.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endParaRPr>
          </a:p>
          <a:p>
            <a:pPr marL="0" indent="0">
              <a:buFontTx/>
              <a:buChar char="•"/>
            </a:pPr>
            <a:r>
              <a:rPr lang="en-US" altLang="en-US" sz="2400" b="1" dirty="0">
                <a:latin typeface="Aptos" panose="020B0004020202020204" pitchFamily="34" charset="0"/>
              </a:rPr>
              <a:t>Would you pass Lena? </a:t>
            </a:r>
            <a:endParaRPr lang="en-US" altLang="en-US" sz="1400" b="1"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ptos" panose="020B0004020202020204" pitchFamily="34" charset="0"/>
              </a:rPr>
              <a:t>Would you consider this a professionalism lapse or a learning error?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ptos" panose="020B0004020202020204" pitchFamily="34" charset="0"/>
              </a:rPr>
              <a:t>What supports, feedback, or remediation would be appropriate?</a:t>
            </a:r>
            <a:endParaRPr kumimoji="0" lang="en-US" altLang="en-US" sz="1400" b="1" i="0" u="none" strike="noStrike" cap="none" normalizeH="0" baseline="0" dirty="0">
              <a:ln>
                <a:noFill/>
              </a:ln>
              <a:solidFill>
                <a:schemeClr val="tx1"/>
              </a:solidFill>
              <a:effectLst/>
              <a:latin typeface="verdana" panose="020B0604030504040204" pitchFamily="34" charset="0"/>
            </a:endParaRPr>
          </a:p>
          <a:p>
            <a:pPr marL="0" lvl="0" indent="0">
              <a:buFontTx/>
              <a:buChar char="•"/>
            </a:pPr>
            <a:r>
              <a:rPr lang="en-US" altLang="en-US" sz="2400" b="1" dirty="0">
                <a:latin typeface="Aptos" panose="020B0004020202020204" pitchFamily="34" charset="0"/>
              </a:rPr>
              <a:t>What institutional / systemic factors influence your decision (e.g. culture, policies, litigation, bias…)</a:t>
            </a:r>
            <a:endParaRPr lang="en-US" altLang="en-US" sz="2400" b="1"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04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Objectives</a:t>
            </a:r>
          </a:p>
        </p:txBody>
      </p:sp>
      <p:sp>
        <p:nvSpPr>
          <p:cNvPr id="11" name="Rectangle 8">
            <a:extLst>
              <a:ext uri="{FF2B5EF4-FFF2-40B4-BE49-F238E27FC236}">
                <a16:creationId xmlns:a16="http://schemas.microsoft.com/office/drawing/2014/main" id="{7F4E8083-513E-5550-BD97-5416B13FC121}"/>
              </a:ext>
            </a:extLst>
          </p:cNvPr>
          <p:cNvSpPr>
            <a:spLocks noGrp="1" noChangeArrowheads="1"/>
          </p:cNvSpPr>
          <p:nvPr>
            <p:ph idx="1"/>
          </p:nvPr>
        </p:nvSpPr>
        <p:spPr bwMode="auto">
          <a:xfrm>
            <a:off x="838200" y="1228988"/>
            <a:ext cx="105156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ptos" panose="020B00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a:ln>
                  <a:noFill/>
                </a:ln>
                <a:solidFill>
                  <a:schemeClr val="tx1"/>
                </a:solidFill>
                <a:effectLst/>
                <a:latin typeface="Aptos" panose="020B0004020202020204" pitchFamily="34" charset="0"/>
              </a:rPr>
              <a:t>Identify ethical tensions that arise when assessing struggling learners in healthcare education. </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b="0" i="0" u="none" strike="noStrike" cap="none" normalizeH="0" baseline="0" dirty="0">
              <a:ln>
                <a:noFill/>
              </a:ln>
              <a:solidFill>
                <a:schemeClr val="tx1"/>
              </a:solidFill>
              <a:effectLst/>
              <a:latin typeface="Aptos" panose="020B00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a:ln>
                  <a:noFill/>
                </a:ln>
                <a:solidFill>
                  <a:schemeClr val="tx1"/>
                </a:solidFill>
                <a:effectLst/>
                <a:latin typeface="Aptos" panose="020B0004020202020204" pitchFamily="34" charset="0"/>
              </a:rPr>
              <a:t>Explain the impact of personal values, institutional culture, and professional responsibilities on decision-making in learner assessment. </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b="0" i="0" u="none" strike="noStrike" cap="none" normalizeH="0" baseline="0" dirty="0">
              <a:ln>
                <a:noFill/>
              </a:ln>
              <a:solidFill>
                <a:schemeClr val="tx1"/>
              </a:solidFill>
              <a:effectLst/>
              <a:latin typeface="Aptos" panose="020B00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a:ln>
                  <a:noFill/>
                </a:ln>
                <a:solidFill>
                  <a:schemeClr val="tx1"/>
                </a:solidFill>
                <a:effectLst/>
                <a:latin typeface="Aptos" panose="020B0004020202020204" pitchFamily="34" charset="0"/>
              </a:rPr>
              <a:t>Identify strategies to approach learner assessment that balance empathy with accountability, grounded in ethical principles, and educational best practices.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189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AE10C-3603-1A02-266A-0EB27EA9B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147F6-D741-6B91-FA4C-AF9B21F82699}"/>
              </a:ext>
            </a:extLst>
          </p:cNvPr>
          <p:cNvSpPr>
            <a:spLocks noGrp="1"/>
          </p:cNvSpPr>
          <p:nvPr>
            <p:ph type="ctrTitle"/>
          </p:nvPr>
        </p:nvSpPr>
        <p:spPr/>
        <p:txBody>
          <a:bodyPr/>
          <a:lstStyle/>
          <a:p>
            <a:r>
              <a:rPr lang="en-US" dirty="0"/>
              <a:t>Case 6</a:t>
            </a:r>
          </a:p>
        </p:txBody>
      </p:sp>
    </p:spTree>
    <p:extLst>
      <p:ext uri="{BB962C8B-B14F-4D97-AF65-F5344CB8AC3E}">
        <p14:creationId xmlns:p14="http://schemas.microsoft.com/office/powerpoint/2010/main" val="54914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22D74-4126-3296-F572-0CFF354CC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C4D24-A4E3-C773-5C63-C2820D0B9123}"/>
              </a:ext>
            </a:extLst>
          </p:cNvPr>
          <p:cNvSpPr>
            <a:spLocks noGrp="1"/>
          </p:cNvSpPr>
          <p:nvPr>
            <p:ph type="title"/>
          </p:nvPr>
        </p:nvSpPr>
        <p:spPr/>
        <p:txBody>
          <a:bodyPr/>
          <a:lstStyle/>
          <a:p>
            <a:r>
              <a:rPr lang="en-US" dirty="0"/>
              <a:t>Xander</a:t>
            </a:r>
          </a:p>
        </p:txBody>
      </p:sp>
      <p:sp>
        <p:nvSpPr>
          <p:cNvPr id="4" name="Rectangle 1">
            <a:extLst>
              <a:ext uri="{FF2B5EF4-FFF2-40B4-BE49-F238E27FC236}">
                <a16:creationId xmlns:a16="http://schemas.microsoft.com/office/drawing/2014/main" id="{A0AE997C-76B9-5856-38AC-5C8F06002F6B}"/>
              </a:ext>
            </a:extLst>
          </p:cNvPr>
          <p:cNvSpPr>
            <a:spLocks noGrp="1" noChangeArrowheads="1"/>
          </p:cNvSpPr>
          <p:nvPr>
            <p:ph idx="1"/>
          </p:nvPr>
        </p:nvSpPr>
        <p:spPr bwMode="auto">
          <a:xfrm flipH="1">
            <a:off x="736826" y="1599145"/>
            <a:ext cx="1097620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rPr>
              <a:t>Xander is a nursing student who has been performing satisfactorily on clinical rotation thus far.  One day, a patient’s oxygen saturation begins dropping, and Xander’s preceptor asks him to help intervene.  Xander freezes, and cannot seem to remember how to increase the flow of oxygen, nor how to position a non-rebreather mask.  The preceptor quickly steps in and stabilizes the patient, but afterward Xander is quite shaken and upset.  He shares with the preceptor that he “shut down under pressure.”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b="1" dirty="0">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ptos" panose="020B0004020202020204" pitchFamily="34" charset="0"/>
              </a:rPr>
              <a:t>How much weight should this single event carry? </a:t>
            </a:r>
            <a:endParaRPr kumimoji="0" lang="en-US" altLang="en-US" sz="2000" b="1" i="0" u="none" strike="noStrike" cap="none" normalizeH="0" baseline="0" dirty="0">
              <a:ln>
                <a:noFill/>
              </a:ln>
              <a:solidFill>
                <a:schemeClr val="tx1"/>
              </a:solidFill>
              <a:effectLst/>
              <a:latin typeface="verdana" panose="020B0604030504040204" pitchFamily="34" charset="0"/>
            </a:endParaRPr>
          </a:p>
          <a:p>
            <a:pPr marL="0" lvl="0" indent="0">
              <a:buFontTx/>
              <a:buChar char="•"/>
            </a:pPr>
            <a:r>
              <a:rPr lang="en-US" altLang="en-US" sz="2000" b="1" dirty="0">
                <a:latin typeface="Aptos" panose="020B0004020202020204" pitchFamily="34" charset="0"/>
              </a:rPr>
              <a:t>What supports, feedback, or remediation would be appropriate?</a:t>
            </a:r>
            <a:endParaRPr lang="en-US" altLang="en-US" sz="2000" b="1"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ptos" panose="020B0004020202020204" pitchFamily="34" charset="0"/>
              </a:rPr>
              <a:t>How do you differentiate between nervousness and lack of competence?  Are there factors that would change how you differentiate?</a:t>
            </a:r>
          </a:p>
          <a:p>
            <a:pPr marL="0" indent="0">
              <a:buFontTx/>
              <a:buChar char="•"/>
            </a:pPr>
            <a:r>
              <a:rPr lang="en-US" altLang="en-US" sz="2000" b="1" dirty="0">
                <a:latin typeface="Aptos" panose="020B0004020202020204" pitchFamily="34" charset="0"/>
              </a:rPr>
              <a:t>What institutional / systemic factors influence your decision (e.g. culture, policies, litigation, bias…)</a:t>
            </a:r>
            <a:endParaRPr kumimoji="0" lang="en-US" altLang="en-US" sz="2000" b="1" i="0" u="none" strike="noStrike" cap="none" normalizeH="0" baseline="0" dirty="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248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382A7-DB50-84F6-4D66-B9EDA2DE8B24}"/>
              </a:ext>
            </a:extLst>
          </p:cNvPr>
          <p:cNvSpPr>
            <a:spLocks noGrp="1"/>
          </p:cNvSpPr>
          <p:nvPr>
            <p:ph type="title"/>
          </p:nvPr>
        </p:nvSpPr>
        <p:spPr/>
        <p:txBody>
          <a:bodyPr/>
          <a:lstStyle/>
          <a:p>
            <a:r>
              <a:rPr lang="en-US" dirty="0"/>
              <a:t>Developing a Framework while Dealing with the Challenges</a:t>
            </a:r>
          </a:p>
        </p:txBody>
      </p:sp>
      <p:sp>
        <p:nvSpPr>
          <p:cNvPr id="6" name="Text Placeholder 5">
            <a:extLst>
              <a:ext uri="{FF2B5EF4-FFF2-40B4-BE49-F238E27FC236}">
                <a16:creationId xmlns:a16="http://schemas.microsoft.com/office/drawing/2014/main" id="{3AACA77C-554A-551D-FD87-3E54678C4A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9511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2D06B-3F58-2A6A-D911-D29777D29A61}"/>
              </a:ext>
            </a:extLst>
          </p:cNvPr>
          <p:cNvSpPr>
            <a:spLocks noGrp="1"/>
          </p:cNvSpPr>
          <p:nvPr>
            <p:ph type="title"/>
          </p:nvPr>
        </p:nvSpPr>
        <p:spPr>
          <a:xfrm>
            <a:off x="838200" y="454577"/>
            <a:ext cx="10515600" cy="1325563"/>
          </a:xfrm>
        </p:spPr>
        <p:txBody>
          <a:bodyPr anchor="ctr">
            <a:normAutofit/>
          </a:bodyPr>
          <a:lstStyle/>
          <a:p>
            <a:r>
              <a:rPr lang="en-US" dirty="0"/>
              <a:t>Framework:  </a:t>
            </a:r>
            <a:br>
              <a:rPr lang="en-US" dirty="0"/>
            </a:br>
            <a:r>
              <a:rPr lang="en-US" dirty="0"/>
              <a:t>1.  Clarify the Dilemma</a:t>
            </a:r>
          </a:p>
        </p:txBody>
      </p:sp>
      <p:sp>
        <p:nvSpPr>
          <p:cNvPr id="6" name="Content Placeholder 5">
            <a:extLst>
              <a:ext uri="{FF2B5EF4-FFF2-40B4-BE49-F238E27FC236}">
                <a16:creationId xmlns:a16="http://schemas.microsoft.com/office/drawing/2014/main" id="{33F29BF2-3D66-1D0E-2A5B-8557AC5253AA}"/>
              </a:ext>
            </a:extLst>
          </p:cNvPr>
          <p:cNvSpPr>
            <a:spLocks noGrp="1"/>
          </p:cNvSpPr>
          <p:nvPr>
            <p:ph sz="half" idx="1"/>
          </p:nvPr>
        </p:nvSpPr>
        <p:spPr>
          <a:xfrm>
            <a:off x="838200" y="2147777"/>
            <a:ext cx="5181600" cy="4029186"/>
          </a:xfrm>
        </p:spPr>
        <p:txBody>
          <a:bodyPr>
            <a:normAutofit/>
          </a:bodyPr>
          <a:lstStyle/>
          <a:p>
            <a:pPr lvl="1"/>
            <a:r>
              <a:rPr lang="en-US" sz="2800" dirty="0">
                <a:solidFill>
                  <a:srgbClr val="115740"/>
                </a:solidFill>
              </a:rPr>
              <a:t>Knowledge, skills?</a:t>
            </a:r>
          </a:p>
          <a:p>
            <a:pPr lvl="1"/>
            <a:r>
              <a:rPr lang="en-US" sz="2800" dirty="0">
                <a:solidFill>
                  <a:srgbClr val="115740"/>
                </a:solidFill>
              </a:rPr>
              <a:t>Professionalism?  Safety?</a:t>
            </a:r>
          </a:p>
          <a:p>
            <a:pPr lvl="1"/>
            <a:r>
              <a:rPr lang="en-US" sz="2800" dirty="0">
                <a:solidFill>
                  <a:srgbClr val="115740"/>
                </a:solidFill>
              </a:rPr>
              <a:t>Insight?  Clinical reasoning?  </a:t>
            </a:r>
          </a:p>
        </p:txBody>
      </p:sp>
      <p:pic>
        <p:nvPicPr>
          <p:cNvPr id="8" name="Graphic 7" descr="Magnifying glass outline">
            <a:extLst>
              <a:ext uri="{FF2B5EF4-FFF2-40B4-BE49-F238E27FC236}">
                <a16:creationId xmlns:a16="http://schemas.microsoft.com/office/drawing/2014/main" id="{6FC625C0-88AB-8D54-7380-A1F57D7F8E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357339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2D1CC-7D4D-B673-C0AE-F2042BE798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D9C0B4-4602-1D75-904D-BB95BBCBB81C}"/>
              </a:ext>
            </a:extLst>
          </p:cNvPr>
          <p:cNvSpPr>
            <a:spLocks noGrp="1"/>
          </p:cNvSpPr>
          <p:nvPr>
            <p:ph type="title"/>
          </p:nvPr>
        </p:nvSpPr>
        <p:spPr/>
        <p:txBody>
          <a:bodyPr/>
          <a:lstStyle/>
          <a:p>
            <a:r>
              <a:rPr lang="en-US" dirty="0"/>
              <a:t>Framework:  </a:t>
            </a:r>
            <a:br>
              <a:rPr lang="en-US" dirty="0"/>
            </a:br>
            <a:r>
              <a:rPr lang="en-US" dirty="0"/>
              <a:t>2.  Identify Stakeholders</a:t>
            </a:r>
          </a:p>
        </p:txBody>
      </p:sp>
      <p:sp>
        <p:nvSpPr>
          <p:cNvPr id="6" name="Content Placeholder 5">
            <a:extLst>
              <a:ext uri="{FF2B5EF4-FFF2-40B4-BE49-F238E27FC236}">
                <a16:creationId xmlns:a16="http://schemas.microsoft.com/office/drawing/2014/main" id="{61EF8C9F-41D5-D538-3685-2D14ADB8A05E}"/>
              </a:ext>
            </a:extLst>
          </p:cNvPr>
          <p:cNvSpPr>
            <a:spLocks noGrp="1"/>
          </p:cNvSpPr>
          <p:nvPr>
            <p:ph idx="1"/>
          </p:nvPr>
        </p:nvSpPr>
        <p:spPr/>
        <p:txBody>
          <a:bodyPr/>
          <a:lstStyle/>
          <a:p>
            <a:r>
              <a:rPr lang="en-US" dirty="0"/>
              <a:t>Primary:  </a:t>
            </a:r>
          </a:p>
          <a:p>
            <a:pPr lvl="1"/>
            <a:r>
              <a:rPr lang="en-US" dirty="0"/>
              <a:t>Learner, patient, teaching team</a:t>
            </a:r>
          </a:p>
          <a:p>
            <a:r>
              <a:rPr lang="en-US" dirty="0"/>
              <a:t>Secondary?</a:t>
            </a:r>
          </a:p>
          <a:p>
            <a:pPr lvl="1"/>
            <a:r>
              <a:rPr lang="en-US" dirty="0"/>
              <a:t>Institution, future patients, profession, accrediting bodies</a:t>
            </a:r>
          </a:p>
          <a:p>
            <a:endParaRPr lang="en-US" dirty="0"/>
          </a:p>
          <a:p>
            <a:endParaRPr lang="en-US" dirty="0"/>
          </a:p>
          <a:p>
            <a:pPr marL="0" indent="0" algn="ctr">
              <a:buNone/>
            </a:pPr>
            <a:r>
              <a:rPr lang="en-US" sz="3600" b="1" dirty="0"/>
              <a:t>Whose interests am I prioritizing – and why?</a:t>
            </a:r>
          </a:p>
        </p:txBody>
      </p:sp>
    </p:spTree>
    <p:extLst>
      <p:ext uri="{BB962C8B-B14F-4D97-AF65-F5344CB8AC3E}">
        <p14:creationId xmlns:p14="http://schemas.microsoft.com/office/powerpoint/2010/main" val="220119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D8268-1B0A-7005-CA58-F08BA7ACCA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4DB3BF-7E1A-94E8-94A7-A540DCF3C626}"/>
              </a:ext>
            </a:extLst>
          </p:cNvPr>
          <p:cNvSpPr>
            <a:spLocks noGrp="1"/>
          </p:cNvSpPr>
          <p:nvPr>
            <p:ph type="title"/>
          </p:nvPr>
        </p:nvSpPr>
        <p:spPr/>
        <p:txBody>
          <a:bodyPr>
            <a:normAutofit fontScale="90000"/>
          </a:bodyPr>
          <a:lstStyle/>
          <a:p>
            <a:r>
              <a:rPr lang="en-US" dirty="0"/>
              <a:t>Framework:  </a:t>
            </a:r>
            <a:br>
              <a:rPr lang="en-US" dirty="0"/>
            </a:br>
            <a:r>
              <a:rPr lang="en-US" dirty="0"/>
              <a:t>3.  Examine Underlying Values and Principles</a:t>
            </a:r>
          </a:p>
        </p:txBody>
      </p:sp>
      <p:graphicFrame>
        <p:nvGraphicFramePr>
          <p:cNvPr id="2" name="Content Placeholder 1">
            <a:extLst>
              <a:ext uri="{FF2B5EF4-FFF2-40B4-BE49-F238E27FC236}">
                <a16:creationId xmlns:a16="http://schemas.microsoft.com/office/drawing/2014/main" id="{246F595C-9354-C603-A0CD-6C2F4F435305}"/>
              </a:ext>
            </a:extLst>
          </p:cNvPr>
          <p:cNvGraphicFramePr>
            <a:graphicFrameLocks noGrp="1"/>
          </p:cNvGraphicFramePr>
          <p:nvPr>
            <p:ph idx="1"/>
            <p:extLst>
              <p:ext uri="{D42A27DB-BD31-4B8C-83A1-F6EECF244321}">
                <p14:modId xmlns:p14="http://schemas.microsoft.com/office/powerpoint/2010/main" val="1653529773"/>
              </p:ext>
            </p:extLst>
          </p:nvPr>
        </p:nvGraphicFramePr>
        <p:xfrm>
          <a:off x="838200" y="1914525"/>
          <a:ext cx="10045700" cy="3284797"/>
        </p:xfrm>
        <a:graphic>
          <a:graphicData uri="http://schemas.openxmlformats.org/drawingml/2006/table">
            <a:tbl>
              <a:tblPr firstRow="1" bandRow="1">
                <a:tableStyleId>{21E4AEA4-8DFA-4A89-87EB-49C32662AFE0}</a:tableStyleId>
              </a:tblPr>
              <a:tblGrid>
                <a:gridCol w="3467986">
                  <a:extLst>
                    <a:ext uri="{9D8B030D-6E8A-4147-A177-3AD203B41FA5}">
                      <a16:colId xmlns:a16="http://schemas.microsoft.com/office/drawing/2014/main" val="2120080109"/>
                    </a:ext>
                  </a:extLst>
                </a:gridCol>
                <a:gridCol w="6577714">
                  <a:extLst>
                    <a:ext uri="{9D8B030D-6E8A-4147-A177-3AD203B41FA5}">
                      <a16:colId xmlns:a16="http://schemas.microsoft.com/office/drawing/2014/main" val="1169699683"/>
                    </a:ext>
                  </a:extLst>
                </a:gridCol>
              </a:tblGrid>
              <a:tr h="488371">
                <a:tc>
                  <a:txBody>
                    <a:bodyPr/>
                    <a:lstStyle/>
                    <a:p>
                      <a:r>
                        <a:rPr lang="en-US" dirty="0"/>
                        <a:t>Ethical Principle</a:t>
                      </a:r>
                    </a:p>
                  </a:txBody>
                  <a:tcPr/>
                </a:tc>
                <a:tc>
                  <a:txBody>
                    <a:bodyPr/>
                    <a:lstStyle/>
                    <a:p>
                      <a:r>
                        <a:rPr lang="en-US" dirty="0"/>
                        <a:t>Key Questions</a:t>
                      </a:r>
                    </a:p>
                  </a:txBody>
                  <a:tcPr/>
                </a:tc>
                <a:extLst>
                  <a:ext uri="{0D108BD9-81ED-4DB2-BD59-A6C34878D82A}">
                    <a16:rowId xmlns:a16="http://schemas.microsoft.com/office/drawing/2014/main" val="80734278"/>
                  </a:ext>
                </a:extLst>
              </a:tr>
              <a:tr h="488371">
                <a:tc>
                  <a:txBody>
                    <a:bodyPr/>
                    <a:lstStyle/>
                    <a:p>
                      <a:r>
                        <a:rPr lang="en-US" sz="2000" dirty="0"/>
                        <a:t>Beneficence</a:t>
                      </a:r>
                    </a:p>
                  </a:txBody>
                  <a:tcPr/>
                </a:tc>
                <a:tc>
                  <a:txBody>
                    <a:bodyPr/>
                    <a:lstStyle/>
                    <a:p>
                      <a:r>
                        <a:rPr lang="en-US" sz="2000" dirty="0"/>
                        <a:t>What actions would best support the stakeholders?</a:t>
                      </a:r>
                    </a:p>
                  </a:txBody>
                  <a:tcPr/>
                </a:tc>
                <a:extLst>
                  <a:ext uri="{0D108BD9-81ED-4DB2-BD59-A6C34878D82A}">
                    <a16:rowId xmlns:a16="http://schemas.microsoft.com/office/drawing/2014/main" val="244884929"/>
                  </a:ext>
                </a:extLst>
              </a:tr>
              <a:tr h="488371">
                <a:tc>
                  <a:txBody>
                    <a:bodyPr/>
                    <a:lstStyle/>
                    <a:p>
                      <a:r>
                        <a:rPr lang="en-US" sz="2000" dirty="0"/>
                        <a:t>Nonmaleficence</a:t>
                      </a:r>
                    </a:p>
                  </a:txBody>
                  <a:tcPr/>
                </a:tc>
                <a:tc>
                  <a:txBody>
                    <a:bodyPr/>
                    <a:lstStyle/>
                    <a:p>
                      <a:r>
                        <a:rPr lang="en-US" sz="2000" dirty="0"/>
                        <a:t>Could this decision harm stakeholders?</a:t>
                      </a:r>
                    </a:p>
                  </a:txBody>
                  <a:tcPr/>
                </a:tc>
                <a:extLst>
                  <a:ext uri="{0D108BD9-81ED-4DB2-BD59-A6C34878D82A}">
                    <a16:rowId xmlns:a16="http://schemas.microsoft.com/office/drawing/2014/main" val="2716735117"/>
                  </a:ext>
                </a:extLst>
              </a:tr>
              <a:tr h="488371">
                <a:tc>
                  <a:txBody>
                    <a:bodyPr/>
                    <a:lstStyle/>
                    <a:p>
                      <a:r>
                        <a:rPr lang="en-US" sz="2000" dirty="0"/>
                        <a:t>Justice</a:t>
                      </a:r>
                    </a:p>
                  </a:txBody>
                  <a:tcPr/>
                </a:tc>
                <a:tc>
                  <a:txBody>
                    <a:bodyPr/>
                    <a:lstStyle/>
                    <a:p>
                      <a:r>
                        <a:rPr lang="en-US" sz="2000" dirty="0"/>
                        <a:t>Am I being fair / consistent across learners?</a:t>
                      </a:r>
                    </a:p>
                  </a:txBody>
                  <a:tcPr/>
                </a:tc>
                <a:extLst>
                  <a:ext uri="{0D108BD9-81ED-4DB2-BD59-A6C34878D82A}">
                    <a16:rowId xmlns:a16="http://schemas.microsoft.com/office/drawing/2014/main" val="292486014"/>
                  </a:ext>
                </a:extLst>
              </a:tr>
              <a:tr h="488371">
                <a:tc>
                  <a:txBody>
                    <a:bodyPr/>
                    <a:lstStyle/>
                    <a:p>
                      <a:r>
                        <a:rPr lang="en-US" sz="2000" dirty="0"/>
                        <a:t>Fidelity / Integrity</a:t>
                      </a:r>
                    </a:p>
                  </a:txBody>
                  <a:tcPr/>
                </a:tc>
                <a:tc>
                  <a:txBody>
                    <a:bodyPr/>
                    <a:lstStyle/>
                    <a:p>
                      <a:r>
                        <a:rPr lang="en-US" sz="2000" dirty="0"/>
                        <a:t>How can I be transparent and true to my role as assessor?</a:t>
                      </a:r>
                    </a:p>
                  </a:txBody>
                  <a:tcPr/>
                </a:tc>
                <a:extLst>
                  <a:ext uri="{0D108BD9-81ED-4DB2-BD59-A6C34878D82A}">
                    <a16:rowId xmlns:a16="http://schemas.microsoft.com/office/drawing/2014/main" val="3373197383"/>
                  </a:ext>
                </a:extLst>
              </a:tr>
              <a:tr h="842942">
                <a:tc>
                  <a:txBody>
                    <a:bodyPr/>
                    <a:lstStyle/>
                    <a:p>
                      <a:r>
                        <a:rPr lang="en-US" sz="2000" dirty="0"/>
                        <a:t>Respect for Persons</a:t>
                      </a:r>
                    </a:p>
                  </a:txBody>
                  <a:tcPr/>
                </a:tc>
                <a:tc>
                  <a:txBody>
                    <a:bodyPr/>
                    <a:lstStyle/>
                    <a:p>
                      <a:r>
                        <a:rPr lang="en-US" sz="2000" dirty="0"/>
                        <a:t>Am I giving the stakeholders (especially the learner) dignity and agency?</a:t>
                      </a:r>
                    </a:p>
                  </a:txBody>
                  <a:tcPr/>
                </a:tc>
                <a:extLst>
                  <a:ext uri="{0D108BD9-81ED-4DB2-BD59-A6C34878D82A}">
                    <a16:rowId xmlns:a16="http://schemas.microsoft.com/office/drawing/2014/main" val="2846135357"/>
                  </a:ext>
                </a:extLst>
              </a:tr>
            </a:tbl>
          </a:graphicData>
        </a:graphic>
      </p:graphicFrame>
    </p:spTree>
    <p:extLst>
      <p:ext uri="{BB962C8B-B14F-4D97-AF65-F5344CB8AC3E}">
        <p14:creationId xmlns:p14="http://schemas.microsoft.com/office/powerpoint/2010/main" val="3751252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E6ACB-5182-13B7-1938-4C70382D87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F40D85-DDFE-F94D-FAB8-2F162826AC05}"/>
              </a:ext>
            </a:extLst>
          </p:cNvPr>
          <p:cNvSpPr>
            <a:spLocks noGrp="1"/>
          </p:cNvSpPr>
          <p:nvPr>
            <p:ph type="title"/>
          </p:nvPr>
        </p:nvSpPr>
        <p:spPr>
          <a:xfrm>
            <a:off x="838200" y="454577"/>
            <a:ext cx="10515600" cy="1863321"/>
          </a:xfrm>
        </p:spPr>
        <p:txBody>
          <a:bodyPr>
            <a:normAutofit fontScale="90000"/>
          </a:bodyPr>
          <a:lstStyle/>
          <a:p>
            <a:r>
              <a:rPr lang="en-US" dirty="0"/>
              <a:t>Framework:  </a:t>
            </a:r>
            <a:br>
              <a:rPr lang="en-US" dirty="0"/>
            </a:br>
            <a:r>
              <a:rPr lang="en-US" dirty="0"/>
              <a:t>3a.  Reflect on Context/Culture and Potential Bias</a:t>
            </a:r>
          </a:p>
        </p:txBody>
      </p:sp>
      <p:sp>
        <p:nvSpPr>
          <p:cNvPr id="6" name="Content Placeholder 5">
            <a:extLst>
              <a:ext uri="{FF2B5EF4-FFF2-40B4-BE49-F238E27FC236}">
                <a16:creationId xmlns:a16="http://schemas.microsoft.com/office/drawing/2014/main" id="{09173C9A-E593-E643-BA1A-E53357F5B268}"/>
              </a:ext>
            </a:extLst>
          </p:cNvPr>
          <p:cNvSpPr>
            <a:spLocks noGrp="1"/>
          </p:cNvSpPr>
          <p:nvPr>
            <p:ph idx="1"/>
          </p:nvPr>
        </p:nvSpPr>
        <p:spPr>
          <a:xfrm>
            <a:off x="838200" y="2466753"/>
            <a:ext cx="10045823" cy="3819790"/>
          </a:xfrm>
        </p:spPr>
        <p:txBody>
          <a:bodyPr/>
          <a:lstStyle/>
          <a:p>
            <a:r>
              <a:rPr lang="en-US" dirty="0"/>
              <a:t>How might my institutional culture be influencing this decision?</a:t>
            </a:r>
          </a:p>
          <a:p>
            <a:pPr lvl="1"/>
            <a:r>
              <a:rPr lang="en-US" dirty="0"/>
              <a:t>Reluctance to fail?  Hidden curriculum?  </a:t>
            </a:r>
          </a:p>
          <a:p>
            <a:r>
              <a:rPr lang="en-US" dirty="0"/>
              <a:t>Are there implicit biases affecting my judgement?</a:t>
            </a:r>
          </a:p>
          <a:p>
            <a:pPr lvl="1"/>
            <a:r>
              <a:rPr lang="en-US" dirty="0"/>
              <a:t>Personality, efforts, backgrounds?</a:t>
            </a:r>
          </a:p>
          <a:p>
            <a:r>
              <a:rPr lang="en-US" dirty="0"/>
              <a:t>Are there systemic issues contributing to the situation?</a:t>
            </a:r>
          </a:p>
          <a:p>
            <a:pPr lvl="1"/>
            <a:r>
              <a:rPr lang="en-US" dirty="0"/>
              <a:t>Workload, unclear expectations, inadequate support?</a:t>
            </a:r>
          </a:p>
        </p:txBody>
      </p:sp>
    </p:spTree>
    <p:extLst>
      <p:ext uri="{BB962C8B-B14F-4D97-AF65-F5344CB8AC3E}">
        <p14:creationId xmlns:p14="http://schemas.microsoft.com/office/powerpoint/2010/main" val="3335517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9FBA-934B-F16F-9FCB-40A8392D8D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8A7C24-4FFC-C24D-B944-17E5F886C3F1}"/>
              </a:ext>
            </a:extLst>
          </p:cNvPr>
          <p:cNvSpPr>
            <a:spLocks noGrp="1"/>
          </p:cNvSpPr>
          <p:nvPr>
            <p:ph type="title"/>
          </p:nvPr>
        </p:nvSpPr>
        <p:spPr/>
        <p:txBody>
          <a:bodyPr>
            <a:normAutofit/>
          </a:bodyPr>
          <a:lstStyle/>
          <a:p>
            <a:r>
              <a:rPr lang="en-US" dirty="0"/>
              <a:t>Framework:  </a:t>
            </a:r>
            <a:br>
              <a:rPr lang="en-US" dirty="0"/>
            </a:br>
            <a:r>
              <a:rPr lang="en-US" dirty="0"/>
              <a:t>4.  Generate Options -&gt; Reach Decision</a:t>
            </a:r>
          </a:p>
        </p:txBody>
      </p:sp>
      <p:sp>
        <p:nvSpPr>
          <p:cNvPr id="6" name="Content Placeholder 5">
            <a:extLst>
              <a:ext uri="{FF2B5EF4-FFF2-40B4-BE49-F238E27FC236}">
                <a16:creationId xmlns:a16="http://schemas.microsoft.com/office/drawing/2014/main" id="{C34BF791-DD8E-7E44-A84A-B642C05A76DB}"/>
              </a:ext>
            </a:extLst>
          </p:cNvPr>
          <p:cNvSpPr>
            <a:spLocks noGrp="1"/>
          </p:cNvSpPr>
          <p:nvPr>
            <p:ph idx="1"/>
          </p:nvPr>
        </p:nvSpPr>
        <p:spPr/>
        <p:txBody>
          <a:bodyPr>
            <a:normAutofit lnSpcReduction="10000"/>
          </a:bodyPr>
          <a:lstStyle/>
          <a:p>
            <a:r>
              <a:rPr lang="en-US" dirty="0"/>
              <a:t>Potential options (may vary in different fields):</a:t>
            </a:r>
          </a:p>
          <a:p>
            <a:pPr lvl="1"/>
            <a:r>
              <a:rPr lang="en-US" dirty="0"/>
              <a:t>No action</a:t>
            </a:r>
          </a:p>
          <a:p>
            <a:pPr lvl="1"/>
            <a:r>
              <a:rPr lang="en-US" dirty="0"/>
              <a:t>Extension of learning experience</a:t>
            </a:r>
          </a:p>
          <a:p>
            <a:pPr lvl="1"/>
            <a:r>
              <a:rPr lang="en-US" dirty="0"/>
              <a:t>Remediation</a:t>
            </a:r>
          </a:p>
          <a:p>
            <a:pPr lvl="1"/>
            <a:r>
              <a:rPr lang="en-US" dirty="0"/>
              <a:t>Failure</a:t>
            </a:r>
          </a:p>
          <a:p>
            <a:pPr marL="457200" lvl="1" indent="0">
              <a:buNone/>
            </a:pPr>
            <a:endParaRPr lang="en-US" dirty="0"/>
          </a:p>
          <a:p>
            <a:r>
              <a:rPr lang="en-US" dirty="0"/>
              <a:t>Questions to consider with each option:</a:t>
            </a:r>
          </a:p>
          <a:p>
            <a:pPr lvl="1"/>
            <a:r>
              <a:rPr lang="en-US" dirty="0"/>
              <a:t>Does this protect patient safety?</a:t>
            </a:r>
          </a:p>
          <a:p>
            <a:pPr lvl="1"/>
            <a:r>
              <a:rPr lang="en-US" dirty="0"/>
              <a:t>Is this educationally fair and defensible?</a:t>
            </a:r>
          </a:p>
          <a:p>
            <a:pPr lvl="1"/>
            <a:r>
              <a:rPr lang="en-US" dirty="0"/>
              <a:t>Is this compassionate but realistic?</a:t>
            </a:r>
          </a:p>
        </p:txBody>
      </p:sp>
      <p:sp>
        <p:nvSpPr>
          <p:cNvPr id="2" name="Rectangle 1">
            <a:extLst>
              <a:ext uri="{FF2B5EF4-FFF2-40B4-BE49-F238E27FC236}">
                <a16:creationId xmlns:a16="http://schemas.microsoft.com/office/drawing/2014/main" id="{B557F9A6-5515-3923-A96F-4824F1867E41}"/>
              </a:ext>
            </a:extLst>
          </p:cNvPr>
          <p:cNvSpPr/>
          <p:nvPr/>
        </p:nvSpPr>
        <p:spPr>
          <a:xfrm>
            <a:off x="8856921" y="2424223"/>
            <a:ext cx="2838893" cy="257307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Can be helpful to consider the questions for each option!</a:t>
            </a:r>
          </a:p>
        </p:txBody>
      </p:sp>
    </p:spTree>
    <p:extLst>
      <p:ext uri="{BB962C8B-B14F-4D97-AF65-F5344CB8AC3E}">
        <p14:creationId xmlns:p14="http://schemas.microsoft.com/office/powerpoint/2010/main" val="1893587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FD1C-F954-9FA4-0FFE-75B6F93D2F6F}"/>
              </a:ext>
            </a:extLst>
          </p:cNvPr>
          <p:cNvSpPr>
            <a:spLocks noGrp="1"/>
          </p:cNvSpPr>
          <p:nvPr>
            <p:ph type="title"/>
          </p:nvPr>
        </p:nvSpPr>
        <p:spPr>
          <a:xfrm>
            <a:off x="838200" y="454577"/>
            <a:ext cx="10515600" cy="1325563"/>
          </a:xfrm>
        </p:spPr>
        <p:txBody>
          <a:bodyPr anchor="ctr">
            <a:normAutofit/>
          </a:bodyPr>
          <a:lstStyle/>
          <a:p>
            <a:r>
              <a:rPr lang="en-US" dirty="0"/>
              <a:t>Framework:  </a:t>
            </a:r>
            <a:br>
              <a:rPr lang="en-US" dirty="0"/>
            </a:br>
            <a:r>
              <a:rPr lang="en-US" dirty="0"/>
              <a:t>5.  Communication and Documentation</a:t>
            </a:r>
          </a:p>
        </p:txBody>
      </p:sp>
      <p:sp>
        <p:nvSpPr>
          <p:cNvPr id="3" name="Content Placeholder 2">
            <a:extLst>
              <a:ext uri="{FF2B5EF4-FFF2-40B4-BE49-F238E27FC236}">
                <a16:creationId xmlns:a16="http://schemas.microsoft.com/office/drawing/2014/main" id="{BEB08E13-FB9F-3336-BA5C-ACF170D45D14}"/>
              </a:ext>
            </a:extLst>
          </p:cNvPr>
          <p:cNvSpPr>
            <a:spLocks noGrp="1"/>
          </p:cNvSpPr>
          <p:nvPr>
            <p:ph sz="half" idx="1"/>
          </p:nvPr>
        </p:nvSpPr>
        <p:spPr>
          <a:xfrm>
            <a:off x="838200" y="1825625"/>
            <a:ext cx="5181600" cy="4351338"/>
          </a:xfrm>
        </p:spPr>
        <p:txBody>
          <a:bodyPr>
            <a:normAutofit/>
          </a:bodyPr>
          <a:lstStyle/>
          <a:p>
            <a:pPr>
              <a:lnSpc>
                <a:spcPct val="90000"/>
              </a:lnSpc>
            </a:pPr>
            <a:r>
              <a:rPr lang="en-US" sz="2200"/>
              <a:t>If needed – reach out to “experts” at institution</a:t>
            </a:r>
          </a:p>
          <a:p>
            <a:pPr lvl="1">
              <a:lnSpc>
                <a:spcPct val="90000"/>
              </a:lnSpc>
            </a:pPr>
            <a:r>
              <a:rPr lang="en-US" sz="2200">
                <a:solidFill>
                  <a:srgbClr val="115740"/>
                </a:solidFill>
              </a:rPr>
              <a:t>Can help alleviate moral tension!</a:t>
            </a:r>
          </a:p>
          <a:p>
            <a:pPr>
              <a:lnSpc>
                <a:spcPct val="90000"/>
              </a:lnSpc>
            </a:pPr>
            <a:r>
              <a:rPr lang="en-US" sz="2200"/>
              <a:t>Communicate:  honesty, respect</a:t>
            </a:r>
          </a:p>
          <a:p>
            <a:pPr lvl="1">
              <a:lnSpc>
                <a:spcPct val="90000"/>
              </a:lnSpc>
            </a:pPr>
            <a:r>
              <a:rPr lang="en-US" sz="2200">
                <a:solidFill>
                  <a:srgbClr val="115740"/>
                </a:solidFill>
              </a:rPr>
              <a:t>Focus on behavior and performance, not personal worth</a:t>
            </a:r>
          </a:p>
          <a:p>
            <a:pPr lvl="1">
              <a:lnSpc>
                <a:spcPct val="90000"/>
              </a:lnSpc>
            </a:pPr>
            <a:r>
              <a:rPr lang="en-US" sz="2200">
                <a:solidFill>
                  <a:srgbClr val="115740"/>
                </a:solidFill>
              </a:rPr>
              <a:t>Frame outcomes with standards that will be achieved and support that will be available</a:t>
            </a:r>
          </a:p>
          <a:p>
            <a:pPr>
              <a:lnSpc>
                <a:spcPct val="90000"/>
              </a:lnSpc>
            </a:pPr>
            <a:r>
              <a:rPr lang="en-US" sz="2200"/>
              <a:t>Documentation</a:t>
            </a:r>
          </a:p>
          <a:p>
            <a:pPr>
              <a:lnSpc>
                <a:spcPct val="90000"/>
              </a:lnSpc>
            </a:pPr>
            <a:r>
              <a:rPr lang="en-US" sz="2200"/>
              <a:t>Due process</a:t>
            </a:r>
          </a:p>
        </p:txBody>
      </p:sp>
      <p:pic>
        <p:nvPicPr>
          <p:cNvPr id="6" name="Content Placeholder 5" descr="Boardroom outline">
            <a:extLst>
              <a:ext uri="{FF2B5EF4-FFF2-40B4-BE49-F238E27FC236}">
                <a16:creationId xmlns:a16="http://schemas.microsoft.com/office/drawing/2014/main" id="{B76AE88E-937F-5F2F-91C5-F20EC34ED900}"/>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587331" y="1825625"/>
            <a:ext cx="4351338" cy="4351338"/>
          </a:xfrm>
        </p:spPr>
      </p:pic>
    </p:spTree>
    <p:extLst>
      <p:ext uri="{BB962C8B-B14F-4D97-AF65-F5344CB8AC3E}">
        <p14:creationId xmlns:p14="http://schemas.microsoft.com/office/powerpoint/2010/main" val="2701629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066D-E86B-A82D-B7CF-154B4DAA5940}"/>
              </a:ext>
            </a:extLst>
          </p:cNvPr>
          <p:cNvSpPr>
            <a:spLocks noGrp="1"/>
          </p:cNvSpPr>
          <p:nvPr>
            <p:ph type="title"/>
          </p:nvPr>
        </p:nvSpPr>
        <p:spPr/>
        <p:txBody>
          <a:bodyPr/>
          <a:lstStyle/>
          <a:p>
            <a:r>
              <a:rPr lang="en-US" dirty="0"/>
              <a:t>Framework:  </a:t>
            </a:r>
            <a:br>
              <a:rPr lang="en-US" dirty="0"/>
            </a:br>
            <a:r>
              <a:rPr lang="en-US" dirty="0"/>
              <a:t>6.  Reflect and Learn</a:t>
            </a:r>
          </a:p>
        </p:txBody>
      </p:sp>
      <p:sp>
        <p:nvSpPr>
          <p:cNvPr id="3" name="Content Placeholder 2">
            <a:extLst>
              <a:ext uri="{FF2B5EF4-FFF2-40B4-BE49-F238E27FC236}">
                <a16:creationId xmlns:a16="http://schemas.microsoft.com/office/drawing/2014/main" id="{859840A4-1717-C3D3-2158-D1746D6B7282}"/>
              </a:ext>
            </a:extLst>
          </p:cNvPr>
          <p:cNvSpPr>
            <a:spLocks noGrp="1"/>
          </p:cNvSpPr>
          <p:nvPr>
            <p:ph sz="half" idx="1"/>
          </p:nvPr>
        </p:nvSpPr>
        <p:spPr>
          <a:xfrm>
            <a:off x="838199" y="1998921"/>
            <a:ext cx="6338777" cy="3765606"/>
          </a:xfrm>
        </p:spPr>
        <p:txBody>
          <a:bodyPr>
            <a:normAutofit fontScale="92500" lnSpcReduction="20000"/>
          </a:bodyPr>
          <a:lstStyle/>
          <a:p>
            <a:r>
              <a:rPr lang="en-US" dirty="0"/>
              <a:t>What did I learn about my own values or biases?</a:t>
            </a:r>
          </a:p>
          <a:p>
            <a:endParaRPr lang="en-US" dirty="0"/>
          </a:p>
          <a:p>
            <a:r>
              <a:rPr lang="en-US" dirty="0"/>
              <a:t>How might my program / rotation / course improve to provide early support?</a:t>
            </a:r>
          </a:p>
          <a:p>
            <a:endParaRPr lang="en-US" dirty="0"/>
          </a:p>
          <a:p>
            <a:r>
              <a:rPr lang="en-US" dirty="0"/>
              <a:t>How can I sustain empathy while maintaining professional responsibility?</a:t>
            </a:r>
          </a:p>
        </p:txBody>
      </p:sp>
      <p:pic>
        <p:nvPicPr>
          <p:cNvPr id="6" name="Content Placeholder 5" descr="Idea outline">
            <a:extLst>
              <a:ext uri="{FF2B5EF4-FFF2-40B4-BE49-F238E27FC236}">
                <a16:creationId xmlns:a16="http://schemas.microsoft.com/office/drawing/2014/main" id="{6159913B-1DB3-3864-CEF3-95A984B98D77}"/>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473008" y="2200940"/>
            <a:ext cx="3563587" cy="3563587"/>
          </a:xfrm>
        </p:spPr>
      </p:pic>
    </p:spTree>
    <p:extLst>
      <p:ext uri="{BB962C8B-B14F-4D97-AF65-F5344CB8AC3E}">
        <p14:creationId xmlns:p14="http://schemas.microsoft.com/office/powerpoint/2010/main" val="229069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DC13-55CD-7AD8-3705-AB6718CEEBD9}"/>
              </a:ext>
            </a:extLst>
          </p:cNvPr>
          <p:cNvSpPr>
            <a:spLocks noGrp="1"/>
          </p:cNvSpPr>
          <p:nvPr>
            <p:ph type="title"/>
          </p:nvPr>
        </p:nvSpPr>
        <p:spPr/>
        <p:txBody>
          <a:bodyPr/>
          <a:lstStyle/>
          <a:p>
            <a:r>
              <a:rPr lang="en-US" dirty="0"/>
              <a:t>Then to Now </a:t>
            </a:r>
          </a:p>
        </p:txBody>
      </p:sp>
      <p:sp>
        <p:nvSpPr>
          <p:cNvPr id="9" name="Text Placeholder 8">
            <a:extLst>
              <a:ext uri="{FF2B5EF4-FFF2-40B4-BE49-F238E27FC236}">
                <a16:creationId xmlns:a16="http://schemas.microsoft.com/office/drawing/2014/main" id="{A01B6EDE-F83A-293B-44BE-F090AB13A876}"/>
              </a:ext>
            </a:extLst>
          </p:cNvPr>
          <p:cNvSpPr>
            <a:spLocks noGrp="1"/>
          </p:cNvSpPr>
          <p:nvPr>
            <p:ph type="body" idx="1"/>
          </p:nvPr>
        </p:nvSpPr>
        <p:spPr>
          <a:xfrm>
            <a:off x="359229" y="4465978"/>
            <a:ext cx="2187575" cy="1628094"/>
          </a:xfrm>
        </p:spPr>
        <p:txBody>
          <a:bodyPr/>
          <a:lstStyle/>
          <a:p>
            <a:r>
              <a:rPr lang="en-US" dirty="0"/>
              <a:t>2005-2009</a:t>
            </a:r>
          </a:p>
        </p:txBody>
      </p:sp>
      <p:sp>
        <p:nvSpPr>
          <p:cNvPr id="10" name="Text Placeholder 9">
            <a:extLst>
              <a:ext uri="{FF2B5EF4-FFF2-40B4-BE49-F238E27FC236}">
                <a16:creationId xmlns:a16="http://schemas.microsoft.com/office/drawing/2014/main" id="{B1D689F5-D359-5957-94E5-131228E864CC}"/>
              </a:ext>
            </a:extLst>
          </p:cNvPr>
          <p:cNvSpPr>
            <a:spLocks noGrp="1"/>
          </p:cNvSpPr>
          <p:nvPr>
            <p:ph type="body" sz="quarter" idx="3"/>
          </p:nvPr>
        </p:nvSpPr>
        <p:spPr>
          <a:xfrm>
            <a:off x="7901440" y="5343030"/>
            <a:ext cx="3931331" cy="823912"/>
          </a:xfrm>
        </p:spPr>
        <p:txBody>
          <a:bodyPr/>
          <a:lstStyle/>
          <a:p>
            <a:r>
              <a:rPr lang="en-US" dirty="0"/>
              <a:t>Present</a:t>
            </a:r>
          </a:p>
        </p:txBody>
      </p:sp>
      <p:pic>
        <p:nvPicPr>
          <p:cNvPr id="4" name="Content Placeholder 3" descr="A group of women posing for a photo&#10;&#10;AI-generated content may be incorrect.">
            <a:extLst>
              <a:ext uri="{FF2B5EF4-FFF2-40B4-BE49-F238E27FC236}">
                <a16:creationId xmlns:a16="http://schemas.microsoft.com/office/drawing/2014/main" id="{72C8A427-A2F2-A3F2-0BC8-30175A722B8F}"/>
              </a:ext>
            </a:extLst>
          </p:cNvPr>
          <p:cNvPicPr>
            <a:picLocks noGrp="1" noChangeAspect="1"/>
          </p:cNvPicPr>
          <p:nvPr>
            <p:ph sz="quarter" idx="4"/>
          </p:nvPr>
        </p:nvPicPr>
        <p:blipFill>
          <a:blip r:embed="rId3"/>
          <a:srcRect l="18179" t="19859" r="16455"/>
          <a:stretch>
            <a:fillRect/>
          </a:stretch>
        </p:blipFill>
        <p:spPr>
          <a:xfrm>
            <a:off x="359229" y="1513114"/>
            <a:ext cx="3211286" cy="2952864"/>
          </a:xfrm>
        </p:spPr>
      </p:pic>
      <p:pic>
        <p:nvPicPr>
          <p:cNvPr id="6" name="Content Placeholder 5" descr="A group of women smiling at camera&#10;&#10;AI-generated content may be incorrect.">
            <a:extLst>
              <a:ext uri="{FF2B5EF4-FFF2-40B4-BE49-F238E27FC236}">
                <a16:creationId xmlns:a16="http://schemas.microsoft.com/office/drawing/2014/main" id="{DA0A5785-EDB0-7E1E-2A02-065C2DAD085F}"/>
              </a:ext>
            </a:extLst>
          </p:cNvPr>
          <p:cNvPicPr>
            <a:picLocks noGrp="1" noChangeAspect="1"/>
          </p:cNvPicPr>
          <p:nvPr>
            <p:ph sz="half" idx="2"/>
          </p:nvPr>
        </p:nvPicPr>
        <p:blipFill>
          <a:blip r:embed="rId4"/>
          <a:stretch>
            <a:fillRect/>
          </a:stretch>
        </p:blipFill>
        <p:spPr>
          <a:xfrm>
            <a:off x="3147676" y="4186732"/>
            <a:ext cx="2724099" cy="1980210"/>
          </a:xfrm>
        </p:spPr>
      </p:pic>
      <p:pic>
        <p:nvPicPr>
          <p:cNvPr id="7" name="Picture 6" descr="A group of people posing for a photo&#10;&#10;AI-generated content may be incorrect.">
            <a:extLst>
              <a:ext uri="{FF2B5EF4-FFF2-40B4-BE49-F238E27FC236}">
                <a16:creationId xmlns:a16="http://schemas.microsoft.com/office/drawing/2014/main" id="{48C6A4CE-4D96-2E0E-3131-EBB8B1CF3747}"/>
              </a:ext>
            </a:extLst>
          </p:cNvPr>
          <p:cNvPicPr>
            <a:picLocks noChangeAspect="1"/>
          </p:cNvPicPr>
          <p:nvPr/>
        </p:nvPicPr>
        <p:blipFill>
          <a:blip r:embed="rId5"/>
          <a:stretch>
            <a:fillRect/>
          </a:stretch>
        </p:blipFill>
        <p:spPr>
          <a:xfrm>
            <a:off x="3417661" y="1612354"/>
            <a:ext cx="3536949" cy="2652712"/>
          </a:xfrm>
          <a:prstGeom prst="rect">
            <a:avLst/>
          </a:prstGeom>
        </p:spPr>
      </p:pic>
      <p:pic>
        <p:nvPicPr>
          <p:cNvPr id="15" name="Picture 14" descr="A person wearing glasses and a blue dress&#10;&#10;AI-generated content may be incorrect.">
            <a:extLst>
              <a:ext uri="{FF2B5EF4-FFF2-40B4-BE49-F238E27FC236}">
                <a16:creationId xmlns:a16="http://schemas.microsoft.com/office/drawing/2014/main" id="{A47E1AE2-B56B-DAB9-5E6F-52BCD5B3390D}"/>
              </a:ext>
            </a:extLst>
          </p:cNvPr>
          <p:cNvPicPr>
            <a:picLocks noChangeAspect="1"/>
          </p:cNvPicPr>
          <p:nvPr/>
        </p:nvPicPr>
        <p:blipFill>
          <a:blip r:embed="rId6"/>
          <a:stretch>
            <a:fillRect/>
          </a:stretch>
        </p:blipFill>
        <p:spPr>
          <a:xfrm>
            <a:off x="7737248" y="776286"/>
            <a:ext cx="1828800" cy="2743200"/>
          </a:xfrm>
          <a:prstGeom prst="rect">
            <a:avLst/>
          </a:prstGeom>
        </p:spPr>
      </p:pic>
      <p:pic>
        <p:nvPicPr>
          <p:cNvPr id="17" name="Picture 16" descr="A person smiling at camera&#10;&#10;AI-generated content may be incorrect.">
            <a:extLst>
              <a:ext uri="{FF2B5EF4-FFF2-40B4-BE49-F238E27FC236}">
                <a16:creationId xmlns:a16="http://schemas.microsoft.com/office/drawing/2014/main" id="{41B0A6E0-6385-73ED-07DD-CEEF96EFD03F}"/>
              </a:ext>
            </a:extLst>
          </p:cNvPr>
          <p:cNvPicPr>
            <a:picLocks noChangeAspect="1"/>
          </p:cNvPicPr>
          <p:nvPr/>
        </p:nvPicPr>
        <p:blipFill>
          <a:blip r:embed="rId7"/>
          <a:stretch>
            <a:fillRect/>
          </a:stretch>
        </p:blipFill>
        <p:spPr>
          <a:xfrm>
            <a:off x="9653258" y="3096664"/>
            <a:ext cx="1828800" cy="2738628"/>
          </a:xfrm>
          <a:prstGeom prst="rect">
            <a:avLst/>
          </a:prstGeom>
        </p:spPr>
      </p:pic>
    </p:spTree>
    <p:extLst>
      <p:ext uri="{BB962C8B-B14F-4D97-AF65-F5344CB8AC3E}">
        <p14:creationId xmlns:p14="http://schemas.microsoft.com/office/powerpoint/2010/main" val="1784818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6F63BB-EA5E-9208-B30A-873F95FA95DD}"/>
              </a:ext>
            </a:extLst>
          </p:cNvPr>
          <p:cNvSpPr>
            <a:spLocks noGrp="1"/>
          </p:cNvSpPr>
          <p:nvPr>
            <p:ph type="title"/>
          </p:nvPr>
        </p:nvSpPr>
        <p:spPr/>
        <p:txBody>
          <a:bodyPr/>
          <a:lstStyle/>
          <a:p>
            <a:r>
              <a:rPr lang="en-US" dirty="0"/>
              <a:t>Summary:  Potential Framework</a:t>
            </a:r>
          </a:p>
        </p:txBody>
      </p:sp>
      <p:sp>
        <p:nvSpPr>
          <p:cNvPr id="6" name="Content Placeholder 5">
            <a:extLst>
              <a:ext uri="{FF2B5EF4-FFF2-40B4-BE49-F238E27FC236}">
                <a16:creationId xmlns:a16="http://schemas.microsoft.com/office/drawing/2014/main" id="{5EC01748-827B-4243-C601-CF06D4CCB71D}"/>
              </a:ext>
            </a:extLst>
          </p:cNvPr>
          <p:cNvSpPr>
            <a:spLocks noGrp="1"/>
          </p:cNvSpPr>
          <p:nvPr>
            <p:ph idx="1"/>
          </p:nvPr>
        </p:nvSpPr>
        <p:spPr>
          <a:xfrm>
            <a:off x="933893" y="1691792"/>
            <a:ext cx="10045823" cy="4371467"/>
          </a:xfrm>
        </p:spPr>
        <p:txBody>
          <a:bodyPr>
            <a:normAutofit/>
          </a:bodyPr>
          <a:lstStyle/>
          <a:p>
            <a:pPr marL="514350" indent="-514350">
              <a:buFont typeface="+mj-lt"/>
              <a:buAutoNum type="arabicPeriod"/>
            </a:pPr>
            <a:r>
              <a:rPr lang="en-US" dirty="0"/>
              <a:t>Clarify the dilemma</a:t>
            </a:r>
          </a:p>
          <a:p>
            <a:pPr marL="514350" indent="-514350">
              <a:buFont typeface="+mj-lt"/>
              <a:buAutoNum type="arabicPeriod"/>
            </a:pPr>
            <a:r>
              <a:rPr lang="en-US" dirty="0"/>
              <a:t>Identify the stakeholders</a:t>
            </a:r>
          </a:p>
          <a:p>
            <a:pPr marL="514350" indent="-514350">
              <a:buFont typeface="+mj-lt"/>
              <a:buAutoNum type="arabicPeriod"/>
            </a:pPr>
            <a:r>
              <a:rPr lang="en-US" dirty="0"/>
              <a:t>Examine the underlying principles</a:t>
            </a:r>
          </a:p>
          <a:p>
            <a:pPr marL="971550" lvl="1" indent="-514350">
              <a:buFont typeface="+mj-lt"/>
              <a:buAutoNum type="alphaUcPeriod"/>
            </a:pPr>
            <a:r>
              <a:rPr lang="en-US" dirty="0"/>
              <a:t>Reflect on context/culture - Potential Bias?  </a:t>
            </a:r>
          </a:p>
          <a:p>
            <a:pPr marL="514350" indent="-514350">
              <a:buFont typeface="+mj-lt"/>
              <a:buAutoNum type="arabicPeriod"/>
            </a:pPr>
            <a:r>
              <a:rPr lang="en-US" dirty="0"/>
              <a:t>Generate options -&gt; Reach Decision</a:t>
            </a:r>
          </a:p>
          <a:p>
            <a:pPr marL="514350" indent="-514350">
              <a:buFont typeface="+mj-lt"/>
              <a:buAutoNum type="arabicPeriod"/>
            </a:pPr>
            <a:r>
              <a:rPr lang="en-US" dirty="0"/>
              <a:t>Communicate and Document</a:t>
            </a:r>
          </a:p>
          <a:p>
            <a:pPr marL="514350" indent="-514350">
              <a:buFont typeface="+mj-lt"/>
              <a:buAutoNum type="arabicPeriod"/>
            </a:pPr>
            <a:r>
              <a:rPr lang="en-US" dirty="0"/>
              <a:t>Reflect and learn</a:t>
            </a:r>
          </a:p>
        </p:txBody>
      </p:sp>
    </p:spTree>
    <p:extLst>
      <p:ext uri="{BB962C8B-B14F-4D97-AF65-F5344CB8AC3E}">
        <p14:creationId xmlns:p14="http://schemas.microsoft.com/office/powerpoint/2010/main" val="29595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5A186B-9734-8B5E-43AC-0145409BED42}"/>
              </a:ext>
            </a:extLst>
          </p:cNvPr>
          <p:cNvSpPr>
            <a:spLocks noGrp="1"/>
          </p:cNvSpPr>
          <p:nvPr>
            <p:ph type="title"/>
          </p:nvPr>
        </p:nvSpPr>
        <p:spPr/>
        <p:txBody>
          <a:bodyPr/>
          <a:lstStyle/>
          <a:p>
            <a:r>
              <a:rPr lang="en-US" dirty="0"/>
              <a:t>Tools and Closing Thoughts</a:t>
            </a:r>
          </a:p>
        </p:txBody>
      </p:sp>
      <p:sp>
        <p:nvSpPr>
          <p:cNvPr id="4" name="Content Placeholder 3">
            <a:extLst>
              <a:ext uri="{FF2B5EF4-FFF2-40B4-BE49-F238E27FC236}">
                <a16:creationId xmlns:a16="http://schemas.microsoft.com/office/drawing/2014/main" id="{376773BE-BD03-3B19-AECA-79D4FB1C74AB}"/>
              </a:ext>
            </a:extLst>
          </p:cNvPr>
          <p:cNvSpPr>
            <a:spLocks noGrp="1"/>
          </p:cNvSpPr>
          <p:nvPr>
            <p:ph idx="1"/>
          </p:nvPr>
        </p:nvSpPr>
        <p:spPr>
          <a:xfrm>
            <a:off x="838201" y="1915076"/>
            <a:ext cx="4573772" cy="4371467"/>
          </a:xfrm>
        </p:spPr>
        <p:txBody>
          <a:bodyPr/>
          <a:lstStyle/>
          <a:p>
            <a:r>
              <a:rPr lang="en-US" dirty="0"/>
              <a:t>Tools for feedback</a:t>
            </a:r>
          </a:p>
          <a:p>
            <a:endParaRPr lang="en-US" dirty="0"/>
          </a:p>
          <a:p>
            <a:pPr marL="0" indent="0">
              <a:buNone/>
            </a:pPr>
            <a:endParaRPr lang="en-US" dirty="0"/>
          </a:p>
          <a:p>
            <a:r>
              <a:rPr lang="en-US" dirty="0"/>
              <a:t>Institutional considerations</a:t>
            </a:r>
          </a:p>
          <a:p>
            <a:endParaRPr lang="en-US" dirty="0"/>
          </a:p>
        </p:txBody>
      </p:sp>
      <p:pic>
        <p:nvPicPr>
          <p:cNvPr id="5" name="Picture 4">
            <a:extLst>
              <a:ext uri="{FF2B5EF4-FFF2-40B4-BE49-F238E27FC236}">
                <a16:creationId xmlns:a16="http://schemas.microsoft.com/office/drawing/2014/main" id="{766D9CDD-6733-B5F3-2920-0939BF5B6F50}"/>
              </a:ext>
            </a:extLst>
          </p:cNvPr>
          <p:cNvPicPr>
            <a:picLocks noChangeAspect="1"/>
          </p:cNvPicPr>
          <p:nvPr/>
        </p:nvPicPr>
        <p:blipFill>
          <a:blip r:embed="rId2"/>
          <a:stretch>
            <a:fillRect/>
          </a:stretch>
        </p:blipFill>
        <p:spPr>
          <a:xfrm>
            <a:off x="9403057" y="184187"/>
            <a:ext cx="1743075" cy="2619375"/>
          </a:xfrm>
          <a:prstGeom prst="rect">
            <a:avLst/>
          </a:prstGeom>
        </p:spPr>
      </p:pic>
      <p:pic>
        <p:nvPicPr>
          <p:cNvPr id="6" name="Picture 5">
            <a:extLst>
              <a:ext uri="{FF2B5EF4-FFF2-40B4-BE49-F238E27FC236}">
                <a16:creationId xmlns:a16="http://schemas.microsoft.com/office/drawing/2014/main" id="{358424E5-C05C-9EBE-82F9-DD096C140658}"/>
              </a:ext>
            </a:extLst>
          </p:cNvPr>
          <p:cNvPicPr>
            <a:picLocks noChangeAspect="1"/>
          </p:cNvPicPr>
          <p:nvPr/>
        </p:nvPicPr>
        <p:blipFill>
          <a:blip r:embed="rId3"/>
          <a:stretch>
            <a:fillRect/>
          </a:stretch>
        </p:blipFill>
        <p:spPr>
          <a:xfrm>
            <a:off x="6985201" y="1780140"/>
            <a:ext cx="2213233" cy="2213233"/>
          </a:xfrm>
          <a:prstGeom prst="rect">
            <a:avLst/>
          </a:prstGeom>
        </p:spPr>
      </p:pic>
      <p:pic>
        <p:nvPicPr>
          <p:cNvPr id="7" name="Picture 6">
            <a:extLst>
              <a:ext uri="{FF2B5EF4-FFF2-40B4-BE49-F238E27FC236}">
                <a16:creationId xmlns:a16="http://schemas.microsoft.com/office/drawing/2014/main" id="{D29C2296-441D-00F9-FE8E-1CE21B4C71EC}"/>
              </a:ext>
            </a:extLst>
          </p:cNvPr>
          <p:cNvPicPr>
            <a:picLocks noChangeAspect="1"/>
          </p:cNvPicPr>
          <p:nvPr/>
        </p:nvPicPr>
        <p:blipFill>
          <a:blip r:embed="rId4"/>
          <a:stretch>
            <a:fillRect/>
          </a:stretch>
        </p:blipFill>
        <p:spPr>
          <a:xfrm>
            <a:off x="8682813" y="3993373"/>
            <a:ext cx="2247900" cy="2228850"/>
          </a:xfrm>
          <a:prstGeom prst="rect">
            <a:avLst/>
          </a:prstGeom>
        </p:spPr>
      </p:pic>
    </p:spTree>
    <p:extLst>
      <p:ext uri="{BB962C8B-B14F-4D97-AF65-F5344CB8AC3E}">
        <p14:creationId xmlns:p14="http://schemas.microsoft.com/office/powerpoint/2010/main" val="2813887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1D2B79-F5B0-A298-6EBC-DFA5EE7A1B0C}"/>
              </a:ext>
            </a:extLst>
          </p:cNvPr>
          <p:cNvSpPr>
            <a:spLocks noGrp="1"/>
          </p:cNvSpPr>
          <p:nvPr>
            <p:ph type="ctrTitle"/>
          </p:nvPr>
        </p:nvSpPr>
        <p:spPr/>
        <p:txBody>
          <a:bodyPr/>
          <a:lstStyle/>
          <a:p>
            <a:r>
              <a:rPr lang="en-US" dirty="0"/>
              <a:t>I have not failed. I’ve just found 10,000 ways that won’t work.” </a:t>
            </a:r>
            <a:br>
              <a:rPr lang="en-US" dirty="0"/>
            </a:br>
            <a:r>
              <a:rPr lang="en-US" dirty="0"/>
              <a:t>~ Thomas Edison </a:t>
            </a:r>
          </a:p>
        </p:txBody>
      </p:sp>
    </p:spTree>
    <p:extLst>
      <p:ext uri="{BB962C8B-B14F-4D97-AF65-F5344CB8AC3E}">
        <p14:creationId xmlns:p14="http://schemas.microsoft.com/office/powerpoint/2010/main" val="3274419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592219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CF7A49D1-8DC9-839A-4C56-D754490A02C4}"/>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3" name="Picture 3" descr="Picture 3">
            <a:extLst>
              <a:ext uri="{FF2B5EF4-FFF2-40B4-BE49-F238E27FC236}">
                <a16:creationId xmlns:a16="http://schemas.microsoft.com/office/drawing/2014/main" id="{AF1957BF-562A-537E-4F6C-487D9C7D3674}"/>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grpSp>
        <p:nvGrpSpPr>
          <p:cNvPr id="4" name="Rectangle 1">
            <a:extLst>
              <a:ext uri="{FF2B5EF4-FFF2-40B4-BE49-F238E27FC236}">
                <a16:creationId xmlns:a16="http://schemas.microsoft.com/office/drawing/2014/main" id="{C0CEB497-FBFB-D94D-4B3E-ADB302C633C1}"/>
              </a:ext>
            </a:extLst>
          </p:cNvPr>
          <p:cNvGrpSpPr/>
          <p:nvPr/>
        </p:nvGrpSpPr>
        <p:grpSpPr>
          <a:xfrm>
            <a:off x="2945424" y="931984"/>
            <a:ext cx="5785340" cy="641839"/>
            <a:chOff x="0" y="0"/>
            <a:chExt cx="5785339" cy="641838"/>
          </a:xfrm>
        </p:grpSpPr>
        <p:sp>
          <p:nvSpPr>
            <p:cNvPr id="5" name="Rectangle">
              <a:extLst>
                <a:ext uri="{FF2B5EF4-FFF2-40B4-BE49-F238E27FC236}">
                  <a16:creationId xmlns:a16="http://schemas.microsoft.com/office/drawing/2014/main" id="{AA7DD6E8-8C0A-7362-540E-DC452FC7EB9A}"/>
                </a:ext>
              </a:extLst>
            </p:cNvPr>
            <p:cNvSpPr/>
            <p:nvPr/>
          </p:nvSpPr>
          <p:spPr>
            <a:xfrm>
              <a:off x="-1" y="-1"/>
              <a:ext cx="5785341" cy="641840"/>
            </a:xfrm>
            <a:prstGeom prst="rect">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6" name="How to Claim Your CE Credit">
              <a:extLst>
                <a:ext uri="{FF2B5EF4-FFF2-40B4-BE49-F238E27FC236}">
                  <a16:creationId xmlns:a16="http://schemas.microsoft.com/office/drawing/2014/main" id="{B52DF810-2438-FA4C-58E8-07FB29971BA5}"/>
                </a:ext>
              </a:extLst>
            </p:cNvPr>
            <p:cNvSpPr txBox="1"/>
            <p:nvPr/>
          </p:nvSpPr>
          <p:spPr>
            <a:xfrm>
              <a:off x="52069" y="122798"/>
              <a:ext cx="5681201"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solidFill>
                    <a:srgbClr val="FFFFFF"/>
                  </a:solidFill>
                  <a:latin typeface="Gill Sans MT"/>
                  <a:ea typeface="Gill Sans MT"/>
                  <a:cs typeface="Gill Sans MT"/>
                  <a:sym typeface="Gill Sans MT"/>
                </a:defRPr>
              </a:lvl1pPr>
            </a:lstStyle>
            <a:p>
              <a:r>
                <a:t>How to Claim Your CE Credit</a:t>
              </a:r>
            </a:p>
          </p:txBody>
        </p:sp>
      </p:grpSp>
      <p:grpSp>
        <p:nvGrpSpPr>
          <p:cNvPr id="7" name="Flowchart: Connector 2">
            <a:extLst>
              <a:ext uri="{FF2B5EF4-FFF2-40B4-BE49-F238E27FC236}">
                <a16:creationId xmlns:a16="http://schemas.microsoft.com/office/drawing/2014/main" id="{C9FF8BC2-384F-56DC-E6E1-BE5301D698CC}"/>
              </a:ext>
            </a:extLst>
          </p:cNvPr>
          <p:cNvGrpSpPr/>
          <p:nvPr/>
        </p:nvGrpSpPr>
        <p:grpSpPr>
          <a:xfrm>
            <a:off x="442544" y="1700209"/>
            <a:ext cx="647703" cy="620961"/>
            <a:chOff x="0" y="0"/>
            <a:chExt cx="647701" cy="620960"/>
          </a:xfrm>
        </p:grpSpPr>
        <p:sp>
          <p:nvSpPr>
            <p:cNvPr id="8" name="Oval">
              <a:extLst>
                <a:ext uri="{FF2B5EF4-FFF2-40B4-BE49-F238E27FC236}">
                  <a16:creationId xmlns:a16="http://schemas.microsoft.com/office/drawing/2014/main" id="{AC4AE533-F48F-6E7B-2C28-EC013A37359B}"/>
                </a:ext>
              </a:extLst>
            </p:cNvPr>
            <p:cNvSpPr/>
            <p:nvPr/>
          </p:nvSpPr>
          <p:spPr>
            <a:xfrm>
              <a:off x="0" y="-1"/>
              <a:ext cx="647702" cy="62096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9" name="1">
              <a:extLst>
                <a:ext uri="{FF2B5EF4-FFF2-40B4-BE49-F238E27FC236}">
                  <a16:creationId xmlns:a16="http://schemas.microsoft.com/office/drawing/2014/main" id="{EFA5FC9A-B96C-1468-802D-98ECEAC66230}"/>
                </a:ext>
              </a:extLst>
            </p:cNvPr>
            <p:cNvSpPr txBox="1"/>
            <p:nvPr/>
          </p:nvSpPr>
          <p:spPr>
            <a:xfrm>
              <a:off x="148511" y="125059"/>
              <a:ext cx="350679"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1</a:t>
              </a:r>
            </a:p>
          </p:txBody>
        </p:sp>
      </p:grpSp>
      <p:grpSp>
        <p:nvGrpSpPr>
          <p:cNvPr id="10" name="Flowchart: Connector 6">
            <a:extLst>
              <a:ext uri="{FF2B5EF4-FFF2-40B4-BE49-F238E27FC236}">
                <a16:creationId xmlns:a16="http://schemas.microsoft.com/office/drawing/2014/main" id="{B29A1AE2-5DB8-0EB9-29EE-B30B5540ED1F}"/>
              </a:ext>
            </a:extLst>
          </p:cNvPr>
          <p:cNvGrpSpPr/>
          <p:nvPr/>
        </p:nvGrpSpPr>
        <p:grpSpPr>
          <a:xfrm>
            <a:off x="445477" y="2491645"/>
            <a:ext cx="649225" cy="621792"/>
            <a:chOff x="0" y="0"/>
            <a:chExt cx="649223" cy="621791"/>
          </a:xfrm>
        </p:grpSpPr>
        <p:sp>
          <p:nvSpPr>
            <p:cNvPr id="11" name="Oval">
              <a:extLst>
                <a:ext uri="{FF2B5EF4-FFF2-40B4-BE49-F238E27FC236}">
                  <a16:creationId xmlns:a16="http://schemas.microsoft.com/office/drawing/2014/main" id="{697D91F0-5B16-EE35-0B2D-D2B22650C703}"/>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2" name="2">
              <a:extLst>
                <a:ext uri="{FF2B5EF4-FFF2-40B4-BE49-F238E27FC236}">
                  <a16:creationId xmlns:a16="http://schemas.microsoft.com/office/drawing/2014/main" id="{6FF4D49E-678B-3339-A835-C8836BE09609}"/>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2</a:t>
              </a:r>
            </a:p>
          </p:txBody>
        </p:sp>
      </p:grpSp>
      <p:grpSp>
        <p:nvGrpSpPr>
          <p:cNvPr id="13" name="Flowchart: Connector 7">
            <a:extLst>
              <a:ext uri="{FF2B5EF4-FFF2-40B4-BE49-F238E27FC236}">
                <a16:creationId xmlns:a16="http://schemas.microsoft.com/office/drawing/2014/main" id="{195F09D9-30B1-6D99-77CA-635A01EE913E}"/>
              </a:ext>
            </a:extLst>
          </p:cNvPr>
          <p:cNvGrpSpPr/>
          <p:nvPr/>
        </p:nvGrpSpPr>
        <p:grpSpPr>
          <a:xfrm>
            <a:off x="457195" y="3309656"/>
            <a:ext cx="649225" cy="621793"/>
            <a:chOff x="0" y="0"/>
            <a:chExt cx="649223" cy="621791"/>
          </a:xfrm>
        </p:grpSpPr>
        <p:sp>
          <p:nvSpPr>
            <p:cNvPr id="14" name="Oval">
              <a:extLst>
                <a:ext uri="{FF2B5EF4-FFF2-40B4-BE49-F238E27FC236}">
                  <a16:creationId xmlns:a16="http://schemas.microsoft.com/office/drawing/2014/main" id="{A6D6FE2D-5AD5-E019-C175-D8F27E7D799A}"/>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5" name="3">
              <a:extLst>
                <a:ext uri="{FF2B5EF4-FFF2-40B4-BE49-F238E27FC236}">
                  <a16:creationId xmlns:a16="http://schemas.microsoft.com/office/drawing/2014/main" id="{758C71C2-F9B9-816C-9577-B72860AB8C40}"/>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3</a:t>
              </a:r>
            </a:p>
          </p:txBody>
        </p:sp>
      </p:grpSp>
      <p:grpSp>
        <p:nvGrpSpPr>
          <p:cNvPr id="16" name="Flowchart: Connector 9">
            <a:extLst>
              <a:ext uri="{FF2B5EF4-FFF2-40B4-BE49-F238E27FC236}">
                <a16:creationId xmlns:a16="http://schemas.microsoft.com/office/drawing/2014/main" id="{2F706D9C-73EF-57C8-6329-D6CDFF40A861}"/>
              </a:ext>
            </a:extLst>
          </p:cNvPr>
          <p:cNvGrpSpPr/>
          <p:nvPr/>
        </p:nvGrpSpPr>
        <p:grpSpPr>
          <a:xfrm>
            <a:off x="4393713" y="3931448"/>
            <a:ext cx="649225" cy="621793"/>
            <a:chOff x="0" y="0"/>
            <a:chExt cx="649223" cy="621791"/>
          </a:xfrm>
        </p:grpSpPr>
        <p:sp>
          <p:nvSpPr>
            <p:cNvPr id="17" name="Oval">
              <a:extLst>
                <a:ext uri="{FF2B5EF4-FFF2-40B4-BE49-F238E27FC236}">
                  <a16:creationId xmlns:a16="http://schemas.microsoft.com/office/drawing/2014/main" id="{F9EACF2C-DA5A-C6F7-246F-2B9098653A0F}"/>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8" name="4">
              <a:extLst>
                <a:ext uri="{FF2B5EF4-FFF2-40B4-BE49-F238E27FC236}">
                  <a16:creationId xmlns:a16="http://schemas.microsoft.com/office/drawing/2014/main" id="{CF8DC897-4FE8-D621-31E4-36D34D3AEBFF}"/>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4</a:t>
              </a:r>
            </a:p>
          </p:txBody>
        </p:sp>
      </p:grpSp>
      <p:grpSp>
        <p:nvGrpSpPr>
          <p:cNvPr id="19" name="Flowchart: Connector 10">
            <a:extLst>
              <a:ext uri="{FF2B5EF4-FFF2-40B4-BE49-F238E27FC236}">
                <a16:creationId xmlns:a16="http://schemas.microsoft.com/office/drawing/2014/main" id="{A017C039-B771-144D-62B2-F089ABA9AA1A}"/>
              </a:ext>
            </a:extLst>
          </p:cNvPr>
          <p:cNvGrpSpPr/>
          <p:nvPr/>
        </p:nvGrpSpPr>
        <p:grpSpPr>
          <a:xfrm>
            <a:off x="4393713" y="6012939"/>
            <a:ext cx="649225" cy="621793"/>
            <a:chOff x="0" y="0"/>
            <a:chExt cx="649223" cy="621791"/>
          </a:xfrm>
        </p:grpSpPr>
        <p:sp>
          <p:nvSpPr>
            <p:cNvPr id="20" name="Oval">
              <a:extLst>
                <a:ext uri="{FF2B5EF4-FFF2-40B4-BE49-F238E27FC236}">
                  <a16:creationId xmlns:a16="http://schemas.microsoft.com/office/drawing/2014/main" id="{059B093E-A512-EB47-7877-25891F7EE85B}"/>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1" name="5">
              <a:extLst>
                <a:ext uri="{FF2B5EF4-FFF2-40B4-BE49-F238E27FC236}">
                  <a16:creationId xmlns:a16="http://schemas.microsoft.com/office/drawing/2014/main" id="{77B15631-F296-AAB7-188B-43C4CAFADBC3}"/>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5</a:t>
              </a:r>
            </a:p>
          </p:txBody>
        </p:sp>
      </p:grpSp>
      <p:grpSp>
        <p:nvGrpSpPr>
          <p:cNvPr id="22" name="Rounded Rectangular Callout 12">
            <a:extLst>
              <a:ext uri="{FF2B5EF4-FFF2-40B4-BE49-F238E27FC236}">
                <a16:creationId xmlns:a16="http://schemas.microsoft.com/office/drawing/2014/main" id="{28881150-ABF5-F44F-50DB-2013A01D5F09}"/>
              </a:ext>
            </a:extLst>
          </p:cNvPr>
          <p:cNvGrpSpPr/>
          <p:nvPr/>
        </p:nvGrpSpPr>
        <p:grpSpPr>
          <a:xfrm>
            <a:off x="888023" y="4185139"/>
            <a:ext cx="3068516" cy="2601424"/>
            <a:chOff x="0" y="0"/>
            <a:chExt cx="3068515" cy="2601422"/>
          </a:xfrm>
        </p:grpSpPr>
        <p:sp>
          <p:nvSpPr>
            <p:cNvPr id="23" name="Shape">
              <a:extLst>
                <a:ext uri="{FF2B5EF4-FFF2-40B4-BE49-F238E27FC236}">
                  <a16:creationId xmlns:a16="http://schemas.microsoft.com/office/drawing/2014/main" id="{D2B13BA3-782F-681E-012A-94669E13DF44}"/>
                </a:ext>
              </a:extLst>
            </p:cNvPr>
            <p:cNvSpPr/>
            <p:nvPr/>
          </p:nvSpPr>
          <p:spPr>
            <a:xfrm>
              <a:off x="0" y="0"/>
              <a:ext cx="3068516" cy="2601423"/>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215" y="0"/>
                    <a:pt x="2713" y="0"/>
                  </a:cubicBezTo>
                  <a:lnTo>
                    <a:pt x="3600" y="0"/>
                  </a:lnTo>
                  <a:lnTo>
                    <a:pt x="18887" y="0"/>
                  </a:lnTo>
                  <a:cubicBezTo>
                    <a:pt x="20385" y="0"/>
                    <a:pt x="21600" y="1433"/>
                    <a:pt x="21600" y="3200"/>
                  </a:cubicBezTo>
                  <a:lnTo>
                    <a:pt x="21600" y="16000"/>
                  </a:lnTo>
                  <a:cubicBezTo>
                    <a:pt x="21600" y="17767"/>
                    <a:pt x="20385" y="19200"/>
                    <a:pt x="18887" y="19200"/>
                  </a:cubicBezTo>
                  <a:lnTo>
                    <a:pt x="9000" y="19200"/>
                  </a:lnTo>
                  <a:lnTo>
                    <a:pt x="6300" y="21600"/>
                  </a:lnTo>
                  <a:lnTo>
                    <a:pt x="3600" y="19200"/>
                  </a:lnTo>
                  <a:lnTo>
                    <a:pt x="2713" y="19200"/>
                  </a:lnTo>
                  <a:cubicBezTo>
                    <a:pt x="1215" y="19200"/>
                    <a:pt x="0" y="17767"/>
                    <a:pt x="0" y="16000"/>
                  </a:cubicBezTo>
                  <a:lnTo>
                    <a:pt x="0" y="16000"/>
                  </a:lnTo>
                  <a:lnTo>
                    <a:pt x="0" y="11200"/>
                  </a:lnTo>
                  <a:close/>
                </a:path>
              </a:pathLst>
            </a:custGeom>
            <a:solidFill>
              <a:srgbClr val="BFBFBF"/>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4" name="Questions?…">
              <a:extLst>
                <a:ext uri="{FF2B5EF4-FFF2-40B4-BE49-F238E27FC236}">
                  <a16:creationId xmlns:a16="http://schemas.microsoft.com/office/drawing/2014/main" id="{8596AA03-D55C-C2A5-7DFE-6D964105672A}"/>
                </a:ext>
              </a:extLst>
            </p:cNvPr>
            <p:cNvSpPr txBox="1"/>
            <p:nvPr/>
          </p:nvSpPr>
          <p:spPr>
            <a:xfrm>
              <a:off x="164950" y="81767"/>
              <a:ext cx="2738615" cy="2148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solidFill>
                    <a:srgbClr val="006747"/>
                  </a:solidFill>
                  <a:latin typeface="Gill Sans MT"/>
                  <a:ea typeface="Gill Sans MT"/>
                  <a:cs typeface="Gill Sans MT"/>
                  <a:sym typeface="Gill Sans MT"/>
                </a:defRPr>
              </a:pPr>
              <a:r>
                <a:t>Questions? </a:t>
              </a:r>
              <a:endParaRPr>
                <a:solidFill>
                  <a:srgbClr val="FFFFFF"/>
                </a:solidFill>
              </a:endParaRPr>
            </a:p>
            <a:p>
              <a:pPr algn="ctr">
                <a:defRPr sz="1400" b="1">
                  <a:solidFill>
                    <a:srgbClr val="006747"/>
                  </a:solidFill>
                  <a:latin typeface="Gill Sans MT"/>
                  <a:ea typeface="Gill Sans MT"/>
                  <a:cs typeface="Gill Sans MT"/>
                  <a:sym typeface="Gill Sans MT"/>
                </a:defRPr>
              </a:pPr>
              <a:endParaRPr>
                <a:solidFill>
                  <a:srgbClr val="FFFFFF"/>
                </a:solidFill>
              </a:endParaRPr>
            </a:p>
            <a:p>
              <a:pPr algn="ctr">
                <a:defRPr sz="1200">
                  <a:solidFill>
                    <a:srgbClr val="006747"/>
                  </a:solidFill>
                  <a:latin typeface="Gill Sans MT"/>
                  <a:ea typeface="Gill Sans MT"/>
                  <a:cs typeface="Gill Sans MT"/>
                  <a:sym typeface="Gill Sans MT"/>
                </a:defRPr>
              </a:pPr>
              <a:r>
                <a:t>Contact our office using the “Contact Us” form on our website or give us a call at 865-974-6605. Please note that,</a:t>
              </a:r>
              <a:endParaRPr>
                <a:solidFill>
                  <a:srgbClr val="FFFFFF"/>
                </a:solidFill>
              </a:endParaRPr>
            </a:p>
            <a:p>
              <a:pPr algn="ctr">
                <a:defRPr sz="1200">
                  <a:solidFill>
                    <a:srgbClr val="006747"/>
                  </a:solidFill>
                  <a:latin typeface="Gill Sans MT"/>
                  <a:ea typeface="Gill Sans MT"/>
                  <a:cs typeface="Gill Sans MT"/>
                  <a:sym typeface="Gill Sans MT"/>
                </a:defRPr>
              </a:pPr>
              <a:r>
                <a:t>consistent with A CPE’s policy, University of Tennessee College of Pharmacy is unable to award or correct credit for any reason, if more than 60 days have passed from the date of the activity.</a:t>
              </a:r>
            </a:p>
          </p:txBody>
        </p:sp>
      </p:grpSp>
      <p:sp>
        <p:nvSpPr>
          <p:cNvPr id="25" name="TextBox 13">
            <a:extLst>
              <a:ext uri="{FF2B5EF4-FFF2-40B4-BE49-F238E27FC236}">
                <a16:creationId xmlns:a16="http://schemas.microsoft.com/office/drawing/2014/main" id="{7773FBC9-389D-E382-60FA-513CB4A26110}"/>
              </a:ext>
            </a:extLst>
          </p:cNvPr>
          <p:cNvSpPr txBox="1"/>
          <p:nvPr/>
        </p:nvSpPr>
        <p:spPr>
          <a:xfrm>
            <a:off x="1270780" y="1749079"/>
            <a:ext cx="9656301"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ill Sans MT"/>
                <a:ea typeface="Gill Sans MT"/>
                <a:cs typeface="Gill Sans MT"/>
                <a:sym typeface="Gill Sans MT"/>
              </a:defRPr>
            </a:pPr>
            <a:r>
              <a:t>Visit </a:t>
            </a:r>
            <a:r>
              <a:rPr u="sng">
                <a:solidFill>
                  <a:srgbClr val="0000FF"/>
                </a:solidFill>
                <a:uFill>
                  <a:solidFill>
                    <a:srgbClr val="0000FF"/>
                  </a:solidFill>
                </a:uFill>
                <a:hlinkClick r:id="rId3"/>
              </a:rPr>
              <a:t>http://utcop.learningexpressCE.com</a:t>
            </a:r>
            <a:r>
              <a:t> and create an account or log in. If it’s your first time to our site, you’ll need to create an account. Make sure to have your NABP ePID and DOB handy! </a:t>
            </a:r>
          </a:p>
        </p:txBody>
      </p:sp>
      <p:grpSp>
        <p:nvGrpSpPr>
          <p:cNvPr id="26" name="Rounded Rectangle 14">
            <a:extLst>
              <a:ext uri="{FF2B5EF4-FFF2-40B4-BE49-F238E27FC236}">
                <a16:creationId xmlns:a16="http://schemas.microsoft.com/office/drawing/2014/main" id="{A9C9AAA2-3F73-046C-AE03-46A323A2A9CF}"/>
              </a:ext>
            </a:extLst>
          </p:cNvPr>
          <p:cNvGrpSpPr/>
          <p:nvPr/>
        </p:nvGrpSpPr>
        <p:grpSpPr>
          <a:xfrm>
            <a:off x="5687707" y="4601268"/>
            <a:ext cx="5072063" cy="1297941"/>
            <a:chOff x="0" y="0"/>
            <a:chExt cx="5072062" cy="1297939"/>
          </a:xfrm>
        </p:grpSpPr>
        <p:sp>
          <p:nvSpPr>
            <p:cNvPr id="27" name="Rounded Rectangle">
              <a:extLst>
                <a:ext uri="{FF2B5EF4-FFF2-40B4-BE49-F238E27FC236}">
                  <a16:creationId xmlns:a16="http://schemas.microsoft.com/office/drawing/2014/main" id="{54886835-D697-C97A-A018-7CE062B6F353}"/>
                </a:ext>
              </a:extLst>
            </p:cNvPr>
            <p:cNvSpPr/>
            <p:nvPr/>
          </p:nvSpPr>
          <p:spPr>
            <a:xfrm>
              <a:off x="0" y="23485"/>
              <a:ext cx="5072063" cy="1250970"/>
            </a:xfrm>
            <a:prstGeom prst="roundRect">
              <a:avLst>
                <a:gd name="adj" fmla="val 16667"/>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8" name="After you complete your evaluation, attendance will be cross-checked against log-in records. A report will then be sent to CPE Monitor, using the NABP ePID and DOB you have stored in your profile. (see step 1)">
              <a:extLst>
                <a:ext uri="{FF2B5EF4-FFF2-40B4-BE49-F238E27FC236}">
                  <a16:creationId xmlns:a16="http://schemas.microsoft.com/office/drawing/2014/main" id="{E33B179F-C72B-4749-35DA-FBC918411BC4}"/>
                </a:ext>
              </a:extLst>
            </p:cNvPr>
            <p:cNvSpPr txBox="1"/>
            <p:nvPr/>
          </p:nvSpPr>
          <p:spPr>
            <a:xfrm>
              <a:off x="113136" y="0"/>
              <a:ext cx="4845790" cy="12979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a:solidFill>
                    <a:srgbClr val="FFFFFF"/>
                  </a:solidFill>
                  <a:latin typeface="Gill Sans MT"/>
                  <a:ea typeface="Gill Sans MT"/>
                  <a:cs typeface="Gill Sans MT"/>
                  <a:sym typeface="Gill Sans MT"/>
                </a:defRPr>
              </a:pPr>
              <a:r>
                <a:t>After you complete your evaluation, attendance will be cross-checked against log-in records. A report will then be sent to CPE Monitor, using the NABP ePID and DOB you have stored in your profile. (see step </a:t>
              </a:r>
              <a:r>
                <a:rPr>
                  <a:latin typeface="72"/>
                  <a:ea typeface="72"/>
                  <a:cs typeface="72"/>
                  <a:sym typeface="72"/>
                </a:rPr>
                <a:t>1</a:t>
              </a:r>
              <a:r>
                <a:t>) </a:t>
              </a:r>
            </a:p>
          </p:txBody>
        </p:sp>
      </p:grpSp>
      <p:sp>
        <p:nvSpPr>
          <p:cNvPr id="29" name="TextBox 15">
            <a:extLst>
              <a:ext uri="{FF2B5EF4-FFF2-40B4-BE49-F238E27FC236}">
                <a16:creationId xmlns:a16="http://schemas.microsoft.com/office/drawing/2014/main" id="{59DD1C8B-CFBE-45B7-9C07-3F260FD057E6}"/>
              </a:ext>
            </a:extLst>
          </p:cNvPr>
          <p:cNvSpPr txBox="1"/>
          <p:nvPr/>
        </p:nvSpPr>
        <p:spPr>
          <a:xfrm>
            <a:off x="1267849" y="2617875"/>
            <a:ext cx="965630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When you are logged in, click on the “My Account” tab and navigate to Pending/Private Activities.</a:t>
            </a:r>
          </a:p>
        </p:txBody>
      </p:sp>
      <p:sp>
        <p:nvSpPr>
          <p:cNvPr id="30" name="TextBox 16">
            <a:extLst>
              <a:ext uri="{FF2B5EF4-FFF2-40B4-BE49-F238E27FC236}">
                <a16:creationId xmlns:a16="http://schemas.microsoft.com/office/drawing/2014/main" id="{01FC7290-B572-90D6-83DB-381279FA5D0F}"/>
              </a:ext>
            </a:extLst>
          </p:cNvPr>
          <p:cNvSpPr txBox="1"/>
          <p:nvPr/>
        </p:nvSpPr>
        <p:spPr>
          <a:xfrm>
            <a:off x="1267849" y="3296972"/>
            <a:ext cx="952441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Scroll to the bottom of Pending/Private Activities and type in the access code provided to you at your session. </a:t>
            </a:r>
          </a:p>
        </p:txBody>
      </p:sp>
      <p:sp>
        <p:nvSpPr>
          <p:cNvPr id="31" name="TextBox 17">
            <a:extLst>
              <a:ext uri="{FF2B5EF4-FFF2-40B4-BE49-F238E27FC236}">
                <a16:creationId xmlns:a16="http://schemas.microsoft.com/office/drawing/2014/main" id="{795C0739-2CC2-D2DE-F7EA-5C20CC916C85}"/>
              </a:ext>
            </a:extLst>
          </p:cNvPr>
          <p:cNvSpPr txBox="1"/>
          <p:nvPr/>
        </p:nvSpPr>
        <p:spPr>
          <a:xfrm>
            <a:off x="5224387" y="3868532"/>
            <a:ext cx="67528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rPr dirty="0"/>
              <a:t>Select Register Now once you have arrived </a:t>
            </a:r>
            <a:r>
              <a:rPr lang="en-US" dirty="0"/>
              <a:t>at</a:t>
            </a:r>
            <a:r>
              <a:rPr dirty="0"/>
              <a:t> your program's page.  After registering you will then complete the evaluation for this activity.</a:t>
            </a:r>
          </a:p>
        </p:txBody>
      </p:sp>
      <p:sp>
        <p:nvSpPr>
          <p:cNvPr id="32" name="TextBox 18">
            <a:extLst>
              <a:ext uri="{FF2B5EF4-FFF2-40B4-BE49-F238E27FC236}">
                <a16:creationId xmlns:a16="http://schemas.microsoft.com/office/drawing/2014/main" id="{AA8BB4FB-CC6A-7179-5660-708E660CFFCF}"/>
              </a:ext>
            </a:extLst>
          </p:cNvPr>
          <p:cNvSpPr txBox="1"/>
          <p:nvPr/>
        </p:nvSpPr>
        <p:spPr>
          <a:xfrm>
            <a:off x="5224388" y="6043386"/>
            <a:ext cx="66522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Allow up to 48 hours to see your CE credit online in your NABP Profile. </a:t>
            </a:r>
          </a:p>
        </p:txBody>
      </p:sp>
    </p:spTree>
    <p:extLst>
      <p:ext uri="{BB962C8B-B14F-4D97-AF65-F5344CB8AC3E}">
        <p14:creationId xmlns:p14="http://schemas.microsoft.com/office/powerpoint/2010/main" val="2135781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FDA5B215-FA11-C3A3-8AFB-69321AEA6575}"/>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4">
            <a:extLst>
              <a:ext uri="{FF2B5EF4-FFF2-40B4-BE49-F238E27FC236}">
                <a16:creationId xmlns:a16="http://schemas.microsoft.com/office/drawing/2014/main" id="{8D5B62A5-1C3A-2999-083A-7317A9D524FC}"/>
              </a:ext>
            </a:extLst>
          </p:cNvPr>
          <p:cNvSpPr txBox="1"/>
          <p:nvPr/>
        </p:nvSpPr>
        <p:spPr>
          <a:xfrm>
            <a:off x="545945" y="2789190"/>
            <a:ext cx="10947461" cy="1538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200"/>
              </a:spcBef>
              <a:defRPr sz="2800">
                <a:solidFill>
                  <a:srgbClr val="808080"/>
                </a:solidFill>
                <a:latin typeface="Gill Sans MT"/>
                <a:ea typeface="Gill Sans MT"/>
                <a:cs typeface="Gill Sans MT"/>
                <a:sym typeface="Gill Sans MT"/>
              </a:defRPr>
            </a:pPr>
            <a:endParaRPr dirty="0"/>
          </a:p>
          <a:p>
            <a:pPr algn="ctr">
              <a:spcBef>
                <a:spcPts val="1200"/>
              </a:spcBef>
              <a:defRPr sz="2800">
                <a:solidFill>
                  <a:srgbClr val="808080"/>
                </a:solidFill>
                <a:latin typeface="Gill Sans MT"/>
                <a:ea typeface="Gill Sans MT"/>
                <a:cs typeface="Gill Sans MT"/>
                <a:sym typeface="Gill Sans MT"/>
              </a:defRPr>
            </a:pPr>
            <a:r>
              <a:rPr dirty="0"/>
              <a:t>Your private event code for this program is</a:t>
            </a:r>
            <a:r>
              <a:t>: </a:t>
            </a:r>
            <a:r>
              <a:rPr lang="en-US" b="1">
                <a:solidFill>
                  <a:srgbClr val="FF0000"/>
                </a:solidFill>
              </a:rPr>
              <a:t>HSES25088</a:t>
            </a:r>
            <a:endParaRPr b="1" dirty="0">
              <a:solidFill>
                <a:srgbClr val="FF0000"/>
              </a:solidFill>
            </a:endParaRPr>
          </a:p>
          <a:p>
            <a:pPr algn="ctr">
              <a:spcBef>
                <a:spcPts val="1200"/>
              </a:spcBef>
              <a:defRPr>
                <a:solidFill>
                  <a:srgbClr val="808080"/>
                </a:solidFill>
                <a:latin typeface="Gill Sans MT"/>
                <a:ea typeface="Gill Sans MT"/>
                <a:cs typeface="Gill Sans MT"/>
                <a:sym typeface="Gill Sans MT"/>
              </a:defRPr>
            </a:pPr>
            <a:r>
              <a:rPr dirty="0"/>
              <a:t>*This will be the code you enter at the bottom of the Pending/Private Events page.</a:t>
            </a:r>
          </a:p>
        </p:txBody>
      </p:sp>
      <p:sp>
        <p:nvSpPr>
          <p:cNvPr id="4" name="TextBox 5">
            <a:extLst>
              <a:ext uri="{FF2B5EF4-FFF2-40B4-BE49-F238E27FC236}">
                <a16:creationId xmlns:a16="http://schemas.microsoft.com/office/drawing/2014/main" id="{4B03C03E-CF77-1B74-DB9D-DE0301524228}"/>
              </a:ext>
            </a:extLst>
          </p:cNvPr>
          <p:cNvSpPr txBox="1"/>
          <p:nvPr/>
        </p:nvSpPr>
        <p:spPr>
          <a:xfrm>
            <a:off x="618596" y="247078"/>
            <a:ext cx="10947461"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200">
                <a:solidFill>
                  <a:srgbClr val="FFFFFF"/>
                </a:solidFill>
                <a:latin typeface="Arial"/>
                <a:ea typeface="Arial"/>
                <a:cs typeface="Arial"/>
                <a:sym typeface="Arial"/>
              </a:defRPr>
            </a:lvl1pPr>
          </a:lstStyle>
          <a:p>
            <a:r>
              <a:t>CPE Credit</a:t>
            </a:r>
          </a:p>
        </p:txBody>
      </p:sp>
      <p:pic>
        <p:nvPicPr>
          <p:cNvPr id="5" name="Picture 2" descr="Picture 2">
            <a:extLst>
              <a:ext uri="{FF2B5EF4-FFF2-40B4-BE49-F238E27FC236}">
                <a16:creationId xmlns:a16="http://schemas.microsoft.com/office/drawing/2014/main" id="{932364A6-3A7E-9F4F-EB85-9DC053D5C425}"/>
              </a:ext>
            </a:extLst>
          </p:cNvPr>
          <p:cNvPicPr>
            <a:picLocks noChangeAspect="1"/>
          </p:cNvPicPr>
          <p:nvPr/>
        </p:nvPicPr>
        <p:blipFill>
          <a:blip r:embed="rId3"/>
          <a:stretch>
            <a:fillRect/>
          </a:stretch>
        </p:blipFill>
        <p:spPr>
          <a:xfrm>
            <a:off x="2474027" y="1055652"/>
            <a:ext cx="6560575" cy="1355853"/>
          </a:xfrm>
          <a:prstGeom prst="rect">
            <a:avLst/>
          </a:prstGeom>
          <a:ln w="12700">
            <a:miter lim="400000"/>
          </a:ln>
        </p:spPr>
      </p:pic>
      <p:pic>
        <p:nvPicPr>
          <p:cNvPr id="6" name="Picture 1" descr="Picture 1">
            <a:extLst>
              <a:ext uri="{FF2B5EF4-FFF2-40B4-BE49-F238E27FC236}">
                <a16:creationId xmlns:a16="http://schemas.microsoft.com/office/drawing/2014/main" id="{625AF39B-11BF-901A-AFD7-6F3E0D31FCA8}"/>
              </a:ext>
            </a:extLst>
          </p:cNvPr>
          <p:cNvPicPr>
            <a:picLocks noChangeAspect="1"/>
          </p:cNvPicPr>
          <p:nvPr/>
        </p:nvPicPr>
        <p:blipFill>
          <a:blip r:embed="rId4"/>
          <a:stretch>
            <a:fillRect/>
          </a:stretch>
        </p:blipFill>
        <p:spPr>
          <a:xfrm>
            <a:off x="10937630" y="5723792"/>
            <a:ext cx="1202992" cy="1005837"/>
          </a:xfrm>
          <a:prstGeom prst="rect">
            <a:avLst/>
          </a:prstGeom>
          <a:ln w="12700">
            <a:miter lim="400000"/>
          </a:ln>
        </p:spPr>
      </p:pic>
    </p:spTree>
    <p:extLst>
      <p:ext uri="{BB962C8B-B14F-4D97-AF65-F5344CB8AC3E}">
        <p14:creationId xmlns:p14="http://schemas.microsoft.com/office/powerpoint/2010/main" val="284169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7124E2-E5A8-AC12-5B41-08B4DF23D8F6}"/>
              </a:ext>
            </a:extLst>
          </p:cNvPr>
          <p:cNvSpPr>
            <a:spLocks noGrp="1"/>
          </p:cNvSpPr>
          <p:nvPr>
            <p:ph type="title"/>
          </p:nvPr>
        </p:nvSpPr>
        <p:spPr>
          <a:xfrm>
            <a:off x="839788" y="457200"/>
            <a:ext cx="3932237" cy="1023257"/>
          </a:xfrm>
        </p:spPr>
        <p:txBody>
          <a:bodyPr>
            <a:normAutofit/>
          </a:bodyPr>
          <a:lstStyle/>
          <a:p>
            <a:r>
              <a:rPr lang="en-US" sz="4800" b="1" dirty="0"/>
              <a:t>Our Why</a:t>
            </a:r>
          </a:p>
        </p:txBody>
      </p:sp>
      <p:pic>
        <p:nvPicPr>
          <p:cNvPr id="13" name="Content Placeholder 12" descr="A group of people posing for a photo&#10;&#10;AI-generated content may be incorrect.">
            <a:extLst>
              <a:ext uri="{FF2B5EF4-FFF2-40B4-BE49-F238E27FC236}">
                <a16:creationId xmlns:a16="http://schemas.microsoft.com/office/drawing/2014/main" id="{7E5CCF9D-D808-8BBA-5D01-ED01C061A943}"/>
              </a:ext>
            </a:extLst>
          </p:cNvPr>
          <p:cNvPicPr>
            <a:picLocks noGrp="1" noChangeAspect="1"/>
          </p:cNvPicPr>
          <p:nvPr>
            <p:ph idx="1"/>
          </p:nvPr>
        </p:nvPicPr>
        <p:blipFill>
          <a:blip r:embed="rId3"/>
          <a:srcRect b="36741"/>
          <a:stretch>
            <a:fillRect/>
          </a:stretch>
        </p:blipFill>
        <p:spPr>
          <a:xfrm>
            <a:off x="5272678" y="258534"/>
            <a:ext cx="6482305" cy="5460442"/>
          </a:xfrm>
        </p:spPr>
      </p:pic>
      <p:sp>
        <p:nvSpPr>
          <p:cNvPr id="11" name="Text Placeholder 10">
            <a:extLst>
              <a:ext uri="{FF2B5EF4-FFF2-40B4-BE49-F238E27FC236}">
                <a16:creationId xmlns:a16="http://schemas.microsoft.com/office/drawing/2014/main" id="{92336B50-FEC6-76DD-C715-5F0324902BE0}"/>
              </a:ext>
            </a:extLst>
          </p:cNvPr>
          <p:cNvSpPr>
            <a:spLocks noGrp="1"/>
          </p:cNvSpPr>
          <p:nvPr>
            <p:ph type="body" sz="half" idx="2"/>
          </p:nvPr>
        </p:nvSpPr>
        <p:spPr>
          <a:xfrm>
            <a:off x="839787" y="1480457"/>
            <a:ext cx="3932237" cy="3811588"/>
          </a:xfrm>
        </p:spPr>
        <p:txBody>
          <a:bodyPr/>
          <a:lstStyle/>
          <a:p>
            <a:r>
              <a:rPr lang="en-US" dirty="0"/>
              <a:t>The future. </a:t>
            </a:r>
          </a:p>
        </p:txBody>
      </p:sp>
      <p:pic>
        <p:nvPicPr>
          <p:cNvPr id="3" name="Picture 2" descr="A group of people posing for a photo&#10;&#10;AI-generated content may be incorrect.">
            <a:extLst>
              <a:ext uri="{FF2B5EF4-FFF2-40B4-BE49-F238E27FC236}">
                <a16:creationId xmlns:a16="http://schemas.microsoft.com/office/drawing/2014/main" id="{FD481016-4823-620A-AD9A-DD0E792B6B0F}"/>
              </a:ext>
            </a:extLst>
          </p:cNvPr>
          <p:cNvPicPr>
            <a:picLocks noChangeAspect="1"/>
          </p:cNvPicPr>
          <p:nvPr/>
        </p:nvPicPr>
        <p:blipFill>
          <a:blip r:embed="rId4"/>
          <a:stretch>
            <a:fillRect/>
          </a:stretch>
        </p:blipFill>
        <p:spPr>
          <a:xfrm>
            <a:off x="589461" y="3098785"/>
            <a:ext cx="4432890" cy="2955260"/>
          </a:xfrm>
          <a:prstGeom prst="rect">
            <a:avLst/>
          </a:prstGeom>
        </p:spPr>
      </p:pic>
      <p:sp>
        <p:nvSpPr>
          <p:cNvPr id="4" name="TextBox 3">
            <a:extLst>
              <a:ext uri="{FF2B5EF4-FFF2-40B4-BE49-F238E27FC236}">
                <a16:creationId xmlns:a16="http://schemas.microsoft.com/office/drawing/2014/main" id="{9F01CC88-845F-069D-4A86-B887BD6221F0}"/>
              </a:ext>
            </a:extLst>
          </p:cNvPr>
          <p:cNvSpPr txBox="1"/>
          <p:nvPr/>
        </p:nvSpPr>
        <p:spPr>
          <a:xfrm>
            <a:off x="5272678" y="5868988"/>
            <a:ext cx="5961379" cy="369332"/>
          </a:xfrm>
          <a:prstGeom prst="rect">
            <a:avLst/>
          </a:prstGeom>
          <a:noFill/>
        </p:spPr>
        <p:txBody>
          <a:bodyPr wrap="square" rtlCol="0">
            <a:spAutoFit/>
          </a:bodyPr>
          <a:lstStyle/>
          <a:p>
            <a:r>
              <a:rPr lang="en-US" dirty="0"/>
              <a:t>Left:  Pathology Residents    Above:  Surgery residents</a:t>
            </a:r>
          </a:p>
        </p:txBody>
      </p:sp>
    </p:spTree>
    <p:extLst>
      <p:ext uri="{BB962C8B-B14F-4D97-AF65-F5344CB8AC3E}">
        <p14:creationId xmlns:p14="http://schemas.microsoft.com/office/powerpoint/2010/main" val="105206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3DFEB-73F7-4E46-79C0-4A514B6735FD}"/>
              </a:ext>
            </a:extLst>
          </p:cNvPr>
          <p:cNvSpPr>
            <a:spLocks noGrp="1"/>
          </p:cNvSpPr>
          <p:nvPr>
            <p:ph type="title"/>
          </p:nvPr>
        </p:nvSpPr>
        <p:spPr/>
        <p:txBody>
          <a:bodyPr/>
          <a:lstStyle/>
          <a:p>
            <a:r>
              <a:rPr lang="en-US" dirty="0"/>
              <a:t>Reflection</a:t>
            </a:r>
          </a:p>
        </p:txBody>
      </p:sp>
      <p:sp>
        <p:nvSpPr>
          <p:cNvPr id="6" name="Content Placeholder 5">
            <a:extLst>
              <a:ext uri="{FF2B5EF4-FFF2-40B4-BE49-F238E27FC236}">
                <a16:creationId xmlns:a16="http://schemas.microsoft.com/office/drawing/2014/main" id="{FA8E2FB5-C1BD-D5AC-57AF-549079B784E8}"/>
              </a:ext>
            </a:extLst>
          </p:cNvPr>
          <p:cNvSpPr>
            <a:spLocks noGrp="1"/>
          </p:cNvSpPr>
          <p:nvPr>
            <p:ph idx="1"/>
          </p:nvPr>
        </p:nvSpPr>
        <p:spPr/>
        <p:txBody>
          <a:bodyPr>
            <a:normAutofit/>
          </a:bodyPr>
          <a:lstStyle/>
          <a:p>
            <a:pPr marL="0" indent="0" algn="ctr">
              <a:buNone/>
            </a:pPr>
            <a:r>
              <a:rPr lang="en-US" sz="3600" dirty="0"/>
              <a:t>Think of a time you struggled with an assessment decision – what made it difficult?</a:t>
            </a:r>
          </a:p>
        </p:txBody>
      </p:sp>
    </p:spTree>
    <p:extLst>
      <p:ext uri="{BB962C8B-B14F-4D97-AF65-F5344CB8AC3E}">
        <p14:creationId xmlns:p14="http://schemas.microsoft.com/office/powerpoint/2010/main" val="89516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EAF084-0611-DEFE-6419-9E500888E992}"/>
              </a:ext>
            </a:extLst>
          </p:cNvPr>
          <p:cNvSpPr>
            <a:spLocks noGrp="1"/>
          </p:cNvSpPr>
          <p:nvPr>
            <p:ph type="ctrTitle"/>
          </p:nvPr>
        </p:nvSpPr>
        <p:spPr/>
        <p:txBody>
          <a:bodyPr>
            <a:normAutofit fontScale="90000"/>
          </a:bodyPr>
          <a:lstStyle/>
          <a:p>
            <a:r>
              <a:rPr lang="en-US" dirty="0"/>
              <a:t>“Reading Emotion in a Statement where there was none”</a:t>
            </a:r>
          </a:p>
        </p:txBody>
      </p:sp>
      <p:sp>
        <p:nvSpPr>
          <p:cNvPr id="8" name="Subtitle 7">
            <a:extLst>
              <a:ext uri="{FF2B5EF4-FFF2-40B4-BE49-F238E27FC236}">
                <a16:creationId xmlns:a16="http://schemas.microsoft.com/office/drawing/2014/main" id="{A8B11027-92B9-A809-5D42-4C216113B6A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660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D39D-89E8-792A-D1DC-5052687111D7}"/>
              </a:ext>
            </a:extLst>
          </p:cNvPr>
          <p:cNvSpPr>
            <a:spLocks noGrp="1"/>
          </p:cNvSpPr>
          <p:nvPr>
            <p:ph type="title"/>
          </p:nvPr>
        </p:nvSpPr>
        <p:spPr/>
        <p:txBody>
          <a:bodyPr/>
          <a:lstStyle/>
          <a:p>
            <a:r>
              <a:rPr lang="en-US" dirty="0"/>
              <a:t>Guiding Principles:  Duality</a:t>
            </a:r>
          </a:p>
        </p:txBody>
      </p:sp>
      <p:graphicFrame>
        <p:nvGraphicFramePr>
          <p:cNvPr id="8" name="Content Placeholder 7">
            <a:extLst>
              <a:ext uri="{FF2B5EF4-FFF2-40B4-BE49-F238E27FC236}">
                <a16:creationId xmlns:a16="http://schemas.microsoft.com/office/drawing/2014/main" id="{658D530E-29C2-923D-6799-5445A8D75E98}"/>
              </a:ext>
            </a:extLst>
          </p:cNvPr>
          <p:cNvGraphicFramePr>
            <a:graphicFrameLocks noGrp="1"/>
          </p:cNvGraphicFramePr>
          <p:nvPr>
            <p:ph sz="half" idx="2"/>
          </p:nvPr>
        </p:nvGraphicFramePr>
        <p:xfrm>
          <a:off x="1498304" y="1830128"/>
          <a:ext cx="9195391" cy="366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10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49FC3-58B7-72F9-34BF-266F105CC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2308F-2805-6158-E7A4-58E31DD8FB62}"/>
              </a:ext>
            </a:extLst>
          </p:cNvPr>
          <p:cNvSpPr>
            <a:spLocks noGrp="1"/>
          </p:cNvSpPr>
          <p:nvPr>
            <p:ph type="title"/>
          </p:nvPr>
        </p:nvSpPr>
        <p:spPr/>
        <p:txBody>
          <a:bodyPr/>
          <a:lstStyle/>
          <a:p>
            <a:r>
              <a:rPr lang="en-US" dirty="0"/>
              <a:t>Guiding Principles:  Ethical Principles</a:t>
            </a:r>
          </a:p>
        </p:txBody>
      </p:sp>
      <p:sp>
        <p:nvSpPr>
          <p:cNvPr id="6" name="Content Placeholder 5">
            <a:extLst>
              <a:ext uri="{FF2B5EF4-FFF2-40B4-BE49-F238E27FC236}">
                <a16:creationId xmlns:a16="http://schemas.microsoft.com/office/drawing/2014/main" id="{6F922DD2-3E4C-2E44-20AD-3B2F4BF75CC4}"/>
              </a:ext>
            </a:extLst>
          </p:cNvPr>
          <p:cNvSpPr>
            <a:spLocks noGrp="1"/>
          </p:cNvSpPr>
          <p:nvPr>
            <p:ph sz="half" idx="1"/>
          </p:nvPr>
        </p:nvSpPr>
        <p:spPr>
          <a:xfrm>
            <a:off x="838200" y="1825625"/>
            <a:ext cx="6253716" cy="4351338"/>
          </a:xfrm>
        </p:spPr>
        <p:txBody>
          <a:bodyPr>
            <a:normAutofit fontScale="85000" lnSpcReduction="20000"/>
          </a:bodyPr>
          <a:lstStyle/>
          <a:p>
            <a:r>
              <a:rPr lang="en-US" b="1" dirty="0"/>
              <a:t>Beneficence:  </a:t>
            </a:r>
          </a:p>
          <a:p>
            <a:pPr lvl="1"/>
            <a:r>
              <a:rPr lang="en-US" dirty="0"/>
              <a:t>Which actions will best support the learner’s growth and well-being?</a:t>
            </a:r>
          </a:p>
          <a:p>
            <a:r>
              <a:rPr lang="en-US" b="1" dirty="0"/>
              <a:t>Nonmaleficence:  </a:t>
            </a:r>
          </a:p>
          <a:p>
            <a:pPr lvl="1"/>
            <a:r>
              <a:rPr lang="en-US" dirty="0"/>
              <a:t>Could my decision cause harm to patients, peers, or the learner?</a:t>
            </a:r>
          </a:p>
          <a:p>
            <a:r>
              <a:rPr lang="en-US" b="1" dirty="0"/>
              <a:t>Justice:  </a:t>
            </a:r>
          </a:p>
          <a:p>
            <a:pPr lvl="1"/>
            <a:r>
              <a:rPr lang="en-US" dirty="0"/>
              <a:t>Am I being fair and consistent across learners?</a:t>
            </a:r>
          </a:p>
          <a:p>
            <a:r>
              <a:rPr lang="en-US" b="1" dirty="0"/>
              <a:t>Fidelity:  </a:t>
            </a:r>
          </a:p>
          <a:p>
            <a:pPr lvl="1"/>
            <a:r>
              <a:rPr lang="en-US" dirty="0"/>
              <a:t>Am I being transparent?</a:t>
            </a:r>
          </a:p>
          <a:p>
            <a:r>
              <a:rPr lang="en-US" b="1" dirty="0"/>
              <a:t>Integrity:  </a:t>
            </a:r>
          </a:p>
          <a:p>
            <a:pPr lvl="1"/>
            <a:r>
              <a:rPr lang="en-US" dirty="0"/>
              <a:t>Am I treating the learner with dignity and respecting their agency?</a:t>
            </a:r>
          </a:p>
          <a:p>
            <a:endParaRPr lang="en-US" dirty="0"/>
          </a:p>
        </p:txBody>
      </p:sp>
      <p:sp>
        <p:nvSpPr>
          <p:cNvPr id="7" name="Content Placeholder 6">
            <a:extLst>
              <a:ext uri="{FF2B5EF4-FFF2-40B4-BE49-F238E27FC236}">
                <a16:creationId xmlns:a16="http://schemas.microsoft.com/office/drawing/2014/main" id="{36C60422-56D7-47E4-43FF-F8A1F9CCD11D}"/>
              </a:ext>
            </a:extLst>
          </p:cNvPr>
          <p:cNvSpPr>
            <a:spLocks noGrp="1"/>
          </p:cNvSpPr>
          <p:nvPr>
            <p:ph sz="half" idx="2"/>
          </p:nvPr>
        </p:nvSpPr>
        <p:spPr>
          <a:xfrm>
            <a:off x="7442791" y="1687402"/>
            <a:ext cx="3911009" cy="4351338"/>
          </a:xfrm>
          <a:solidFill>
            <a:schemeClr val="accent2">
              <a:lumMod val="40000"/>
              <a:lumOff val="60000"/>
            </a:schemeClr>
          </a:solidFill>
        </p:spPr>
        <p:txBody>
          <a:bodyPr anchor="ctr">
            <a:normAutofit fontScale="85000" lnSpcReduction="20000"/>
          </a:bodyPr>
          <a:lstStyle/>
          <a:p>
            <a:r>
              <a:rPr lang="en-US" b="1" dirty="0"/>
              <a:t>Educational:</a:t>
            </a:r>
          </a:p>
          <a:p>
            <a:pPr lvl="1"/>
            <a:r>
              <a:rPr lang="en-US" dirty="0"/>
              <a:t>Transparency:  expectations, evaluation</a:t>
            </a:r>
          </a:p>
          <a:p>
            <a:pPr lvl="1"/>
            <a:r>
              <a:rPr lang="en-US" dirty="0"/>
              <a:t>Proportional responses (remediation vs. failure)</a:t>
            </a:r>
          </a:p>
          <a:p>
            <a:r>
              <a:rPr lang="en-US" b="1" dirty="0"/>
              <a:t>Institutional or External considerations</a:t>
            </a:r>
            <a:r>
              <a:rPr lang="en-US" dirty="0"/>
              <a:t>:</a:t>
            </a:r>
          </a:p>
          <a:p>
            <a:pPr lvl="1"/>
            <a:r>
              <a:rPr lang="en-US" dirty="0"/>
              <a:t>Influence of institution culture</a:t>
            </a:r>
          </a:p>
          <a:p>
            <a:pPr lvl="1"/>
            <a:r>
              <a:rPr lang="en-US" dirty="0"/>
              <a:t>Systemic factors like workload, inadequate support, unclear expectations</a:t>
            </a:r>
          </a:p>
        </p:txBody>
      </p:sp>
    </p:spTree>
    <p:extLst>
      <p:ext uri="{BB962C8B-B14F-4D97-AF65-F5344CB8AC3E}">
        <p14:creationId xmlns:p14="http://schemas.microsoft.com/office/powerpoint/2010/main" val="18603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dirty="0"/>
              <a:t>Break up into small groups  </a:t>
            </a:r>
          </a:p>
        </p:txBody>
      </p:sp>
    </p:spTree>
    <p:extLst>
      <p:ext uri="{BB962C8B-B14F-4D97-AF65-F5344CB8AC3E}">
        <p14:creationId xmlns:p14="http://schemas.microsoft.com/office/powerpoint/2010/main" val="1103582999"/>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 Template Green" id="{BC6BE5FF-4BA6-8447-8651-7CDD8E1CCE6B}" vid="{3042DC4D-DB86-A14C-B2CE-4851DA7697CB}"/>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 Template Green" id="{BC6BE5FF-4BA6-8447-8651-7CDD8E1CCE6B}" vid="{FD42B18F-DD09-9C42-8AAF-2184C0DC6C77}"/>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 Template Green" id="{BC6BE5FF-4BA6-8447-8651-7CDD8E1CCE6B}" vid="{38363A30-5814-CC49-A19B-BF1D240C059A}"/>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 Template Green" id="{BC6BE5FF-4BA6-8447-8651-7CDD8E1CCE6B}" vid="{FA90ECB9-4D67-7840-AF08-382D0C39B08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DB7BC606C3F4D8C2A5802EB502456" ma:contentTypeVersion="19" ma:contentTypeDescription="Create a new document." ma:contentTypeScope="" ma:versionID="e734c9f9f51f2907082baac9c8a09a65">
  <xsd:schema xmlns:xsd="http://www.w3.org/2001/XMLSchema" xmlns:xs="http://www.w3.org/2001/XMLSchema" xmlns:p="http://schemas.microsoft.com/office/2006/metadata/properties" xmlns:ns2="92e77603-4986-47f0-bd09-0616c866d547" xmlns:ns3="6e0d1539-1940-4963-b15e-ba08be49a55c" targetNamespace="http://schemas.microsoft.com/office/2006/metadata/properties" ma:root="true" ma:fieldsID="4ba416f40746e6d4727e61ed6a174c2d" ns2:_="" ns3:_="">
    <xsd:import namespace="92e77603-4986-47f0-bd09-0616c866d547"/>
    <xsd:import namespace="6e0d1539-1940-4963-b15e-ba08be49a5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77603-4986-47f0-bd09-0616c866d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0d1539-1940-4963-b15e-ba08be49a5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e2eb34-5002-419f-ae13-55bde1f8e98a}" ma:internalName="TaxCatchAll" ma:showField="CatchAllData" ma:web="6e0d1539-1940-4963-b15e-ba08be49a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e0d1539-1940-4963-b15e-ba08be49a55c" xsi:nil="true"/>
    <lcf76f155ced4ddcb4097134ff3c332f xmlns="92e77603-4986-47f0-bd09-0616c866d54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64804-47D6-4537-9725-598C7F401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77603-4986-47f0-bd09-0616c866d547"/>
    <ds:schemaRef ds:uri="6e0d1539-1940-4963-b15e-ba08be49a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0F8BCC-E656-4318-8208-47C1CFCBBAA1}">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6e0d1539-1940-4963-b15e-ba08be49a55c"/>
    <ds:schemaRef ds:uri="http://schemas.openxmlformats.org/package/2006/metadata/core-properties"/>
    <ds:schemaRef ds:uri="92e77603-4986-47f0-bd09-0616c866d547"/>
    <ds:schemaRef ds:uri="http://purl.org/dc/elements/1.1/"/>
  </ds:schemaRefs>
</ds:datastoreItem>
</file>

<file path=customXml/itemProps3.xml><?xml version="1.0" encoding="utf-8"?>
<ds:datastoreItem xmlns:ds="http://schemas.openxmlformats.org/officeDocument/2006/customXml" ds:itemID="{F0FF8196-6B11-4568-850C-2EBED52429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Title slides</Template>
  <TotalTime>292</TotalTime>
  <Words>2269</Words>
  <Application>Microsoft Office PowerPoint</Application>
  <PresentationFormat>Widescreen</PresentationFormat>
  <Paragraphs>229</Paragraphs>
  <Slides>35</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72</vt:lpstr>
      <vt:lpstr>Aptos</vt:lpstr>
      <vt:lpstr>Arial</vt:lpstr>
      <vt:lpstr>Courier New</vt:lpstr>
      <vt:lpstr>verdana</vt:lpstr>
      <vt:lpstr>Wingdings</vt:lpstr>
      <vt:lpstr>WordVisiCarriageReturn_MSFontService</vt:lpstr>
      <vt:lpstr>Title slides</vt:lpstr>
      <vt:lpstr>UTHSC content slides</vt:lpstr>
      <vt:lpstr>Section breaks</vt:lpstr>
      <vt:lpstr>1_End slides</vt:lpstr>
      <vt:lpstr>Balancing Compassion and Competence: Ethical Dilemmas in Assessing Struggling Learners</vt:lpstr>
      <vt:lpstr>Objectives</vt:lpstr>
      <vt:lpstr>Then to Now </vt:lpstr>
      <vt:lpstr>Our Why</vt:lpstr>
      <vt:lpstr>Reflection</vt:lpstr>
      <vt:lpstr>“Reading Emotion in a Statement where there was none”</vt:lpstr>
      <vt:lpstr>Guiding Principles:  Duality</vt:lpstr>
      <vt:lpstr>Guiding Principles:  Ethical Principles</vt:lpstr>
      <vt:lpstr>Break up into small groups  </vt:lpstr>
      <vt:lpstr>Case 1 </vt:lpstr>
      <vt:lpstr>Alex – the early learner </vt:lpstr>
      <vt:lpstr>Case 2</vt:lpstr>
      <vt:lpstr>Aisha – the upper-level student on the wards </vt:lpstr>
      <vt:lpstr>Case 3</vt:lpstr>
      <vt:lpstr>Jordan – the gunner</vt:lpstr>
      <vt:lpstr>Case 4</vt:lpstr>
      <vt:lpstr>Dr. Caremore – the surgeon</vt:lpstr>
      <vt:lpstr>Case 5</vt:lpstr>
      <vt:lpstr>Lena -  </vt:lpstr>
      <vt:lpstr>Case 6</vt:lpstr>
      <vt:lpstr>Xander</vt:lpstr>
      <vt:lpstr>Developing a Framework while Dealing with the Challenges</vt:lpstr>
      <vt:lpstr>Framework:   1.  Clarify the Dilemma</vt:lpstr>
      <vt:lpstr>Framework:   2.  Identify Stakeholders</vt:lpstr>
      <vt:lpstr>Framework:   3.  Examine Underlying Values and Principles</vt:lpstr>
      <vt:lpstr>Framework:   3a.  Reflect on Context/Culture and Potential Bias</vt:lpstr>
      <vt:lpstr>Framework:   4.  Generate Options -&gt; Reach Decision</vt:lpstr>
      <vt:lpstr>Framework:   5.  Communication and Documentation</vt:lpstr>
      <vt:lpstr>Framework:   6.  Reflect and Learn</vt:lpstr>
      <vt:lpstr>Summary:  Potential Framework</vt:lpstr>
      <vt:lpstr>Tools and Closing Thoughts</vt:lpstr>
      <vt:lpstr>I have not failed. I’ve just found 10,000 ways that won’t work.”  ~ Thomas Edison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Hendrix, Ashley</dc:creator>
  <cp:lastModifiedBy>Harper, Holland</cp:lastModifiedBy>
  <cp:revision>4</cp:revision>
  <dcterms:created xsi:type="dcterms:W3CDTF">2025-10-14T02:30:58Z</dcterms:created>
  <dcterms:modified xsi:type="dcterms:W3CDTF">2025-10-21T15:38:29Z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0x010100217DB7BC606C3F4D8C2A5802EB502456</vt:lpwstr>
  </property>
  <property fmtid="{D5CDD505-2E9C-101B-9397-08002B2CF9AE}" pid="3" name="MediaServiceImageTags">
    <vt:lpwstr/>
  </property>
</Properties>
</file>