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 id="2147483648" r:id="rId5"/>
    <p:sldMasterId id="2147483661" r:id="rId6"/>
    <p:sldMasterId id="2147483665" r:id="rId7"/>
  </p:sldMasterIdLst>
  <p:notesMasterIdLst>
    <p:notesMasterId r:id="rId42"/>
  </p:notesMasterIdLst>
  <p:sldIdLst>
    <p:sldId id="257" r:id="rId8"/>
    <p:sldId id="265" r:id="rId9"/>
    <p:sldId id="267" r:id="rId10"/>
    <p:sldId id="284" r:id="rId11"/>
    <p:sldId id="287" r:id="rId12"/>
    <p:sldId id="286" r:id="rId13"/>
    <p:sldId id="289" r:id="rId14"/>
    <p:sldId id="273" r:id="rId15"/>
    <p:sldId id="299" r:id="rId16"/>
    <p:sldId id="288" r:id="rId17"/>
    <p:sldId id="294" r:id="rId18"/>
    <p:sldId id="295" r:id="rId19"/>
    <p:sldId id="296" r:id="rId20"/>
    <p:sldId id="281" r:id="rId21"/>
    <p:sldId id="306" r:id="rId22"/>
    <p:sldId id="305" r:id="rId23"/>
    <p:sldId id="283" r:id="rId24"/>
    <p:sldId id="282" r:id="rId25"/>
    <p:sldId id="280" r:id="rId26"/>
    <p:sldId id="298" r:id="rId27"/>
    <p:sldId id="301" r:id="rId28"/>
    <p:sldId id="300" r:id="rId29"/>
    <p:sldId id="297" r:id="rId30"/>
    <p:sldId id="302" r:id="rId31"/>
    <p:sldId id="303" r:id="rId32"/>
    <p:sldId id="285" r:id="rId33"/>
    <p:sldId id="304" r:id="rId34"/>
    <p:sldId id="263" r:id="rId35"/>
    <p:sldId id="307" r:id="rId36"/>
    <p:sldId id="261" r:id="rId37"/>
    <p:sldId id="272" r:id="rId38"/>
    <p:sldId id="260" r:id="rId39"/>
    <p:sldId id="308" r:id="rId40"/>
    <p:sldId id="30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E37A0E-B6CF-3735-A3FA-46CBC25487F6}" name="Chamberlin, Shaunta" initials="" userId="S::SChamberlin@utmck.edu::17a36e40-8321-40fd-9af5-3d786d7f6bc4" providerId="AD"/>
  <p188:author id="{D46AA02B-82AA-0C34-D09D-AC895763C38A}" name="Dabbs, William S" initials="WD" userId="S::WDabbs@utmck.edu::50eee628-b448-41c0-97dd-0b9881ba0c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740"/>
    <a:srgbClr val="F694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247" autoAdjust="0"/>
  </p:normalViewPr>
  <p:slideViewPr>
    <p:cSldViewPr snapToGrid="0" snapToObjects="1">
      <p:cViewPr varScale="1">
        <p:scale>
          <a:sx n="111" d="100"/>
          <a:sy n="111" d="100"/>
        </p:scale>
        <p:origin x="5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BA62D3-65FB-4384-B98F-47921AB59D7E}"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AEE0BDC7-A4D9-4385-8C15-3E6B5E0C6676}">
      <dgm:prSet/>
      <dgm:spPr/>
      <dgm:t>
        <a:bodyPr/>
        <a:lstStyle/>
        <a:p>
          <a:pPr>
            <a:defRPr cap="all"/>
          </a:pPr>
          <a:r>
            <a:rPr lang="en-US" b="0" i="0"/>
            <a:t>Implementers?</a:t>
          </a:r>
          <a:endParaRPr lang="en-US"/>
        </a:p>
      </dgm:t>
    </dgm:pt>
    <dgm:pt modelId="{0C6A2366-8A9B-429E-8364-2A514E9D5EC0}" type="parTrans" cxnId="{A2328CCD-0A07-4EEF-9480-C1AA8BC1BDC8}">
      <dgm:prSet/>
      <dgm:spPr/>
      <dgm:t>
        <a:bodyPr/>
        <a:lstStyle/>
        <a:p>
          <a:endParaRPr lang="en-US"/>
        </a:p>
      </dgm:t>
    </dgm:pt>
    <dgm:pt modelId="{27521186-21E8-427F-91D2-8E35A9D26CF3}" type="sibTrans" cxnId="{A2328CCD-0A07-4EEF-9480-C1AA8BC1BDC8}">
      <dgm:prSet/>
      <dgm:spPr/>
      <dgm:t>
        <a:bodyPr/>
        <a:lstStyle/>
        <a:p>
          <a:endParaRPr lang="en-US"/>
        </a:p>
      </dgm:t>
    </dgm:pt>
    <dgm:pt modelId="{621CE5C3-1B76-473C-8E0C-7E9E0CD4E160}">
      <dgm:prSet/>
      <dgm:spPr/>
      <dgm:t>
        <a:bodyPr/>
        <a:lstStyle/>
        <a:p>
          <a:pPr>
            <a:defRPr cap="all"/>
          </a:pPr>
          <a:r>
            <a:rPr lang="en-US" b="0" i="0"/>
            <a:t>Dreamers?</a:t>
          </a:r>
          <a:endParaRPr lang="en-US"/>
        </a:p>
      </dgm:t>
    </dgm:pt>
    <dgm:pt modelId="{EFA28EF8-1E38-457D-A354-DDF094B11034}" type="parTrans" cxnId="{5250E731-5133-4BA5-978E-676D898DC042}">
      <dgm:prSet/>
      <dgm:spPr/>
      <dgm:t>
        <a:bodyPr/>
        <a:lstStyle/>
        <a:p>
          <a:endParaRPr lang="en-US"/>
        </a:p>
      </dgm:t>
    </dgm:pt>
    <dgm:pt modelId="{F2C35106-1663-45A6-88E3-6A17A947A7D3}" type="sibTrans" cxnId="{5250E731-5133-4BA5-978E-676D898DC042}">
      <dgm:prSet/>
      <dgm:spPr/>
      <dgm:t>
        <a:bodyPr/>
        <a:lstStyle/>
        <a:p>
          <a:endParaRPr lang="en-US"/>
        </a:p>
      </dgm:t>
    </dgm:pt>
    <dgm:pt modelId="{3F0A8D07-CAA1-41ED-BAC8-87B267AB4912}">
      <dgm:prSet/>
      <dgm:spPr/>
      <dgm:t>
        <a:bodyPr/>
        <a:lstStyle/>
        <a:p>
          <a:pPr>
            <a:defRPr cap="all"/>
          </a:pPr>
          <a:r>
            <a:rPr lang="en-US" b="0" i="0" dirty="0"/>
            <a:t>Those without a clue?</a:t>
          </a:r>
          <a:endParaRPr lang="en-US" dirty="0"/>
        </a:p>
      </dgm:t>
    </dgm:pt>
    <dgm:pt modelId="{25242195-F2E0-4462-8283-F23399FEA3F4}" type="parTrans" cxnId="{20DF539E-7E3E-414C-B57D-F657DCB7AAC8}">
      <dgm:prSet/>
      <dgm:spPr/>
      <dgm:t>
        <a:bodyPr/>
        <a:lstStyle/>
        <a:p>
          <a:endParaRPr lang="en-US"/>
        </a:p>
      </dgm:t>
    </dgm:pt>
    <dgm:pt modelId="{094DA808-0DAB-4F11-A6C1-63820ACC3B2B}" type="sibTrans" cxnId="{20DF539E-7E3E-414C-B57D-F657DCB7AAC8}">
      <dgm:prSet/>
      <dgm:spPr/>
      <dgm:t>
        <a:bodyPr/>
        <a:lstStyle/>
        <a:p>
          <a:endParaRPr lang="en-US"/>
        </a:p>
      </dgm:t>
    </dgm:pt>
    <dgm:pt modelId="{9AE81590-ED1B-4479-94C1-EE6DC805ACA4}" type="pres">
      <dgm:prSet presAssocID="{7DBA62D3-65FB-4384-B98F-47921AB59D7E}" presName="root" presStyleCnt="0">
        <dgm:presLayoutVars>
          <dgm:dir/>
          <dgm:resizeHandles val="exact"/>
        </dgm:presLayoutVars>
      </dgm:prSet>
      <dgm:spPr/>
    </dgm:pt>
    <dgm:pt modelId="{7644418D-57FE-46CF-9F42-371E47DC34D2}" type="pres">
      <dgm:prSet presAssocID="{AEE0BDC7-A4D9-4385-8C15-3E6B5E0C6676}" presName="compNode" presStyleCnt="0"/>
      <dgm:spPr/>
    </dgm:pt>
    <dgm:pt modelId="{B28EDDCE-0902-412E-9BD2-113F15B8DFC0}" type="pres">
      <dgm:prSet presAssocID="{AEE0BDC7-A4D9-4385-8C15-3E6B5E0C6676}" presName="iconBgRect" presStyleLbl="bgShp" presStyleIdx="0" presStyleCnt="3"/>
      <dgm:spPr/>
    </dgm:pt>
    <dgm:pt modelId="{E4ABDC83-5E47-459F-843D-9E62A867F9C6}" type="pres">
      <dgm:prSet presAssocID="{AEE0BDC7-A4D9-4385-8C15-3E6B5E0C667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ears"/>
        </a:ext>
      </dgm:extLst>
    </dgm:pt>
    <dgm:pt modelId="{53863E9E-42BB-49D3-8155-8F4CF8BB2C44}" type="pres">
      <dgm:prSet presAssocID="{AEE0BDC7-A4D9-4385-8C15-3E6B5E0C6676}" presName="spaceRect" presStyleCnt="0"/>
      <dgm:spPr/>
    </dgm:pt>
    <dgm:pt modelId="{6498067E-E312-4187-B5CC-07B252F0D8CE}" type="pres">
      <dgm:prSet presAssocID="{AEE0BDC7-A4D9-4385-8C15-3E6B5E0C6676}" presName="textRect" presStyleLbl="revTx" presStyleIdx="0" presStyleCnt="3">
        <dgm:presLayoutVars>
          <dgm:chMax val="1"/>
          <dgm:chPref val="1"/>
        </dgm:presLayoutVars>
      </dgm:prSet>
      <dgm:spPr/>
    </dgm:pt>
    <dgm:pt modelId="{B68C5525-8C93-4EAE-848F-C9E50A132C02}" type="pres">
      <dgm:prSet presAssocID="{27521186-21E8-427F-91D2-8E35A9D26CF3}" presName="sibTrans" presStyleCnt="0"/>
      <dgm:spPr/>
    </dgm:pt>
    <dgm:pt modelId="{54805E51-843B-456A-B8EB-A4DB96A6EC9F}" type="pres">
      <dgm:prSet presAssocID="{621CE5C3-1B76-473C-8E0C-7E9E0CD4E160}" presName="compNode" presStyleCnt="0"/>
      <dgm:spPr/>
    </dgm:pt>
    <dgm:pt modelId="{CBB5A63B-4F41-4FF1-B06B-CCC745CDB4BB}" type="pres">
      <dgm:prSet presAssocID="{621CE5C3-1B76-473C-8E0C-7E9E0CD4E160}" presName="iconBgRect" presStyleLbl="bgShp" presStyleIdx="1" presStyleCnt="3"/>
      <dgm:spPr/>
    </dgm:pt>
    <dgm:pt modelId="{FC6A2888-EE7A-4D86-ADCC-91D0F1C0C5B4}" type="pres">
      <dgm:prSet presAssocID="{621CE5C3-1B76-473C-8E0C-7E9E0CD4E16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vil Face Outline"/>
        </a:ext>
      </dgm:extLst>
    </dgm:pt>
    <dgm:pt modelId="{476FED85-0CD2-4E42-A8E4-C306EA2A5108}" type="pres">
      <dgm:prSet presAssocID="{621CE5C3-1B76-473C-8E0C-7E9E0CD4E160}" presName="spaceRect" presStyleCnt="0"/>
      <dgm:spPr/>
    </dgm:pt>
    <dgm:pt modelId="{539DD331-8DB6-4393-80D6-B3FAC293B8E0}" type="pres">
      <dgm:prSet presAssocID="{621CE5C3-1B76-473C-8E0C-7E9E0CD4E160}" presName="textRect" presStyleLbl="revTx" presStyleIdx="1" presStyleCnt="3">
        <dgm:presLayoutVars>
          <dgm:chMax val="1"/>
          <dgm:chPref val="1"/>
        </dgm:presLayoutVars>
      </dgm:prSet>
      <dgm:spPr/>
    </dgm:pt>
    <dgm:pt modelId="{60907031-0ED5-4B8A-8DDB-69D869BD0D6A}" type="pres">
      <dgm:prSet presAssocID="{F2C35106-1663-45A6-88E3-6A17A947A7D3}" presName="sibTrans" presStyleCnt="0"/>
      <dgm:spPr/>
    </dgm:pt>
    <dgm:pt modelId="{0E80CE11-8B62-4A8E-B93B-52B26B3FF08A}" type="pres">
      <dgm:prSet presAssocID="{3F0A8D07-CAA1-41ED-BAC8-87B267AB4912}" presName="compNode" presStyleCnt="0"/>
      <dgm:spPr/>
    </dgm:pt>
    <dgm:pt modelId="{4350D7BD-A9C7-41D1-BB8C-0EF30AB11C6F}" type="pres">
      <dgm:prSet presAssocID="{3F0A8D07-CAA1-41ED-BAC8-87B267AB4912}" presName="iconBgRect" presStyleLbl="bgShp" presStyleIdx="2" presStyleCnt="3"/>
      <dgm:spPr/>
    </dgm:pt>
    <dgm:pt modelId="{6DCCEFCB-1C96-4F9A-99A6-D7FA57E8A13A}" type="pres">
      <dgm:prSet presAssocID="{3F0A8D07-CAA1-41ED-BAC8-87B267AB491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lloons"/>
        </a:ext>
      </dgm:extLst>
    </dgm:pt>
    <dgm:pt modelId="{27B3F5C8-13A5-4424-906B-512DB3A7478A}" type="pres">
      <dgm:prSet presAssocID="{3F0A8D07-CAA1-41ED-BAC8-87B267AB4912}" presName="spaceRect" presStyleCnt="0"/>
      <dgm:spPr/>
    </dgm:pt>
    <dgm:pt modelId="{EEC05D4D-B7F0-4384-9036-712CC5B7BE08}" type="pres">
      <dgm:prSet presAssocID="{3F0A8D07-CAA1-41ED-BAC8-87B267AB4912}" presName="textRect" presStyleLbl="revTx" presStyleIdx="2" presStyleCnt="3">
        <dgm:presLayoutVars>
          <dgm:chMax val="1"/>
          <dgm:chPref val="1"/>
        </dgm:presLayoutVars>
      </dgm:prSet>
      <dgm:spPr/>
    </dgm:pt>
  </dgm:ptLst>
  <dgm:cxnLst>
    <dgm:cxn modelId="{E11C8827-6D5B-4081-B576-5D2E2A6F15DA}" type="presOf" srcId="{3F0A8D07-CAA1-41ED-BAC8-87B267AB4912}" destId="{EEC05D4D-B7F0-4384-9036-712CC5B7BE08}" srcOrd="0" destOrd="0" presId="urn:microsoft.com/office/officeart/2018/5/layout/IconCircleLabelList"/>
    <dgm:cxn modelId="{BFF5152C-0A9F-446D-99E9-926471E8726A}" type="presOf" srcId="{7DBA62D3-65FB-4384-B98F-47921AB59D7E}" destId="{9AE81590-ED1B-4479-94C1-EE6DC805ACA4}" srcOrd="0" destOrd="0" presId="urn:microsoft.com/office/officeart/2018/5/layout/IconCircleLabelList"/>
    <dgm:cxn modelId="{5250E731-5133-4BA5-978E-676D898DC042}" srcId="{7DBA62D3-65FB-4384-B98F-47921AB59D7E}" destId="{621CE5C3-1B76-473C-8E0C-7E9E0CD4E160}" srcOrd="1" destOrd="0" parTransId="{EFA28EF8-1E38-457D-A354-DDF094B11034}" sibTransId="{F2C35106-1663-45A6-88E3-6A17A947A7D3}"/>
    <dgm:cxn modelId="{A10A5E46-1FA2-4A24-8E3C-990BF3E1D896}" type="presOf" srcId="{AEE0BDC7-A4D9-4385-8C15-3E6B5E0C6676}" destId="{6498067E-E312-4187-B5CC-07B252F0D8CE}" srcOrd="0" destOrd="0" presId="urn:microsoft.com/office/officeart/2018/5/layout/IconCircleLabelList"/>
    <dgm:cxn modelId="{20DF539E-7E3E-414C-B57D-F657DCB7AAC8}" srcId="{7DBA62D3-65FB-4384-B98F-47921AB59D7E}" destId="{3F0A8D07-CAA1-41ED-BAC8-87B267AB4912}" srcOrd="2" destOrd="0" parTransId="{25242195-F2E0-4462-8283-F23399FEA3F4}" sibTransId="{094DA808-0DAB-4F11-A6C1-63820ACC3B2B}"/>
    <dgm:cxn modelId="{A2328CCD-0A07-4EEF-9480-C1AA8BC1BDC8}" srcId="{7DBA62D3-65FB-4384-B98F-47921AB59D7E}" destId="{AEE0BDC7-A4D9-4385-8C15-3E6B5E0C6676}" srcOrd="0" destOrd="0" parTransId="{0C6A2366-8A9B-429E-8364-2A514E9D5EC0}" sibTransId="{27521186-21E8-427F-91D2-8E35A9D26CF3}"/>
    <dgm:cxn modelId="{B90960DD-639D-45C8-9F4E-4A9AFB780DD9}" type="presOf" srcId="{621CE5C3-1B76-473C-8E0C-7E9E0CD4E160}" destId="{539DD331-8DB6-4393-80D6-B3FAC293B8E0}" srcOrd="0" destOrd="0" presId="urn:microsoft.com/office/officeart/2018/5/layout/IconCircleLabelList"/>
    <dgm:cxn modelId="{C4F1C018-21E8-4687-9BE4-6CFBEECB7EB3}" type="presParOf" srcId="{9AE81590-ED1B-4479-94C1-EE6DC805ACA4}" destId="{7644418D-57FE-46CF-9F42-371E47DC34D2}" srcOrd="0" destOrd="0" presId="urn:microsoft.com/office/officeart/2018/5/layout/IconCircleLabelList"/>
    <dgm:cxn modelId="{982DE3FA-AEF0-4840-85F4-7A12FFC30AC8}" type="presParOf" srcId="{7644418D-57FE-46CF-9F42-371E47DC34D2}" destId="{B28EDDCE-0902-412E-9BD2-113F15B8DFC0}" srcOrd="0" destOrd="0" presId="urn:microsoft.com/office/officeart/2018/5/layout/IconCircleLabelList"/>
    <dgm:cxn modelId="{4CE69CC8-D289-4BE7-A08A-54F7069F5796}" type="presParOf" srcId="{7644418D-57FE-46CF-9F42-371E47DC34D2}" destId="{E4ABDC83-5E47-459F-843D-9E62A867F9C6}" srcOrd="1" destOrd="0" presId="urn:microsoft.com/office/officeart/2018/5/layout/IconCircleLabelList"/>
    <dgm:cxn modelId="{63E2130C-F88E-4D2E-9350-09A9E22241C1}" type="presParOf" srcId="{7644418D-57FE-46CF-9F42-371E47DC34D2}" destId="{53863E9E-42BB-49D3-8155-8F4CF8BB2C44}" srcOrd="2" destOrd="0" presId="urn:microsoft.com/office/officeart/2018/5/layout/IconCircleLabelList"/>
    <dgm:cxn modelId="{0C2BB17E-5EE8-46D2-86B8-8C3B319EAAB2}" type="presParOf" srcId="{7644418D-57FE-46CF-9F42-371E47DC34D2}" destId="{6498067E-E312-4187-B5CC-07B252F0D8CE}" srcOrd="3" destOrd="0" presId="urn:microsoft.com/office/officeart/2018/5/layout/IconCircleLabelList"/>
    <dgm:cxn modelId="{788CD6CB-7C26-42D6-B143-F3F09AA49F04}" type="presParOf" srcId="{9AE81590-ED1B-4479-94C1-EE6DC805ACA4}" destId="{B68C5525-8C93-4EAE-848F-C9E50A132C02}" srcOrd="1" destOrd="0" presId="urn:microsoft.com/office/officeart/2018/5/layout/IconCircleLabelList"/>
    <dgm:cxn modelId="{AD754F71-F6D9-4E8E-8597-4DE723E57D01}" type="presParOf" srcId="{9AE81590-ED1B-4479-94C1-EE6DC805ACA4}" destId="{54805E51-843B-456A-B8EB-A4DB96A6EC9F}" srcOrd="2" destOrd="0" presId="urn:microsoft.com/office/officeart/2018/5/layout/IconCircleLabelList"/>
    <dgm:cxn modelId="{7856C26A-E997-4356-BC95-55CFAD42EB73}" type="presParOf" srcId="{54805E51-843B-456A-B8EB-A4DB96A6EC9F}" destId="{CBB5A63B-4F41-4FF1-B06B-CCC745CDB4BB}" srcOrd="0" destOrd="0" presId="urn:microsoft.com/office/officeart/2018/5/layout/IconCircleLabelList"/>
    <dgm:cxn modelId="{586F6303-DC53-4759-A9AC-96E3578A91E1}" type="presParOf" srcId="{54805E51-843B-456A-B8EB-A4DB96A6EC9F}" destId="{FC6A2888-EE7A-4D86-ADCC-91D0F1C0C5B4}" srcOrd="1" destOrd="0" presId="urn:microsoft.com/office/officeart/2018/5/layout/IconCircleLabelList"/>
    <dgm:cxn modelId="{B101FF49-EF89-4D51-B884-F64C76C7BE01}" type="presParOf" srcId="{54805E51-843B-456A-B8EB-A4DB96A6EC9F}" destId="{476FED85-0CD2-4E42-A8E4-C306EA2A5108}" srcOrd="2" destOrd="0" presId="urn:microsoft.com/office/officeart/2018/5/layout/IconCircleLabelList"/>
    <dgm:cxn modelId="{7AF52435-A1F8-4F9C-8088-7DC8D24A7F31}" type="presParOf" srcId="{54805E51-843B-456A-B8EB-A4DB96A6EC9F}" destId="{539DD331-8DB6-4393-80D6-B3FAC293B8E0}" srcOrd="3" destOrd="0" presId="urn:microsoft.com/office/officeart/2018/5/layout/IconCircleLabelList"/>
    <dgm:cxn modelId="{8D0F1028-E9E6-4C31-8318-BB724ED125A6}" type="presParOf" srcId="{9AE81590-ED1B-4479-94C1-EE6DC805ACA4}" destId="{60907031-0ED5-4B8A-8DDB-69D869BD0D6A}" srcOrd="3" destOrd="0" presId="urn:microsoft.com/office/officeart/2018/5/layout/IconCircleLabelList"/>
    <dgm:cxn modelId="{5180E72B-926B-463D-9320-1CF71071DCB5}" type="presParOf" srcId="{9AE81590-ED1B-4479-94C1-EE6DC805ACA4}" destId="{0E80CE11-8B62-4A8E-B93B-52B26B3FF08A}" srcOrd="4" destOrd="0" presId="urn:microsoft.com/office/officeart/2018/5/layout/IconCircleLabelList"/>
    <dgm:cxn modelId="{CE9086D3-AC1C-4BB1-A3C8-EC0DBC12B105}" type="presParOf" srcId="{0E80CE11-8B62-4A8E-B93B-52B26B3FF08A}" destId="{4350D7BD-A9C7-41D1-BB8C-0EF30AB11C6F}" srcOrd="0" destOrd="0" presId="urn:microsoft.com/office/officeart/2018/5/layout/IconCircleLabelList"/>
    <dgm:cxn modelId="{60CB932C-3844-4C08-9533-539825224424}" type="presParOf" srcId="{0E80CE11-8B62-4A8E-B93B-52B26B3FF08A}" destId="{6DCCEFCB-1C96-4F9A-99A6-D7FA57E8A13A}" srcOrd="1" destOrd="0" presId="urn:microsoft.com/office/officeart/2018/5/layout/IconCircleLabelList"/>
    <dgm:cxn modelId="{0F625A2B-6EB4-429D-BA3F-409ED819EC45}" type="presParOf" srcId="{0E80CE11-8B62-4A8E-B93B-52B26B3FF08A}" destId="{27B3F5C8-13A5-4424-906B-512DB3A7478A}" srcOrd="2" destOrd="0" presId="urn:microsoft.com/office/officeart/2018/5/layout/IconCircleLabelList"/>
    <dgm:cxn modelId="{939B1F3B-5465-42C6-9DD9-C96B9169B934}" type="presParOf" srcId="{0E80CE11-8B62-4A8E-B93B-52B26B3FF08A}" destId="{EEC05D4D-B7F0-4384-9036-712CC5B7BE08}"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1B357D-A0CF-43A0-AD59-A2F86FB0FE75}" type="doc">
      <dgm:prSet loTypeId="urn:microsoft.com/office/officeart/2005/8/layout/default" loCatId="list" qsTypeId="urn:microsoft.com/office/officeart/2005/8/quickstyle/simple1" qsCatId="simple" csTypeId="urn:microsoft.com/office/officeart/2005/8/colors/accent5_3" csCatId="accent5" phldr="1"/>
      <dgm:spPr/>
      <dgm:t>
        <a:bodyPr/>
        <a:lstStyle/>
        <a:p>
          <a:endParaRPr lang="en-US"/>
        </a:p>
      </dgm:t>
    </dgm:pt>
    <dgm:pt modelId="{E50B57A0-E1C9-48A4-AD55-33365AB5617E}">
      <dgm:prSet phldrT="[Text]" phldr="0"/>
      <dgm:spPr/>
      <dgm:t>
        <a:bodyPr/>
        <a:lstStyle/>
        <a:p>
          <a:pPr rtl="0"/>
          <a:r>
            <a:rPr lang="en-US" dirty="0">
              <a:latin typeface="Arial"/>
              <a:cs typeface="Arial"/>
            </a:rPr>
            <a:t>Consistent with move towards competency based medical education</a:t>
          </a:r>
        </a:p>
      </dgm:t>
    </dgm:pt>
    <dgm:pt modelId="{6F173FDC-F5E4-4F88-8880-25B9AA02B9F4}" type="parTrans" cxnId="{DE69BC91-DA70-4DB2-AC4E-22F2A18B0B77}">
      <dgm:prSet/>
      <dgm:spPr/>
      <dgm:t>
        <a:bodyPr/>
        <a:lstStyle/>
        <a:p>
          <a:endParaRPr lang="en-US"/>
        </a:p>
      </dgm:t>
    </dgm:pt>
    <dgm:pt modelId="{B06B32AA-A9F8-4DD5-ACEE-7AD14E95506B}" type="sibTrans" cxnId="{DE69BC91-DA70-4DB2-AC4E-22F2A18B0B77}">
      <dgm:prSet/>
      <dgm:spPr/>
      <dgm:t>
        <a:bodyPr/>
        <a:lstStyle/>
        <a:p>
          <a:endParaRPr lang="en-US"/>
        </a:p>
      </dgm:t>
    </dgm:pt>
    <dgm:pt modelId="{9566553B-7BEA-4E6E-9617-204F6020709B}">
      <dgm:prSet phldrT="[Text]" phldr="0"/>
      <dgm:spPr/>
      <dgm:t>
        <a:bodyPr/>
        <a:lstStyle/>
        <a:p>
          <a:r>
            <a:rPr lang="en-US" dirty="0">
              <a:latin typeface="Arial"/>
              <a:cs typeface="Arial"/>
            </a:rPr>
            <a:t>Supports learner development of as a master adaptive learn using individualized and targeted feedback, reflection, and coaching</a:t>
          </a:r>
        </a:p>
      </dgm:t>
    </dgm:pt>
    <dgm:pt modelId="{17AAD647-DD5E-4C0A-99CB-47F519108D35}" type="parTrans" cxnId="{09ED02F8-EDB6-4D4D-85E6-6808C229BB3D}">
      <dgm:prSet/>
      <dgm:spPr/>
      <dgm:t>
        <a:bodyPr/>
        <a:lstStyle/>
        <a:p>
          <a:endParaRPr lang="en-US"/>
        </a:p>
      </dgm:t>
    </dgm:pt>
    <dgm:pt modelId="{5E9BA5A4-8344-47A2-ACE6-734B61E774F8}" type="sibTrans" cxnId="{09ED02F8-EDB6-4D4D-85E6-6808C229BB3D}">
      <dgm:prSet/>
      <dgm:spPr/>
      <dgm:t>
        <a:bodyPr/>
        <a:lstStyle/>
        <a:p>
          <a:endParaRPr lang="en-US"/>
        </a:p>
      </dgm:t>
    </dgm:pt>
    <dgm:pt modelId="{232CEF98-55DE-4E92-8B71-955CCD87712F}">
      <dgm:prSet phldrT="[Text]" phldr="0"/>
      <dgm:spPr/>
      <dgm:t>
        <a:bodyPr/>
        <a:lstStyle/>
        <a:p>
          <a:r>
            <a:rPr lang="en-US" dirty="0">
              <a:latin typeface="Arial"/>
              <a:cs typeface="Arial"/>
            </a:rPr>
            <a:t>Furthers goal of safe, effective, patient care</a:t>
          </a:r>
        </a:p>
      </dgm:t>
    </dgm:pt>
    <dgm:pt modelId="{F45674AD-BF6D-4D86-B316-2ECAD994C6DF}" type="parTrans" cxnId="{D161CD30-1F48-4744-9D8C-CAC0B850B817}">
      <dgm:prSet/>
      <dgm:spPr/>
      <dgm:t>
        <a:bodyPr/>
        <a:lstStyle/>
        <a:p>
          <a:endParaRPr lang="en-US"/>
        </a:p>
      </dgm:t>
    </dgm:pt>
    <dgm:pt modelId="{248F45BB-30FF-444A-BD26-2D24BEA15BB2}" type="sibTrans" cxnId="{D161CD30-1F48-4744-9D8C-CAC0B850B817}">
      <dgm:prSet/>
      <dgm:spPr/>
      <dgm:t>
        <a:bodyPr/>
        <a:lstStyle/>
        <a:p>
          <a:endParaRPr lang="en-US"/>
        </a:p>
      </dgm:t>
    </dgm:pt>
    <dgm:pt modelId="{D718159E-2F95-40E2-BB6C-F1DE46BC3C8D}">
      <dgm:prSet phldrT="[Text]" phldr="0"/>
      <dgm:spPr/>
      <dgm:t>
        <a:bodyPr/>
        <a:lstStyle/>
        <a:p>
          <a:pPr rtl="0"/>
          <a:r>
            <a:rPr lang="en-US" dirty="0">
              <a:latin typeface="Arial"/>
              <a:cs typeface="Arial"/>
            </a:rPr>
            <a:t>Removes bias from assessment</a:t>
          </a:r>
        </a:p>
      </dgm:t>
    </dgm:pt>
    <dgm:pt modelId="{0E721B46-C36C-4C46-84A4-BF69C3CCB587}" type="parTrans" cxnId="{F74A7911-F5A4-4BB7-8124-F16A9FEBE1FB}">
      <dgm:prSet/>
      <dgm:spPr/>
      <dgm:t>
        <a:bodyPr/>
        <a:lstStyle/>
        <a:p>
          <a:endParaRPr lang="en-US"/>
        </a:p>
      </dgm:t>
    </dgm:pt>
    <dgm:pt modelId="{F825CCE8-3F8C-4908-A2EB-99F396025F3C}" type="sibTrans" cxnId="{F74A7911-F5A4-4BB7-8124-F16A9FEBE1FB}">
      <dgm:prSet/>
      <dgm:spPr/>
      <dgm:t>
        <a:bodyPr/>
        <a:lstStyle/>
        <a:p>
          <a:endParaRPr lang="en-US"/>
        </a:p>
      </dgm:t>
    </dgm:pt>
    <dgm:pt modelId="{457BAAED-0FA0-49AA-82D0-A84A7B6EC251}">
      <dgm:prSet phldr="0"/>
      <dgm:spPr/>
      <dgm:t>
        <a:bodyPr/>
        <a:lstStyle/>
        <a:p>
          <a:pPr rtl="0"/>
          <a:r>
            <a:rPr lang="en-US" dirty="0">
              <a:latin typeface="Arial"/>
              <a:cs typeface="Arial"/>
            </a:rPr>
            <a:t>Improves assessment of core outcomes</a:t>
          </a:r>
        </a:p>
      </dgm:t>
    </dgm:pt>
    <dgm:pt modelId="{A5DED860-1544-4C55-B10A-509D1A7466E3}" type="parTrans" cxnId="{985ED4AF-B3DF-4898-8EB9-92C10C9535BF}">
      <dgm:prSet/>
      <dgm:spPr/>
      <dgm:t>
        <a:bodyPr/>
        <a:lstStyle/>
        <a:p>
          <a:endParaRPr lang="en-US"/>
        </a:p>
      </dgm:t>
    </dgm:pt>
    <dgm:pt modelId="{5842D965-6EF0-4A86-ABD3-F3CC7B803988}" type="sibTrans" cxnId="{985ED4AF-B3DF-4898-8EB9-92C10C9535BF}">
      <dgm:prSet/>
      <dgm:spPr/>
      <dgm:t>
        <a:bodyPr/>
        <a:lstStyle/>
        <a:p>
          <a:endParaRPr lang="en-US"/>
        </a:p>
      </dgm:t>
    </dgm:pt>
    <dgm:pt modelId="{C291CAB2-97A3-45FE-A3E3-7D1A6F9CFFDD}">
      <dgm:prSet phldr="0"/>
      <dgm:spPr/>
      <dgm:t>
        <a:bodyPr/>
        <a:lstStyle/>
        <a:p>
          <a:pPr rtl="0"/>
          <a:r>
            <a:rPr lang="en-US" dirty="0">
              <a:latin typeface="Arial"/>
              <a:cs typeface="Arial"/>
            </a:rPr>
            <a:t>Allows for earlier intervention and improvement</a:t>
          </a:r>
        </a:p>
      </dgm:t>
    </dgm:pt>
    <dgm:pt modelId="{B93C5F99-AE57-441F-810E-D540583FBC0D}" type="parTrans" cxnId="{7D58A6A1-21D6-472D-92D5-7622EC08E7CA}">
      <dgm:prSet/>
      <dgm:spPr/>
      <dgm:t>
        <a:bodyPr/>
        <a:lstStyle/>
        <a:p>
          <a:endParaRPr lang="en-US"/>
        </a:p>
      </dgm:t>
    </dgm:pt>
    <dgm:pt modelId="{FD9C1C4C-396F-44B8-BBFB-930AC144CC88}" type="sibTrans" cxnId="{7D58A6A1-21D6-472D-92D5-7622EC08E7CA}">
      <dgm:prSet/>
      <dgm:spPr/>
      <dgm:t>
        <a:bodyPr/>
        <a:lstStyle/>
        <a:p>
          <a:endParaRPr lang="en-US"/>
        </a:p>
      </dgm:t>
    </dgm:pt>
    <dgm:pt modelId="{BBB28602-2E5F-472F-B44E-984DC73795F5}" type="pres">
      <dgm:prSet presAssocID="{D81B357D-A0CF-43A0-AD59-A2F86FB0FE75}" presName="diagram" presStyleCnt="0">
        <dgm:presLayoutVars>
          <dgm:dir/>
          <dgm:resizeHandles val="exact"/>
        </dgm:presLayoutVars>
      </dgm:prSet>
      <dgm:spPr/>
    </dgm:pt>
    <dgm:pt modelId="{93D39BA6-270B-4827-8B17-6A8179A87336}" type="pres">
      <dgm:prSet presAssocID="{E50B57A0-E1C9-48A4-AD55-33365AB5617E}" presName="node" presStyleLbl="node1" presStyleIdx="0" presStyleCnt="6">
        <dgm:presLayoutVars>
          <dgm:bulletEnabled val="1"/>
        </dgm:presLayoutVars>
      </dgm:prSet>
      <dgm:spPr/>
    </dgm:pt>
    <dgm:pt modelId="{1FE7F5F0-2B8E-47A8-B46C-A86E149A9D15}" type="pres">
      <dgm:prSet presAssocID="{B06B32AA-A9F8-4DD5-ACEE-7AD14E95506B}" presName="sibTrans" presStyleCnt="0"/>
      <dgm:spPr/>
    </dgm:pt>
    <dgm:pt modelId="{E116097A-3733-4323-92A7-B6A4E3FAB146}" type="pres">
      <dgm:prSet presAssocID="{9566553B-7BEA-4E6E-9617-204F6020709B}" presName="node" presStyleLbl="node1" presStyleIdx="1" presStyleCnt="6">
        <dgm:presLayoutVars>
          <dgm:bulletEnabled val="1"/>
        </dgm:presLayoutVars>
      </dgm:prSet>
      <dgm:spPr/>
    </dgm:pt>
    <dgm:pt modelId="{A38AB2F7-D490-418E-AF36-90BC91EDA407}" type="pres">
      <dgm:prSet presAssocID="{5E9BA5A4-8344-47A2-ACE6-734B61E774F8}" presName="sibTrans" presStyleCnt="0"/>
      <dgm:spPr/>
    </dgm:pt>
    <dgm:pt modelId="{1931FAF5-438F-4C8E-A5FE-7C76A7DED992}" type="pres">
      <dgm:prSet presAssocID="{232CEF98-55DE-4E92-8B71-955CCD87712F}" presName="node" presStyleLbl="node1" presStyleIdx="2" presStyleCnt="6">
        <dgm:presLayoutVars>
          <dgm:bulletEnabled val="1"/>
        </dgm:presLayoutVars>
      </dgm:prSet>
      <dgm:spPr/>
    </dgm:pt>
    <dgm:pt modelId="{F6C7B315-3947-4513-B8B4-362CF1903B7F}" type="pres">
      <dgm:prSet presAssocID="{248F45BB-30FF-444A-BD26-2D24BEA15BB2}" presName="sibTrans" presStyleCnt="0"/>
      <dgm:spPr/>
    </dgm:pt>
    <dgm:pt modelId="{E03D6F5E-DCA0-4648-B47D-A9C67D1A731C}" type="pres">
      <dgm:prSet presAssocID="{D718159E-2F95-40E2-BB6C-F1DE46BC3C8D}" presName="node" presStyleLbl="node1" presStyleIdx="3" presStyleCnt="6">
        <dgm:presLayoutVars>
          <dgm:bulletEnabled val="1"/>
        </dgm:presLayoutVars>
      </dgm:prSet>
      <dgm:spPr/>
    </dgm:pt>
    <dgm:pt modelId="{DB409ED4-3504-461A-9A67-59E91198B268}" type="pres">
      <dgm:prSet presAssocID="{F825CCE8-3F8C-4908-A2EB-99F396025F3C}" presName="sibTrans" presStyleCnt="0"/>
      <dgm:spPr/>
    </dgm:pt>
    <dgm:pt modelId="{4C98741D-44D5-4654-B061-27969D994CD8}" type="pres">
      <dgm:prSet presAssocID="{457BAAED-0FA0-49AA-82D0-A84A7B6EC251}" presName="node" presStyleLbl="node1" presStyleIdx="4" presStyleCnt="6">
        <dgm:presLayoutVars>
          <dgm:bulletEnabled val="1"/>
        </dgm:presLayoutVars>
      </dgm:prSet>
      <dgm:spPr/>
    </dgm:pt>
    <dgm:pt modelId="{57EAF997-B721-4159-A9C3-5A30E36C6C53}" type="pres">
      <dgm:prSet presAssocID="{5842D965-6EF0-4A86-ABD3-F3CC7B803988}" presName="sibTrans" presStyleCnt="0"/>
      <dgm:spPr/>
    </dgm:pt>
    <dgm:pt modelId="{C8F4BE4F-4BA7-47EC-9EF5-CD11D67E75A1}" type="pres">
      <dgm:prSet presAssocID="{C291CAB2-97A3-45FE-A3E3-7D1A6F9CFFDD}" presName="node" presStyleLbl="node1" presStyleIdx="5" presStyleCnt="6">
        <dgm:presLayoutVars>
          <dgm:bulletEnabled val="1"/>
        </dgm:presLayoutVars>
      </dgm:prSet>
      <dgm:spPr/>
    </dgm:pt>
  </dgm:ptLst>
  <dgm:cxnLst>
    <dgm:cxn modelId="{F74A7911-F5A4-4BB7-8124-F16A9FEBE1FB}" srcId="{D81B357D-A0CF-43A0-AD59-A2F86FB0FE75}" destId="{D718159E-2F95-40E2-BB6C-F1DE46BC3C8D}" srcOrd="3" destOrd="0" parTransId="{0E721B46-C36C-4C46-84A4-BF69C3CCB587}" sibTransId="{F825CCE8-3F8C-4908-A2EB-99F396025F3C}"/>
    <dgm:cxn modelId="{2926E212-8B48-46F5-A6A7-EF37E5656560}" type="presOf" srcId="{D81B357D-A0CF-43A0-AD59-A2F86FB0FE75}" destId="{BBB28602-2E5F-472F-B44E-984DC73795F5}" srcOrd="0" destOrd="0" presId="urn:microsoft.com/office/officeart/2005/8/layout/default"/>
    <dgm:cxn modelId="{99D4391C-A7F6-4F10-90D3-F0F53AF493D0}" type="presOf" srcId="{232CEF98-55DE-4E92-8B71-955CCD87712F}" destId="{1931FAF5-438F-4C8E-A5FE-7C76A7DED992}" srcOrd="0" destOrd="0" presId="urn:microsoft.com/office/officeart/2005/8/layout/default"/>
    <dgm:cxn modelId="{D161CD30-1F48-4744-9D8C-CAC0B850B817}" srcId="{D81B357D-A0CF-43A0-AD59-A2F86FB0FE75}" destId="{232CEF98-55DE-4E92-8B71-955CCD87712F}" srcOrd="2" destOrd="0" parTransId="{F45674AD-BF6D-4D86-B316-2ECAD994C6DF}" sibTransId="{248F45BB-30FF-444A-BD26-2D24BEA15BB2}"/>
    <dgm:cxn modelId="{5F2F3242-54B6-455E-A8B4-D4E037BD4C7D}" type="presOf" srcId="{D718159E-2F95-40E2-BB6C-F1DE46BC3C8D}" destId="{E03D6F5E-DCA0-4648-B47D-A9C67D1A731C}" srcOrd="0" destOrd="0" presId="urn:microsoft.com/office/officeart/2005/8/layout/default"/>
    <dgm:cxn modelId="{79C1BB52-FFB4-4F9B-A73A-89919D854FD3}" type="presOf" srcId="{9566553B-7BEA-4E6E-9617-204F6020709B}" destId="{E116097A-3733-4323-92A7-B6A4E3FAB146}" srcOrd="0" destOrd="0" presId="urn:microsoft.com/office/officeart/2005/8/layout/default"/>
    <dgm:cxn modelId="{DE69BC91-DA70-4DB2-AC4E-22F2A18B0B77}" srcId="{D81B357D-A0CF-43A0-AD59-A2F86FB0FE75}" destId="{E50B57A0-E1C9-48A4-AD55-33365AB5617E}" srcOrd="0" destOrd="0" parTransId="{6F173FDC-F5E4-4F88-8880-25B9AA02B9F4}" sibTransId="{B06B32AA-A9F8-4DD5-ACEE-7AD14E95506B}"/>
    <dgm:cxn modelId="{7D58A6A1-21D6-472D-92D5-7622EC08E7CA}" srcId="{D81B357D-A0CF-43A0-AD59-A2F86FB0FE75}" destId="{C291CAB2-97A3-45FE-A3E3-7D1A6F9CFFDD}" srcOrd="5" destOrd="0" parTransId="{B93C5F99-AE57-441F-810E-D540583FBC0D}" sibTransId="{FD9C1C4C-396F-44B8-BBFB-930AC144CC88}"/>
    <dgm:cxn modelId="{44A641A4-6A5F-4EBA-AECC-2B84BDA6A186}" type="presOf" srcId="{C291CAB2-97A3-45FE-A3E3-7D1A6F9CFFDD}" destId="{C8F4BE4F-4BA7-47EC-9EF5-CD11D67E75A1}" srcOrd="0" destOrd="0" presId="urn:microsoft.com/office/officeart/2005/8/layout/default"/>
    <dgm:cxn modelId="{985ED4AF-B3DF-4898-8EB9-92C10C9535BF}" srcId="{D81B357D-A0CF-43A0-AD59-A2F86FB0FE75}" destId="{457BAAED-0FA0-49AA-82D0-A84A7B6EC251}" srcOrd="4" destOrd="0" parTransId="{A5DED860-1544-4C55-B10A-509D1A7466E3}" sibTransId="{5842D965-6EF0-4A86-ABD3-F3CC7B803988}"/>
    <dgm:cxn modelId="{9CFE25F0-2702-465A-A101-9C730E915160}" type="presOf" srcId="{457BAAED-0FA0-49AA-82D0-A84A7B6EC251}" destId="{4C98741D-44D5-4654-B061-27969D994CD8}" srcOrd="0" destOrd="0" presId="urn:microsoft.com/office/officeart/2005/8/layout/default"/>
    <dgm:cxn modelId="{66A7BDF5-B910-4FCF-9543-75BB96AD839C}" type="presOf" srcId="{E50B57A0-E1C9-48A4-AD55-33365AB5617E}" destId="{93D39BA6-270B-4827-8B17-6A8179A87336}" srcOrd="0" destOrd="0" presId="urn:microsoft.com/office/officeart/2005/8/layout/default"/>
    <dgm:cxn modelId="{09ED02F8-EDB6-4D4D-85E6-6808C229BB3D}" srcId="{D81B357D-A0CF-43A0-AD59-A2F86FB0FE75}" destId="{9566553B-7BEA-4E6E-9617-204F6020709B}" srcOrd="1" destOrd="0" parTransId="{17AAD647-DD5E-4C0A-99CB-47F519108D35}" sibTransId="{5E9BA5A4-8344-47A2-ACE6-734B61E774F8}"/>
    <dgm:cxn modelId="{3ABAA99F-4D41-4DEE-B2E0-E76FEA73D5AB}" type="presParOf" srcId="{BBB28602-2E5F-472F-B44E-984DC73795F5}" destId="{93D39BA6-270B-4827-8B17-6A8179A87336}" srcOrd="0" destOrd="0" presId="urn:microsoft.com/office/officeart/2005/8/layout/default"/>
    <dgm:cxn modelId="{4FA9D32C-4829-466E-AF9D-C917B548E5E3}" type="presParOf" srcId="{BBB28602-2E5F-472F-B44E-984DC73795F5}" destId="{1FE7F5F0-2B8E-47A8-B46C-A86E149A9D15}" srcOrd="1" destOrd="0" presId="urn:microsoft.com/office/officeart/2005/8/layout/default"/>
    <dgm:cxn modelId="{2BED74C8-E55D-44F9-A528-9D31E55B4397}" type="presParOf" srcId="{BBB28602-2E5F-472F-B44E-984DC73795F5}" destId="{E116097A-3733-4323-92A7-B6A4E3FAB146}" srcOrd="2" destOrd="0" presId="urn:microsoft.com/office/officeart/2005/8/layout/default"/>
    <dgm:cxn modelId="{D157E829-21BE-49D1-9B2F-120365D87EC2}" type="presParOf" srcId="{BBB28602-2E5F-472F-B44E-984DC73795F5}" destId="{A38AB2F7-D490-418E-AF36-90BC91EDA407}" srcOrd="3" destOrd="0" presId="urn:microsoft.com/office/officeart/2005/8/layout/default"/>
    <dgm:cxn modelId="{B4E0EFDE-7419-4017-A276-C52DC0B1C302}" type="presParOf" srcId="{BBB28602-2E5F-472F-B44E-984DC73795F5}" destId="{1931FAF5-438F-4C8E-A5FE-7C76A7DED992}" srcOrd="4" destOrd="0" presId="urn:microsoft.com/office/officeart/2005/8/layout/default"/>
    <dgm:cxn modelId="{C730AB1C-A61B-4757-9197-6C918BD48AF8}" type="presParOf" srcId="{BBB28602-2E5F-472F-B44E-984DC73795F5}" destId="{F6C7B315-3947-4513-B8B4-362CF1903B7F}" srcOrd="5" destOrd="0" presId="urn:microsoft.com/office/officeart/2005/8/layout/default"/>
    <dgm:cxn modelId="{BB5977F8-7023-4219-89F2-EFE551261FAA}" type="presParOf" srcId="{BBB28602-2E5F-472F-B44E-984DC73795F5}" destId="{E03D6F5E-DCA0-4648-B47D-A9C67D1A731C}" srcOrd="6" destOrd="0" presId="urn:microsoft.com/office/officeart/2005/8/layout/default"/>
    <dgm:cxn modelId="{678F980F-D74E-4EC8-AB5A-BCA20CE4B5FE}" type="presParOf" srcId="{BBB28602-2E5F-472F-B44E-984DC73795F5}" destId="{DB409ED4-3504-461A-9A67-59E91198B268}" srcOrd="7" destOrd="0" presId="urn:microsoft.com/office/officeart/2005/8/layout/default"/>
    <dgm:cxn modelId="{B712174E-ADDE-4373-8C83-C6179BF957FF}" type="presParOf" srcId="{BBB28602-2E5F-472F-B44E-984DC73795F5}" destId="{4C98741D-44D5-4654-B061-27969D994CD8}" srcOrd="8" destOrd="0" presId="urn:microsoft.com/office/officeart/2005/8/layout/default"/>
    <dgm:cxn modelId="{C675A589-3E7F-4D8B-8ED1-B86895AEAFE3}" type="presParOf" srcId="{BBB28602-2E5F-472F-B44E-984DC73795F5}" destId="{57EAF997-B721-4159-A9C3-5A30E36C6C53}" srcOrd="9" destOrd="0" presId="urn:microsoft.com/office/officeart/2005/8/layout/default"/>
    <dgm:cxn modelId="{AD4523F4-5332-40C0-8862-839D8B1EF684}" type="presParOf" srcId="{BBB28602-2E5F-472F-B44E-984DC73795F5}" destId="{C8F4BE4F-4BA7-47EC-9EF5-CD11D67E75A1}"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62F6C2-BE5B-4B66-A24E-5EB88452DE47}" type="doc">
      <dgm:prSet loTypeId="urn:microsoft.com/office/officeart/2005/8/layout/venn1" loCatId="relationship" qsTypeId="urn:microsoft.com/office/officeart/2005/8/quickstyle/simple1" qsCatId="simple" csTypeId="urn:microsoft.com/office/officeart/2005/8/colors/colorful2" csCatId="colorful" phldr="1"/>
      <dgm:spPr/>
      <dgm:t>
        <a:bodyPr/>
        <a:lstStyle/>
        <a:p>
          <a:endParaRPr lang="en-US"/>
        </a:p>
      </dgm:t>
    </dgm:pt>
    <dgm:pt modelId="{35FBC5DD-1FE1-4A4D-A2DF-DCA5DFA69FB1}">
      <dgm:prSet/>
      <dgm:spPr/>
      <dgm:t>
        <a:bodyPr/>
        <a:lstStyle/>
        <a:p>
          <a:r>
            <a:rPr lang="en-US" b="0" i="0" dirty="0"/>
            <a:t>What did you observe the resident </a:t>
          </a:r>
          <a:r>
            <a:rPr lang="en-US" b="0" i="0"/>
            <a:t>do well?</a:t>
          </a:r>
          <a:endParaRPr lang="en-US" dirty="0"/>
        </a:p>
      </dgm:t>
    </dgm:pt>
    <dgm:pt modelId="{9945DD14-41AB-41C5-9583-BE1897C7BEAD}" type="parTrans" cxnId="{3DBA64A5-9A76-4074-AEB5-C298E7C97DA4}">
      <dgm:prSet/>
      <dgm:spPr/>
      <dgm:t>
        <a:bodyPr/>
        <a:lstStyle/>
        <a:p>
          <a:endParaRPr lang="en-US"/>
        </a:p>
      </dgm:t>
    </dgm:pt>
    <dgm:pt modelId="{DA558CA1-E677-48E0-B0D2-1ED38311C879}" type="sibTrans" cxnId="{3DBA64A5-9A76-4074-AEB5-C298E7C97DA4}">
      <dgm:prSet/>
      <dgm:spPr/>
      <dgm:t>
        <a:bodyPr/>
        <a:lstStyle/>
        <a:p>
          <a:endParaRPr lang="en-US"/>
        </a:p>
      </dgm:t>
    </dgm:pt>
    <dgm:pt modelId="{6330336E-31F0-42F2-84A9-1AE959C2B833}">
      <dgm:prSet/>
      <dgm:spPr/>
      <dgm:t>
        <a:bodyPr/>
        <a:lstStyle/>
        <a:p>
          <a:r>
            <a:rPr lang="en-US" b="0" i="0" dirty="0"/>
            <a:t>What, if any, errors or deficiencies did the resident commit?</a:t>
          </a:r>
          <a:endParaRPr lang="en-US" dirty="0"/>
        </a:p>
      </dgm:t>
    </dgm:pt>
    <dgm:pt modelId="{124F87C4-0850-4CB4-B53E-680ADB0BAC2D}" type="parTrans" cxnId="{974FEE5C-C8D7-420E-B63E-47067CDCC50A}">
      <dgm:prSet/>
      <dgm:spPr/>
      <dgm:t>
        <a:bodyPr/>
        <a:lstStyle/>
        <a:p>
          <a:endParaRPr lang="en-US"/>
        </a:p>
      </dgm:t>
    </dgm:pt>
    <dgm:pt modelId="{A5915879-C116-4BFB-8BD8-DF98E3B3C7C5}" type="sibTrans" cxnId="{974FEE5C-C8D7-420E-B63E-47067CDCC50A}">
      <dgm:prSet/>
      <dgm:spPr/>
      <dgm:t>
        <a:bodyPr/>
        <a:lstStyle/>
        <a:p>
          <a:endParaRPr lang="en-US"/>
        </a:p>
      </dgm:t>
    </dgm:pt>
    <dgm:pt modelId="{56921772-8C3A-47FD-B273-21932509060F}" type="pres">
      <dgm:prSet presAssocID="{C162F6C2-BE5B-4B66-A24E-5EB88452DE47}" presName="compositeShape" presStyleCnt="0">
        <dgm:presLayoutVars>
          <dgm:chMax val="7"/>
          <dgm:dir/>
          <dgm:resizeHandles val="exact"/>
        </dgm:presLayoutVars>
      </dgm:prSet>
      <dgm:spPr/>
    </dgm:pt>
    <dgm:pt modelId="{ED0F3A05-6665-44F9-A75C-D909DDB83CD0}" type="pres">
      <dgm:prSet presAssocID="{35FBC5DD-1FE1-4A4D-A2DF-DCA5DFA69FB1}" presName="circ1" presStyleLbl="vennNode1" presStyleIdx="0" presStyleCnt="2"/>
      <dgm:spPr/>
    </dgm:pt>
    <dgm:pt modelId="{583DF9DD-0DF5-4FC0-A7D2-91CCEDE901FE}" type="pres">
      <dgm:prSet presAssocID="{35FBC5DD-1FE1-4A4D-A2DF-DCA5DFA69FB1}" presName="circ1Tx" presStyleLbl="revTx" presStyleIdx="0" presStyleCnt="0">
        <dgm:presLayoutVars>
          <dgm:chMax val="0"/>
          <dgm:chPref val="0"/>
          <dgm:bulletEnabled val="1"/>
        </dgm:presLayoutVars>
      </dgm:prSet>
      <dgm:spPr/>
    </dgm:pt>
    <dgm:pt modelId="{9A8FDEAB-FFEF-4957-BF78-1E15A1BED740}" type="pres">
      <dgm:prSet presAssocID="{6330336E-31F0-42F2-84A9-1AE959C2B833}" presName="circ2" presStyleLbl="vennNode1" presStyleIdx="1" presStyleCnt="2"/>
      <dgm:spPr/>
    </dgm:pt>
    <dgm:pt modelId="{C802A4C7-DEC4-4580-ADA5-C7D428B095D5}" type="pres">
      <dgm:prSet presAssocID="{6330336E-31F0-42F2-84A9-1AE959C2B833}" presName="circ2Tx" presStyleLbl="revTx" presStyleIdx="0" presStyleCnt="0">
        <dgm:presLayoutVars>
          <dgm:chMax val="0"/>
          <dgm:chPref val="0"/>
          <dgm:bulletEnabled val="1"/>
        </dgm:presLayoutVars>
      </dgm:prSet>
      <dgm:spPr/>
    </dgm:pt>
  </dgm:ptLst>
  <dgm:cxnLst>
    <dgm:cxn modelId="{9BF4DC31-2376-4F20-BA8C-FCC61C6447DE}" type="presOf" srcId="{35FBC5DD-1FE1-4A4D-A2DF-DCA5DFA69FB1}" destId="{ED0F3A05-6665-44F9-A75C-D909DDB83CD0}" srcOrd="0" destOrd="0" presId="urn:microsoft.com/office/officeart/2005/8/layout/venn1"/>
    <dgm:cxn modelId="{73307833-E5AA-4573-A0A5-D532E415505B}" type="presOf" srcId="{6330336E-31F0-42F2-84A9-1AE959C2B833}" destId="{C802A4C7-DEC4-4580-ADA5-C7D428B095D5}" srcOrd="1" destOrd="0" presId="urn:microsoft.com/office/officeart/2005/8/layout/venn1"/>
    <dgm:cxn modelId="{974FEE5C-C8D7-420E-B63E-47067CDCC50A}" srcId="{C162F6C2-BE5B-4B66-A24E-5EB88452DE47}" destId="{6330336E-31F0-42F2-84A9-1AE959C2B833}" srcOrd="1" destOrd="0" parTransId="{124F87C4-0850-4CB4-B53E-680ADB0BAC2D}" sibTransId="{A5915879-C116-4BFB-8BD8-DF98E3B3C7C5}"/>
    <dgm:cxn modelId="{FF171159-431C-46FB-9BB9-7E9284D92BFC}" type="presOf" srcId="{C162F6C2-BE5B-4B66-A24E-5EB88452DE47}" destId="{56921772-8C3A-47FD-B273-21932509060F}" srcOrd="0" destOrd="0" presId="urn:microsoft.com/office/officeart/2005/8/layout/venn1"/>
    <dgm:cxn modelId="{3DBA64A5-9A76-4074-AEB5-C298E7C97DA4}" srcId="{C162F6C2-BE5B-4B66-A24E-5EB88452DE47}" destId="{35FBC5DD-1FE1-4A4D-A2DF-DCA5DFA69FB1}" srcOrd="0" destOrd="0" parTransId="{9945DD14-41AB-41C5-9583-BE1897C7BEAD}" sibTransId="{DA558CA1-E677-48E0-B0D2-1ED38311C879}"/>
    <dgm:cxn modelId="{3EA6B1AD-C855-46BA-AE06-5AAC7393B4EE}" type="presOf" srcId="{6330336E-31F0-42F2-84A9-1AE959C2B833}" destId="{9A8FDEAB-FFEF-4957-BF78-1E15A1BED740}" srcOrd="0" destOrd="0" presId="urn:microsoft.com/office/officeart/2005/8/layout/venn1"/>
    <dgm:cxn modelId="{5E7C79E5-AC1F-459D-9318-D463937DB5C4}" type="presOf" srcId="{35FBC5DD-1FE1-4A4D-A2DF-DCA5DFA69FB1}" destId="{583DF9DD-0DF5-4FC0-A7D2-91CCEDE901FE}" srcOrd="1" destOrd="0" presId="urn:microsoft.com/office/officeart/2005/8/layout/venn1"/>
    <dgm:cxn modelId="{D39AB396-645F-48E4-BF93-D6820EFD998B}" type="presParOf" srcId="{56921772-8C3A-47FD-B273-21932509060F}" destId="{ED0F3A05-6665-44F9-A75C-D909DDB83CD0}" srcOrd="0" destOrd="0" presId="urn:microsoft.com/office/officeart/2005/8/layout/venn1"/>
    <dgm:cxn modelId="{418B7A1A-086B-4BAF-B617-071605A62E42}" type="presParOf" srcId="{56921772-8C3A-47FD-B273-21932509060F}" destId="{583DF9DD-0DF5-4FC0-A7D2-91CCEDE901FE}" srcOrd="1" destOrd="0" presId="urn:microsoft.com/office/officeart/2005/8/layout/venn1"/>
    <dgm:cxn modelId="{36008B12-387E-4FB3-9DD2-165A26F1A6AB}" type="presParOf" srcId="{56921772-8C3A-47FD-B273-21932509060F}" destId="{9A8FDEAB-FFEF-4957-BF78-1E15A1BED740}" srcOrd="2" destOrd="0" presId="urn:microsoft.com/office/officeart/2005/8/layout/venn1"/>
    <dgm:cxn modelId="{45DFA349-2661-42A6-A1AA-3F54CE4C534E}" type="presParOf" srcId="{56921772-8C3A-47FD-B273-21932509060F}" destId="{C802A4C7-DEC4-4580-ADA5-C7D428B095D5}"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5E2C58-4D2D-4D8A-A885-69D3F8C28E31}" type="doc">
      <dgm:prSet loTypeId="urn:microsoft.com/office/officeart/2005/8/layout/chevron1" loCatId="process" qsTypeId="urn:microsoft.com/office/officeart/2005/8/quickstyle/simple1" qsCatId="simple" csTypeId="urn:microsoft.com/office/officeart/2005/8/colors/colorful4" csCatId="colorful" phldr="1"/>
      <dgm:spPr/>
    </dgm:pt>
    <dgm:pt modelId="{042A62AA-FB3C-40C2-B407-443A890A848B}">
      <dgm:prSet phldrT="[Text]"/>
      <dgm:spPr/>
      <dgm:t>
        <a:bodyPr/>
        <a:lstStyle/>
        <a:p>
          <a:r>
            <a:rPr lang="en-US" dirty="0"/>
            <a:t>Unsatisfactory</a:t>
          </a:r>
          <a:br>
            <a:rPr lang="en-US" dirty="0"/>
          </a:br>
          <a:r>
            <a:rPr lang="en-US" dirty="0"/>
            <a:t>1  -  2  -  3</a:t>
          </a:r>
        </a:p>
      </dgm:t>
    </dgm:pt>
    <dgm:pt modelId="{110BEED5-7C42-409E-B3A8-9E9518667873}" type="parTrans" cxnId="{CC153A13-6C51-473E-AA31-00AC43486D9E}">
      <dgm:prSet/>
      <dgm:spPr/>
      <dgm:t>
        <a:bodyPr/>
        <a:lstStyle/>
        <a:p>
          <a:endParaRPr lang="en-US"/>
        </a:p>
      </dgm:t>
    </dgm:pt>
    <dgm:pt modelId="{5A56D763-F242-48B2-ADEC-9A961DC1262C}" type="sibTrans" cxnId="{CC153A13-6C51-473E-AA31-00AC43486D9E}">
      <dgm:prSet/>
      <dgm:spPr/>
      <dgm:t>
        <a:bodyPr/>
        <a:lstStyle/>
        <a:p>
          <a:endParaRPr lang="en-US"/>
        </a:p>
      </dgm:t>
    </dgm:pt>
    <dgm:pt modelId="{1BA7B581-CC55-45F8-AA94-CF84AF0A315F}">
      <dgm:prSet phldrT="[Text]"/>
      <dgm:spPr/>
      <dgm:t>
        <a:bodyPr/>
        <a:lstStyle/>
        <a:p>
          <a:r>
            <a:rPr lang="en-US" dirty="0"/>
            <a:t>Satisfactory</a:t>
          </a:r>
          <a:br>
            <a:rPr lang="en-US" dirty="0"/>
          </a:br>
          <a:r>
            <a:rPr lang="en-US" dirty="0"/>
            <a:t>4  –  5  –  6</a:t>
          </a:r>
        </a:p>
      </dgm:t>
    </dgm:pt>
    <dgm:pt modelId="{C1F7AFE5-E3C0-4F8F-ADAA-1881C9CE0C20}" type="parTrans" cxnId="{71ACBC83-5E67-4D4E-BF67-AE0E090738AC}">
      <dgm:prSet/>
      <dgm:spPr/>
      <dgm:t>
        <a:bodyPr/>
        <a:lstStyle/>
        <a:p>
          <a:endParaRPr lang="en-US"/>
        </a:p>
      </dgm:t>
    </dgm:pt>
    <dgm:pt modelId="{A969DE1B-8099-4F9E-B04C-15346BE91F5D}" type="sibTrans" cxnId="{71ACBC83-5E67-4D4E-BF67-AE0E090738AC}">
      <dgm:prSet/>
      <dgm:spPr/>
      <dgm:t>
        <a:bodyPr/>
        <a:lstStyle/>
        <a:p>
          <a:endParaRPr lang="en-US"/>
        </a:p>
      </dgm:t>
    </dgm:pt>
    <dgm:pt modelId="{60E9F76C-760D-461C-9D64-60A73BF747E6}">
      <dgm:prSet phldrT="[Text]"/>
      <dgm:spPr/>
      <dgm:t>
        <a:bodyPr/>
        <a:lstStyle/>
        <a:p>
          <a:r>
            <a:rPr lang="en-US" dirty="0"/>
            <a:t>Superior</a:t>
          </a:r>
          <a:br>
            <a:rPr lang="en-US" dirty="0"/>
          </a:br>
          <a:r>
            <a:rPr lang="en-US" dirty="0"/>
            <a:t>7  -  8  -  9</a:t>
          </a:r>
        </a:p>
      </dgm:t>
    </dgm:pt>
    <dgm:pt modelId="{4064A7E7-E27F-4756-AD19-E932D6CD1C20}" type="parTrans" cxnId="{A95112F8-E724-4F21-8721-D1F812A87588}">
      <dgm:prSet/>
      <dgm:spPr/>
      <dgm:t>
        <a:bodyPr/>
        <a:lstStyle/>
        <a:p>
          <a:endParaRPr lang="en-US"/>
        </a:p>
      </dgm:t>
    </dgm:pt>
    <dgm:pt modelId="{7D5B077B-C207-48DB-BFEF-D506F4C296E7}" type="sibTrans" cxnId="{A95112F8-E724-4F21-8721-D1F812A87588}">
      <dgm:prSet/>
      <dgm:spPr/>
      <dgm:t>
        <a:bodyPr/>
        <a:lstStyle/>
        <a:p>
          <a:endParaRPr lang="en-US"/>
        </a:p>
      </dgm:t>
    </dgm:pt>
    <dgm:pt modelId="{D00FFDF2-53C2-4131-998D-5B5C3D89D9B3}" type="pres">
      <dgm:prSet presAssocID="{EF5E2C58-4D2D-4D8A-A885-69D3F8C28E31}" presName="Name0" presStyleCnt="0">
        <dgm:presLayoutVars>
          <dgm:dir/>
          <dgm:animLvl val="lvl"/>
          <dgm:resizeHandles val="exact"/>
        </dgm:presLayoutVars>
      </dgm:prSet>
      <dgm:spPr/>
    </dgm:pt>
    <dgm:pt modelId="{1B34C6AC-5908-418B-BEDD-F8E103F472BA}" type="pres">
      <dgm:prSet presAssocID="{042A62AA-FB3C-40C2-B407-443A890A848B}" presName="parTxOnly" presStyleLbl="node1" presStyleIdx="0" presStyleCnt="3">
        <dgm:presLayoutVars>
          <dgm:chMax val="0"/>
          <dgm:chPref val="0"/>
          <dgm:bulletEnabled val="1"/>
        </dgm:presLayoutVars>
      </dgm:prSet>
      <dgm:spPr/>
    </dgm:pt>
    <dgm:pt modelId="{87A25B69-2BA0-436A-A31E-E6C2504C25A8}" type="pres">
      <dgm:prSet presAssocID="{5A56D763-F242-48B2-ADEC-9A961DC1262C}" presName="parTxOnlySpace" presStyleCnt="0"/>
      <dgm:spPr/>
    </dgm:pt>
    <dgm:pt modelId="{EEC28EAF-F741-4B59-B421-43D8D5F2B43A}" type="pres">
      <dgm:prSet presAssocID="{1BA7B581-CC55-45F8-AA94-CF84AF0A315F}" presName="parTxOnly" presStyleLbl="node1" presStyleIdx="1" presStyleCnt="3">
        <dgm:presLayoutVars>
          <dgm:chMax val="0"/>
          <dgm:chPref val="0"/>
          <dgm:bulletEnabled val="1"/>
        </dgm:presLayoutVars>
      </dgm:prSet>
      <dgm:spPr/>
    </dgm:pt>
    <dgm:pt modelId="{601B56EA-0A0A-4DC9-A82A-5673BDD6D9CC}" type="pres">
      <dgm:prSet presAssocID="{A969DE1B-8099-4F9E-B04C-15346BE91F5D}" presName="parTxOnlySpace" presStyleCnt="0"/>
      <dgm:spPr/>
    </dgm:pt>
    <dgm:pt modelId="{4BA616B1-F7D2-492B-A9F2-F52098ABBD4D}" type="pres">
      <dgm:prSet presAssocID="{60E9F76C-760D-461C-9D64-60A73BF747E6}" presName="parTxOnly" presStyleLbl="node1" presStyleIdx="2" presStyleCnt="3">
        <dgm:presLayoutVars>
          <dgm:chMax val="0"/>
          <dgm:chPref val="0"/>
          <dgm:bulletEnabled val="1"/>
        </dgm:presLayoutVars>
      </dgm:prSet>
      <dgm:spPr/>
    </dgm:pt>
  </dgm:ptLst>
  <dgm:cxnLst>
    <dgm:cxn modelId="{CC153A13-6C51-473E-AA31-00AC43486D9E}" srcId="{EF5E2C58-4D2D-4D8A-A885-69D3F8C28E31}" destId="{042A62AA-FB3C-40C2-B407-443A890A848B}" srcOrd="0" destOrd="0" parTransId="{110BEED5-7C42-409E-B3A8-9E9518667873}" sibTransId="{5A56D763-F242-48B2-ADEC-9A961DC1262C}"/>
    <dgm:cxn modelId="{0B1EE41B-E1D4-447F-ABB6-8816CE0F58C2}" type="presOf" srcId="{1BA7B581-CC55-45F8-AA94-CF84AF0A315F}" destId="{EEC28EAF-F741-4B59-B421-43D8D5F2B43A}" srcOrd="0" destOrd="0" presId="urn:microsoft.com/office/officeart/2005/8/layout/chevron1"/>
    <dgm:cxn modelId="{09B86026-A968-4325-B931-79AF31C3AFD3}" type="presOf" srcId="{EF5E2C58-4D2D-4D8A-A885-69D3F8C28E31}" destId="{D00FFDF2-53C2-4131-998D-5B5C3D89D9B3}" srcOrd="0" destOrd="0" presId="urn:microsoft.com/office/officeart/2005/8/layout/chevron1"/>
    <dgm:cxn modelId="{71ACBC83-5E67-4D4E-BF67-AE0E090738AC}" srcId="{EF5E2C58-4D2D-4D8A-A885-69D3F8C28E31}" destId="{1BA7B581-CC55-45F8-AA94-CF84AF0A315F}" srcOrd="1" destOrd="0" parTransId="{C1F7AFE5-E3C0-4F8F-ADAA-1881C9CE0C20}" sibTransId="{A969DE1B-8099-4F9E-B04C-15346BE91F5D}"/>
    <dgm:cxn modelId="{86F69B8A-B60A-4113-9E31-98463FAEB809}" type="presOf" srcId="{042A62AA-FB3C-40C2-B407-443A890A848B}" destId="{1B34C6AC-5908-418B-BEDD-F8E103F472BA}" srcOrd="0" destOrd="0" presId="urn:microsoft.com/office/officeart/2005/8/layout/chevron1"/>
    <dgm:cxn modelId="{8BA644F4-0911-4865-9028-C0B9A99E0E16}" type="presOf" srcId="{60E9F76C-760D-461C-9D64-60A73BF747E6}" destId="{4BA616B1-F7D2-492B-A9F2-F52098ABBD4D}" srcOrd="0" destOrd="0" presId="urn:microsoft.com/office/officeart/2005/8/layout/chevron1"/>
    <dgm:cxn modelId="{A95112F8-E724-4F21-8721-D1F812A87588}" srcId="{EF5E2C58-4D2D-4D8A-A885-69D3F8C28E31}" destId="{60E9F76C-760D-461C-9D64-60A73BF747E6}" srcOrd="2" destOrd="0" parTransId="{4064A7E7-E27F-4756-AD19-E932D6CD1C20}" sibTransId="{7D5B077B-C207-48DB-BFEF-D506F4C296E7}"/>
    <dgm:cxn modelId="{67F7806E-3744-432E-93F0-F4D987983C9C}" type="presParOf" srcId="{D00FFDF2-53C2-4131-998D-5B5C3D89D9B3}" destId="{1B34C6AC-5908-418B-BEDD-F8E103F472BA}" srcOrd="0" destOrd="0" presId="urn:microsoft.com/office/officeart/2005/8/layout/chevron1"/>
    <dgm:cxn modelId="{E9536B28-1D08-4359-886D-9F70708A4164}" type="presParOf" srcId="{D00FFDF2-53C2-4131-998D-5B5C3D89D9B3}" destId="{87A25B69-2BA0-436A-A31E-E6C2504C25A8}" srcOrd="1" destOrd="0" presId="urn:microsoft.com/office/officeart/2005/8/layout/chevron1"/>
    <dgm:cxn modelId="{0846152E-01A9-4CBE-8075-C7F8BF083A4C}" type="presParOf" srcId="{D00FFDF2-53C2-4131-998D-5B5C3D89D9B3}" destId="{EEC28EAF-F741-4B59-B421-43D8D5F2B43A}" srcOrd="2" destOrd="0" presId="urn:microsoft.com/office/officeart/2005/8/layout/chevron1"/>
    <dgm:cxn modelId="{C362E22E-50BA-49D5-956C-6D9A29F901E6}" type="presParOf" srcId="{D00FFDF2-53C2-4131-998D-5B5C3D89D9B3}" destId="{601B56EA-0A0A-4DC9-A82A-5673BDD6D9CC}" srcOrd="3" destOrd="0" presId="urn:microsoft.com/office/officeart/2005/8/layout/chevron1"/>
    <dgm:cxn modelId="{DA1A42E7-A2EC-4C54-B740-9CB21763E60B}" type="presParOf" srcId="{D00FFDF2-53C2-4131-998D-5B5C3D89D9B3}" destId="{4BA616B1-F7D2-492B-A9F2-F52098ABBD4D}"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CA24B5-D1C6-41EC-A6CD-579C0152E1CC}" type="doc">
      <dgm:prSet loTypeId="urn:microsoft.com/office/officeart/2005/8/layout/matrix2" loCatId="matrix" qsTypeId="urn:microsoft.com/office/officeart/2005/8/quickstyle/simple1" qsCatId="simple" csTypeId="urn:microsoft.com/office/officeart/2005/8/colors/colorful1" csCatId="colorful" phldr="1"/>
      <dgm:spPr/>
      <dgm:t>
        <a:bodyPr/>
        <a:lstStyle/>
        <a:p>
          <a:endParaRPr lang="en-US"/>
        </a:p>
      </dgm:t>
    </dgm:pt>
    <dgm:pt modelId="{18AE6D7E-BD70-4961-86FD-EC26810F93F0}">
      <dgm:prSet phldrT="[Text]"/>
      <dgm:spPr/>
      <dgm:t>
        <a:bodyPr/>
        <a:lstStyle/>
        <a:p>
          <a:r>
            <a:rPr lang="en-US" dirty="0"/>
            <a:t>Observer</a:t>
          </a:r>
        </a:p>
      </dgm:t>
    </dgm:pt>
    <dgm:pt modelId="{5CA3940C-F720-4ADA-8168-DE0E78DAA89D}" type="parTrans" cxnId="{0756D471-10FF-4ADA-B577-26828E59CD85}">
      <dgm:prSet/>
      <dgm:spPr/>
      <dgm:t>
        <a:bodyPr/>
        <a:lstStyle/>
        <a:p>
          <a:endParaRPr lang="en-US"/>
        </a:p>
      </dgm:t>
    </dgm:pt>
    <dgm:pt modelId="{B108099C-0CE0-41C3-B63F-137AF2474235}" type="sibTrans" cxnId="{0756D471-10FF-4ADA-B577-26828E59CD85}">
      <dgm:prSet/>
      <dgm:spPr/>
      <dgm:t>
        <a:bodyPr/>
        <a:lstStyle/>
        <a:p>
          <a:endParaRPr lang="en-US"/>
        </a:p>
      </dgm:t>
    </dgm:pt>
    <dgm:pt modelId="{CE708EDD-98F8-4CC6-A9EC-E6F735AD4DA8}">
      <dgm:prSet phldrT="[Text]"/>
      <dgm:spPr/>
      <dgm:t>
        <a:bodyPr/>
        <a:lstStyle/>
        <a:p>
          <a:r>
            <a:rPr lang="en-US" dirty="0"/>
            <a:t>Direct Supervision</a:t>
          </a:r>
        </a:p>
      </dgm:t>
    </dgm:pt>
    <dgm:pt modelId="{9AB945B0-B757-4A19-960D-B7E5485C21B3}" type="parTrans" cxnId="{0FBA10F7-35C3-493E-8744-B8F383A1470A}">
      <dgm:prSet/>
      <dgm:spPr/>
      <dgm:t>
        <a:bodyPr/>
        <a:lstStyle/>
        <a:p>
          <a:endParaRPr lang="en-US"/>
        </a:p>
      </dgm:t>
    </dgm:pt>
    <dgm:pt modelId="{C15F5261-B974-4CBF-A693-B697ED4C4790}" type="sibTrans" cxnId="{0FBA10F7-35C3-493E-8744-B8F383A1470A}">
      <dgm:prSet/>
      <dgm:spPr/>
      <dgm:t>
        <a:bodyPr/>
        <a:lstStyle/>
        <a:p>
          <a:endParaRPr lang="en-US"/>
        </a:p>
      </dgm:t>
    </dgm:pt>
    <dgm:pt modelId="{AF73636C-1A0C-4752-AF05-59EEF2B4622D}">
      <dgm:prSet phldrT="[Text]"/>
      <dgm:spPr/>
      <dgm:t>
        <a:bodyPr/>
        <a:lstStyle/>
        <a:p>
          <a:r>
            <a:rPr lang="en-US" dirty="0"/>
            <a:t>Indirect Supervision</a:t>
          </a:r>
        </a:p>
      </dgm:t>
    </dgm:pt>
    <dgm:pt modelId="{DA503A90-B67B-4BF8-A3AB-486A4B816FB3}" type="parTrans" cxnId="{90028821-2D34-4282-9AB0-A22EB667D2C9}">
      <dgm:prSet/>
      <dgm:spPr/>
      <dgm:t>
        <a:bodyPr/>
        <a:lstStyle/>
        <a:p>
          <a:endParaRPr lang="en-US"/>
        </a:p>
      </dgm:t>
    </dgm:pt>
    <dgm:pt modelId="{80314039-041A-4427-9CFD-6FEA0082BA93}" type="sibTrans" cxnId="{90028821-2D34-4282-9AB0-A22EB667D2C9}">
      <dgm:prSet/>
      <dgm:spPr/>
      <dgm:t>
        <a:bodyPr/>
        <a:lstStyle/>
        <a:p>
          <a:endParaRPr lang="en-US"/>
        </a:p>
      </dgm:t>
    </dgm:pt>
    <dgm:pt modelId="{9713F38C-B8DF-4ED5-BACF-7CF968282986}">
      <dgm:prSet phldrT="[Text]"/>
      <dgm:spPr/>
      <dgm:t>
        <a:bodyPr/>
        <a:lstStyle/>
        <a:p>
          <a:r>
            <a:rPr lang="en-US" dirty="0"/>
            <a:t>Unsupervised Practice</a:t>
          </a:r>
        </a:p>
      </dgm:t>
    </dgm:pt>
    <dgm:pt modelId="{54FF5E39-8D5F-4968-BA4A-817DF557A8CD}" type="parTrans" cxnId="{4DD4F15B-EE2C-4FC8-86E4-7F60F8D40B9C}">
      <dgm:prSet/>
      <dgm:spPr/>
      <dgm:t>
        <a:bodyPr/>
        <a:lstStyle/>
        <a:p>
          <a:endParaRPr lang="en-US"/>
        </a:p>
      </dgm:t>
    </dgm:pt>
    <dgm:pt modelId="{C0D28BD3-4076-4606-BC0D-DA25ED9DAC55}" type="sibTrans" cxnId="{4DD4F15B-EE2C-4FC8-86E4-7F60F8D40B9C}">
      <dgm:prSet/>
      <dgm:spPr/>
      <dgm:t>
        <a:bodyPr/>
        <a:lstStyle/>
        <a:p>
          <a:endParaRPr lang="en-US"/>
        </a:p>
      </dgm:t>
    </dgm:pt>
    <dgm:pt modelId="{6D1B3938-8271-4D85-A9F1-27E65A5F5108}" type="pres">
      <dgm:prSet presAssocID="{75CA24B5-D1C6-41EC-A6CD-579C0152E1CC}" presName="matrix" presStyleCnt="0">
        <dgm:presLayoutVars>
          <dgm:chMax val="1"/>
          <dgm:dir/>
          <dgm:resizeHandles val="exact"/>
        </dgm:presLayoutVars>
      </dgm:prSet>
      <dgm:spPr/>
    </dgm:pt>
    <dgm:pt modelId="{41242B11-3F41-4146-A24E-B4583DD1074D}" type="pres">
      <dgm:prSet presAssocID="{75CA24B5-D1C6-41EC-A6CD-579C0152E1CC}" presName="axisShape" presStyleLbl="bgShp" presStyleIdx="0" presStyleCnt="1"/>
      <dgm:spPr/>
    </dgm:pt>
    <dgm:pt modelId="{DD6AB32D-D0C0-4C0D-8653-37AF7064211E}" type="pres">
      <dgm:prSet presAssocID="{75CA24B5-D1C6-41EC-A6CD-579C0152E1CC}" presName="rect1" presStyleLbl="node1" presStyleIdx="0" presStyleCnt="4">
        <dgm:presLayoutVars>
          <dgm:chMax val="0"/>
          <dgm:chPref val="0"/>
          <dgm:bulletEnabled val="1"/>
        </dgm:presLayoutVars>
      </dgm:prSet>
      <dgm:spPr/>
    </dgm:pt>
    <dgm:pt modelId="{B8311C17-8436-4E0F-899C-B91EAD115873}" type="pres">
      <dgm:prSet presAssocID="{75CA24B5-D1C6-41EC-A6CD-579C0152E1CC}" presName="rect2" presStyleLbl="node1" presStyleIdx="1" presStyleCnt="4">
        <dgm:presLayoutVars>
          <dgm:chMax val="0"/>
          <dgm:chPref val="0"/>
          <dgm:bulletEnabled val="1"/>
        </dgm:presLayoutVars>
      </dgm:prSet>
      <dgm:spPr/>
    </dgm:pt>
    <dgm:pt modelId="{1A90A8FD-1A66-48A8-832A-8969F3103A9E}" type="pres">
      <dgm:prSet presAssocID="{75CA24B5-D1C6-41EC-A6CD-579C0152E1CC}" presName="rect3" presStyleLbl="node1" presStyleIdx="2" presStyleCnt="4">
        <dgm:presLayoutVars>
          <dgm:chMax val="0"/>
          <dgm:chPref val="0"/>
          <dgm:bulletEnabled val="1"/>
        </dgm:presLayoutVars>
      </dgm:prSet>
      <dgm:spPr/>
    </dgm:pt>
    <dgm:pt modelId="{6C6EDC45-59BB-4199-9D51-5B60ABC4DB6E}" type="pres">
      <dgm:prSet presAssocID="{75CA24B5-D1C6-41EC-A6CD-579C0152E1CC}" presName="rect4" presStyleLbl="node1" presStyleIdx="3" presStyleCnt="4">
        <dgm:presLayoutVars>
          <dgm:chMax val="0"/>
          <dgm:chPref val="0"/>
          <dgm:bulletEnabled val="1"/>
        </dgm:presLayoutVars>
      </dgm:prSet>
      <dgm:spPr/>
    </dgm:pt>
  </dgm:ptLst>
  <dgm:cxnLst>
    <dgm:cxn modelId="{90028821-2D34-4282-9AB0-A22EB667D2C9}" srcId="{75CA24B5-D1C6-41EC-A6CD-579C0152E1CC}" destId="{AF73636C-1A0C-4752-AF05-59EEF2B4622D}" srcOrd="2" destOrd="0" parTransId="{DA503A90-B67B-4BF8-A3AB-486A4B816FB3}" sibTransId="{80314039-041A-4427-9CFD-6FEA0082BA93}"/>
    <dgm:cxn modelId="{4DD4F15B-EE2C-4FC8-86E4-7F60F8D40B9C}" srcId="{75CA24B5-D1C6-41EC-A6CD-579C0152E1CC}" destId="{9713F38C-B8DF-4ED5-BACF-7CF968282986}" srcOrd="3" destOrd="0" parTransId="{54FF5E39-8D5F-4968-BA4A-817DF557A8CD}" sibTransId="{C0D28BD3-4076-4606-BC0D-DA25ED9DAC55}"/>
    <dgm:cxn modelId="{F238ED62-8791-4C40-988C-BF8EB9EC42D1}" type="presOf" srcId="{AF73636C-1A0C-4752-AF05-59EEF2B4622D}" destId="{1A90A8FD-1A66-48A8-832A-8969F3103A9E}" srcOrd="0" destOrd="0" presId="urn:microsoft.com/office/officeart/2005/8/layout/matrix2"/>
    <dgm:cxn modelId="{CC551545-3006-4050-8C7C-4CAD4EF75DC5}" type="presOf" srcId="{75CA24B5-D1C6-41EC-A6CD-579C0152E1CC}" destId="{6D1B3938-8271-4D85-A9F1-27E65A5F5108}" srcOrd="0" destOrd="0" presId="urn:microsoft.com/office/officeart/2005/8/layout/matrix2"/>
    <dgm:cxn modelId="{0756D471-10FF-4ADA-B577-26828E59CD85}" srcId="{75CA24B5-D1C6-41EC-A6CD-579C0152E1CC}" destId="{18AE6D7E-BD70-4961-86FD-EC26810F93F0}" srcOrd="0" destOrd="0" parTransId="{5CA3940C-F720-4ADA-8168-DE0E78DAA89D}" sibTransId="{B108099C-0CE0-41C3-B63F-137AF2474235}"/>
    <dgm:cxn modelId="{1C79BF93-6B29-4C0E-8DCC-F979C497681C}" type="presOf" srcId="{18AE6D7E-BD70-4961-86FD-EC26810F93F0}" destId="{DD6AB32D-D0C0-4C0D-8653-37AF7064211E}" srcOrd="0" destOrd="0" presId="urn:microsoft.com/office/officeart/2005/8/layout/matrix2"/>
    <dgm:cxn modelId="{79C7099D-A5BB-434B-9BCE-41AF59C3115F}" type="presOf" srcId="{CE708EDD-98F8-4CC6-A9EC-E6F735AD4DA8}" destId="{B8311C17-8436-4E0F-899C-B91EAD115873}" srcOrd="0" destOrd="0" presId="urn:microsoft.com/office/officeart/2005/8/layout/matrix2"/>
    <dgm:cxn modelId="{BFD0D7A2-8114-425C-BAFC-5DFA843D6490}" type="presOf" srcId="{9713F38C-B8DF-4ED5-BACF-7CF968282986}" destId="{6C6EDC45-59BB-4199-9D51-5B60ABC4DB6E}" srcOrd="0" destOrd="0" presId="urn:microsoft.com/office/officeart/2005/8/layout/matrix2"/>
    <dgm:cxn modelId="{0FBA10F7-35C3-493E-8744-B8F383A1470A}" srcId="{75CA24B5-D1C6-41EC-A6CD-579C0152E1CC}" destId="{CE708EDD-98F8-4CC6-A9EC-E6F735AD4DA8}" srcOrd="1" destOrd="0" parTransId="{9AB945B0-B757-4A19-960D-B7E5485C21B3}" sibTransId="{C15F5261-B974-4CBF-A693-B697ED4C4790}"/>
    <dgm:cxn modelId="{9DEDA7DA-6B67-4017-A670-AC6A9C872EFF}" type="presParOf" srcId="{6D1B3938-8271-4D85-A9F1-27E65A5F5108}" destId="{41242B11-3F41-4146-A24E-B4583DD1074D}" srcOrd="0" destOrd="0" presId="urn:microsoft.com/office/officeart/2005/8/layout/matrix2"/>
    <dgm:cxn modelId="{7EED1C08-AF80-4067-AB5A-286930F2DACA}" type="presParOf" srcId="{6D1B3938-8271-4D85-A9F1-27E65A5F5108}" destId="{DD6AB32D-D0C0-4C0D-8653-37AF7064211E}" srcOrd="1" destOrd="0" presId="urn:microsoft.com/office/officeart/2005/8/layout/matrix2"/>
    <dgm:cxn modelId="{506238EA-58D3-4F52-A8AC-447783E4099C}" type="presParOf" srcId="{6D1B3938-8271-4D85-A9F1-27E65A5F5108}" destId="{B8311C17-8436-4E0F-899C-B91EAD115873}" srcOrd="2" destOrd="0" presId="urn:microsoft.com/office/officeart/2005/8/layout/matrix2"/>
    <dgm:cxn modelId="{E2CF369F-4AD6-43F6-828A-68A0EA0F5E0D}" type="presParOf" srcId="{6D1B3938-8271-4D85-A9F1-27E65A5F5108}" destId="{1A90A8FD-1A66-48A8-832A-8969F3103A9E}" srcOrd="3" destOrd="0" presId="urn:microsoft.com/office/officeart/2005/8/layout/matrix2"/>
    <dgm:cxn modelId="{E5B97391-EA35-4FC0-A774-D04607F5FBD5}" type="presParOf" srcId="{6D1B3938-8271-4D85-A9F1-27E65A5F5108}" destId="{6C6EDC45-59BB-4199-9D51-5B60ABC4DB6E}"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8E204D-02D3-45AF-ABAE-B19C899B6130}" type="doc">
      <dgm:prSet loTypeId="urn:microsoft.com/office/officeart/2005/8/layout/matrix3" loCatId="matrix" qsTypeId="urn:microsoft.com/office/officeart/2005/8/quickstyle/simple4" qsCatId="simple" csTypeId="urn:microsoft.com/office/officeart/2005/8/colors/colorful1" csCatId="colorful" phldr="1"/>
      <dgm:spPr/>
      <dgm:t>
        <a:bodyPr/>
        <a:lstStyle/>
        <a:p>
          <a:endParaRPr lang="en-US"/>
        </a:p>
      </dgm:t>
    </dgm:pt>
    <dgm:pt modelId="{A3FDFF47-C1C9-49C5-BA9D-79EB0984EE45}">
      <dgm:prSet/>
      <dgm:spPr/>
      <dgm:t>
        <a:bodyPr/>
        <a:lstStyle/>
        <a:p>
          <a:r>
            <a:rPr lang="en-US" b="0" i="0" dirty="0"/>
            <a:t>Participant Buy-In</a:t>
          </a:r>
          <a:endParaRPr lang="en-US" dirty="0"/>
        </a:p>
      </dgm:t>
    </dgm:pt>
    <dgm:pt modelId="{2D1392FE-F7D2-4D56-847E-8E5F2F48AC2E}" type="parTrans" cxnId="{65BAAB80-96D0-4E5F-ACA1-2D8D8BA26979}">
      <dgm:prSet/>
      <dgm:spPr/>
      <dgm:t>
        <a:bodyPr/>
        <a:lstStyle/>
        <a:p>
          <a:endParaRPr lang="en-US"/>
        </a:p>
      </dgm:t>
    </dgm:pt>
    <dgm:pt modelId="{763220CE-7756-4E78-AAF7-04A2F8DD6B74}" type="sibTrans" cxnId="{65BAAB80-96D0-4E5F-ACA1-2D8D8BA26979}">
      <dgm:prSet/>
      <dgm:spPr/>
      <dgm:t>
        <a:bodyPr/>
        <a:lstStyle/>
        <a:p>
          <a:endParaRPr lang="en-US"/>
        </a:p>
      </dgm:t>
    </dgm:pt>
    <dgm:pt modelId="{7596CD14-B5E8-4E19-B453-5A2122C1095B}">
      <dgm:prSet/>
      <dgm:spPr/>
      <dgm:t>
        <a:bodyPr/>
        <a:lstStyle/>
        <a:p>
          <a:r>
            <a:rPr lang="en-US" b="0" i="0" dirty="0"/>
            <a:t>Time</a:t>
          </a:r>
          <a:endParaRPr lang="en-US" dirty="0"/>
        </a:p>
      </dgm:t>
    </dgm:pt>
    <dgm:pt modelId="{9A713669-0140-49E5-9943-8ADF294DA501}" type="parTrans" cxnId="{975DA000-4928-433B-B771-53EDD1C45A99}">
      <dgm:prSet/>
      <dgm:spPr/>
      <dgm:t>
        <a:bodyPr/>
        <a:lstStyle/>
        <a:p>
          <a:endParaRPr lang="en-US"/>
        </a:p>
      </dgm:t>
    </dgm:pt>
    <dgm:pt modelId="{027DC0AD-2386-479E-86DA-05363CB32A16}" type="sibTrans" cxnId="{975DA000-4928-433B-B771-53EDD1C45A99}">
      <dgm:prSet/>
      <dgm:spPr/>
      <dgm:t>
        <a:bodyPr/>
        <a:lstStyle/>
        <a:p>
          <a:endParaRPr lang="en-US"/>
        </a:p>
      </dgm:t>
    </dgm:pt>
    <dgm:pt modelId="{2CB97395-DFE0-45BF-9B7E-75F0E640414E}">
      <dgm:prSet/>
      <dgm:spPr/>
      <dgm:t>
        <a:bodyPr/>
        <a:lstStyle/>
        <a:p>
          <a:r>
            <a:rPr lang="en-US" b="0" i="0" dirty="0"/>
            <a:t>Competing Priorities</a:t>
          </a:r>
          <a:endParaRPr lang="en-US" dirty="0"/>
        </a:p>
      </dgm:t>
    </dgm:pt>
    <dgm:pt modelId="{CD65E5E1-81CE-41CB-BAE9-567B1EC57CEF}" type="parTrans" cxnId="{FEF9F708-77F0-4BAD-B5C9-213A4301A6A1}">
      <dgm:prSet/>
      <dgm:spPr/>
      <dgm:t>
        <a:bodyPr/>
        <a:lstStyle/>
        <a:p>
          <a:endParaRPr lang="en-US"/>
        </a:p>
      </dgm:t>
    </dgm:pt>
    <dgm:pt modelId="{62100149-BE66-4DA2-96F7-1C4B8439780B}" type="sibTrans" cxnId="{FEF9F708-77F0-4BAD-B5C9-213A4301A6A1}">
      <dgm:prSet/>
      <dgm:spPr/>
      <dgm:t>
        <a:bodyPr/>
        <a:lstStyle/>
        <a:p>
          <a:endParaRPr lang="en-US"/>
        </a:p>
      </dgm:t>
    </dgm:pt>
    <dgm:pt modelId="{97B518BE-CD47-4937-97AD-35FFD044C4C3}">
      <dgm:prSet/>
      <dgm:spPr/>
      <dgm:t>
        <a:bodyPr/>
        <a:lstStyle/>
        <a:p>
          <a:r>
            <a:rPr lang="en-US" b="0" i="0" dirty="0"/>
            <a:t>Change Management</a:t>
          </a:r>
          <a:endParaRPr lang="en-US" dirty="0"/>
        </a:p>
      </dgm:t>
    </dgm:pt>
    <dgm:pt modelId="{64301832-00D8-42F4-A841-56B32AFEFD47}" type="parTrans" cxnId="{D7F3BE19-B18C-4358-82B8-BB4B062887A9}">
      <dgm:prSet/>
      <dgm:spPr/>
      <dgm:t>
        <a:bodyPr/>
        <a:lstStyle/>
        <a:p>
          <a:endParaRPr lang="en-US"/>
        </a:p>
      </dgm:t>
    </dgm:pt>
    <dgm:pt modelId="{4FF8CCE9-A0B2-420E-AC29-EA768D736B5C}" type="sibTrans" cxnId="{D7F3BE19-B18C-4358-82B8-BB4B062887A9}">
      <dgm:prSet/>
      <dgm:spPr/>
      <dgm:t>
        <a:bodyPr/>
        <a:lstStyle/>
        <a:p>
          <a:endParaRPr lang="en-US"/>
        </a:p>
      </dgm:t>
    </dgm:pt>
    <dgm:pt modelId="{FB7F7041-85EA-4C2A-A32A-4DBAC8ECD587}" type="pres">
      <dgm:prSet presAssocID="{528E204D-02D3-45AF-ABAE-B19C899B6130}" presName="matrix" presStyleCnt="0">
        <dgm:presLayoutVars>
          <dgm:chMax val="1"/>
          <dgm:dir/>
          <dgm:resizeHandles val="exact"/>
        </dgm:presLayoutVars>
      </dgm:prSet>
      <dgm:spPr/>
    </dgm:pt>
    <dgm:pt modelId="{21A9CD2C-48DE-4959-8084-B12E252A3B5E}" type="pres">
      <dgm:prSet presAssocID="{528E204D-02D3-45AF-ABAE-B19C899B6130}" presName="diamond" presStyleLbl="bgShp" presStyleIdx="0" presStyleCnt="1"/>
      <dgm:spPr/>
    </dgm:pt>
    <dgm:pt modelId="{B91818DC-EF3C-4475-B19C-973095795EA2}" type="pres">
      <dgm:prSet presAssocID="{528E204D-02D3-45AF-ABAE-B19C899B6130}" presName="quad1" presStyleLbl="node1" presStyleIdx="0" presStyleCnt="4">
        <dgm:presLayoutVars>
          <dgm:chMax val="0"/>
          <dgm:chPref val="0"/>
          <dgm:bulletEnabled val="1"/>
        </dgm:presLayoutVars>
      </dgm:prSet>
      <dgm:spPr/>
    </dgm:pt>
    <dgm:pt modelId="{BCEA2F11-5261-4D93-83B4-43712C2BB160}" type="pres">
      <dgm:prSet presAssocID="{528E204D-02D3-45AF-ABAE-B19C899B6130}" presName="quad2" presStyleLbl="node1" presStyleIdx="1" presStyleCnt="4">
        <dgm:presLayoutVars>
          <dgm:chMax val="0"/>
          <dgm:chPref val="0"/>
          <dgm:bulletEnabled val="1"/>
        </dgm:presLayoutVars>
      </dgm:prSet>
      <dgm:spPr/>
    </dgm:pt>
    <dgm:pt modelId="{E341575C-BF03-4A87-8F04-FADEDC80FF86}" type="pres">
      <dgm:prSet presAssocID="{528E204D-02D3-45AF-ABAE-B19C899B6130}" presName="quad3" presStyleLbl="node1" presStyleIdx="2" presStyleCnt="4">
        <dgm:presLayoutVars>
          <dgm:chMax val="0"/>
          <dgm:chPref val="0"/>
          <dgm:bulletEnabled val="1"/>
        </dgm:presLayoutVars>
      </dgm:prSet>
      <dgm:spPr/>
    </dgm:pt>
    <dgm:pt modelId="{CA83689B-7CF6-4C7D-B59D-17009CD8D3AA}" type="pres">
      <dgm:prSet presAssocID="{528E204D-02D3-45AF-ABAE-B19C899B6130}" presName="quad4" presStyleLbl="node1" presStyleIdx="3" presStyleCnt="4">
        <dgm:presLayoutVars>
          <dgm:chMax val="0"/>
          <dgm:chPref val="0"/>
          <dgm:bulletEnabled val="1"/>
        </dgm:presLayoutVars>
      </dgm:prSet>
      <dgm:spPr/>
    </dgm:pt>
  </dgm:ptLst>
  <dgm:cxnLst>
    <dgm:cxn modelId="{975DA000-4928-433B-B771-53EDD1C45A99}" srcId="{528E204D-02D3-45AF-ABAE-B19C899B6130}" destId="{7596CD14-B5E8-4E19-B453-5A2122C1095B}" srcOrd="1" destOrd="0" parTransId="{9A713669-0140-49E5-9943-8ADF294DA501}" sibTransId="{027DC0AD-2386-479E-86DA-05363CB32A16}"/>
    <dgm:cxn modelId="{FEF9F708-77F0-4BAD-B5C9-213A4301A6A1}" srcId="{528E204D-02D3-45AF-ABAE-B19C899B6130}" destId="{2CB97395-DFE0-45BF-9B7E-75F0E640414E}" srcOrd="2" destOrd="0" parTransId="{CD65E5E1-81CE-41CB-BAE9-567B1EC57CEF}" sibTransId="{62100149-BE66-4DA2-96F7-1C4B8439780B}"/>
    <dgm:cxn modelId="{9341850A-ECE3-45E2-BFEC-8C9F12064CC9}" type="presOf" srcId="{7596CD14-B5E8-4E19-B453-5A2122C1095B}" destId="{BCEA2F11-5261-4D93-83B4-43712C2BB160}" srcOrd="0" destOrd="0" presId="urn:microsoft.com/office/officeart/2005/8/layout/matrix3"/>
    <dgm:cxn modelId="{D7F3BE19-B18C-4358-82B8-BB4B062887A9}" srcId="{528E204D-02D3-45AF-ABAE-B19C899B6130}" destId="{97B518BE-CD47-4937-97AD-35FFD044C4C3}" srcOrd="3" destOrd="0" parTransId="{64301832-00D8-42F4-A841-56B32AFEFD47}" sibTransId="{4FF8CCE9-A0B2-420E-AC29-EA768D736B5C}"/>
    <dgm:cxn modelId="{D26AA768-778D-44B0-BF48-234C9BC7CE1C}" type="presOf" srcId="{97B518BE-CD47-4937-97AD-35FFD044C4C3}" destId="{CA83689B-7CF6-4C7D-B59D-17009CD8D3AA}" srcOrd="0" destOrd="0" presId="urn:microsoft.com/office/officeart/2005/8/layout/matrix3"/>
    <dgm:cxn modelId="{1102C56E-5059-47D7-8EB1-07990F111C7B}" type="presOf" srcId="{2CB97395-DFE0-45BF-9B7E-75F0E640414E}" destId="{E341575C-BF03-4A87-8F04-FADEDC80FF86}" srcOrd="0" destOrd="0" presId="urn:microsoft.com/office/officeart/2005/8/layout/matrix3"/>
    <dgm:cxn modelId="{65BAAB80-96D0-4E5F-ACA1-2D8D8BA26979}" srcId="{528E204D-02D3-45AF-ABAE-B19C899B6130}" destId="{A3FDFF47-C1C9-49C5-BA9D-79EB0984EE45}" srcOrd="0" destOrd="0" parTransId="{2D1392FE-F7D2-4D56-847E-8E5F2F48AC2E}" sibTransId="{763220CE-7756-4E78-AAF7-04A2F8DD6B74}"/>
    <dgm:cxn modelId="{BF5628AD-BD0B-4AA1-AE1E-48D261660EE1}" type="presOf" srcId="{A3FDFF47-C1C9-49C5-BA9D-79EB0984EE45}" destId="{B91818DC-EF3C-4475-B19C-973095795EA2}" srcOrd="0" destOrd="0" presId="urn:microsoft.com/office/officeart/2005/8/layout/matrix3"/>
    <dgm:cxn modelId="{2AE7D4EB-3C84-4E38-8FE3-2F412693D3B5}" type="presOf" srcId="{528E204D-02D3-45AF-ABAE-B19C899B6130}" destId="{FB7F7041-85EA-4C2A-A32A-4DBAC8ECD587}" srcOrd="0" destOrd="0" presId="urn:microsoft.com/office/officeart/2005/8/layout/matrix3"/>
    <dgm:cxn modelId="{B671B4C4-41DF-44D9-8499-3B65A706B30E}" type="presParOf" srcId="{FB7F7041-85EA-4C2A-A32A-4DBAC8ECD587}" destId="{21A9CD2C-48DE-4959-8084-B12E252A3B5E}" srcOrd="0" destOrd="0" presId="urn:microsoft.com/office/officeart/2005/8/layout/matrix3"/>
    <dgm:cxn modelId="{42172383-30E1-42E0-B0F9-F97705875E27}" type="presParOf" srcId="{FB7F7041-85EA-4C2A-A32A-4DBAC8ECD587}" destId="{B91818DC-EF3C-4475-B19C-973095795EA2}" srcOrd="1" destOrd="0" presId="urn:microsoft.com/office/officeart/2005/8/layout/matrix3"/>
    <dgm:cxn modelId="{FEB8D69A-2FDB-4A19-8265-44A9AB33B857}" type="presParOf" srcId="{FB7F7041-85EA-4C2A-A32A-4DBAC8ECD587}" destId="{BCEA2F11-5261-4D93-83B4-43712C2BB160}" srcOrd="2" destOrd="0" presId="urn:microsoft.com/office/officeart/2005/8/layout/matrix3"/>
    <dgm:cxn modelId="{EBD00A7B-B241-4C53-899E-FADFAE495227}" type="presParOf" srcId="{FB7F7041-85EA-4C2A-A32A-4DBAC8ECD587}" destId="{E341575C-BF03-4A87-8F04-FADEDC80FF86}" srcOrd="3" destOrd="0" presId="urn:microsoft.com/office/officeart/2005/8/layout/matrix3"/>
    <dgm:cxn modelId="{F351C78F-4194-4984-B40B-9F5B359672B8}" type="presParOf" srcId="{FB7F7041-85EA-4C2A-A32A-4DBAC8ECD587}" destId="{CA83689B-7CF6-4C7D-B59D-17009CD8D3A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EDDCE-0902-412E-9BD2-113F15B8DFC0}">
      <dsp:nvSpPr>
        <dsp:cNvPr id="0" name=""/>
        <dsp:cNvSpPr/>
      </dsp:nvSpPr>
      <dsp:spPr>
        <a:xfrm>
          <a:off x="679050" y="761710"/>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ABDC83-5E47-459F-843D-9E62A867F9C6}">
      <dsp:nvSpPr>
        <dsp:cNvPr id="0" name=""/>
        <dsp:cNvSpPr/>
      </dsp:nvSpPr>
      <dsp:spPr>
        <a:xfrm>
          <a:off x="1081237" y="1163897"/>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98067E-E312-4187-B5CC-07B252F0D8CE}">
      <dsp:nvSpPr>
        <dsp:cNvPr id="0" name=""/>
        <dsp:cNvSpPr/>
      </dsp:nvSpPr>
      <dsp:spPr>
        <a:xfrm>
          <a:off x="75768" y="3236710"/>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b="0" i="0" kern="1200"/>
            <a:t>Implementers?</a:t>
          </a:r>
          <a:endParaRPr lang="en-US" sz="2500" kern="1200"/>
        </a:p>
      </dsp:txBody>
      <dsp:txXfrm>
        <a:off x="75768" y="3236710"/>
        <a:ext cx="3093750" cy="720000"/>
      </dsp:txXfrm>
    </dsp:sp>
    <dsp:sp modelId="{CBB5A63B-4F41-4FF1-B06B-CCC745CDB4BB}">
      <dsp:nvSpPr>
        <dsp:cNvPr id="0" name=""/>
        <dsp:cNvSpPr/>
      </dsp:nvSpPr>
      <dsp:spPr>
        <a:xfrm>
          <a:off x="4314206" y="761710"/>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6A2888-EE7A-4D86-ADCC-91D0F1C0C5B4}">
      <dsp:nvSpPr>
        <dsp:cNvPr id="0" name=""/>
        <dsp:cNvSpPr/>
      </dsp:nvSpPr>
      <dsp:spPr>
        <a:xfrm>
          <a:off x="4716393" y="1163897"/>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9DD331-8DB6-4393-80D6-B3FAC293B8E0}">
      <dsp:nvSpPr>
        <dsp:cNvPr id="0" name=""/>
        <dsp:cNvSpPr/>
      </dsp:nvSpPr>
      <dsp:spPr>
        <a:xfrm>
          <a:off x="3710925" y="3236710"/>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b="0" i="0" kern="1200"/>
            <a:t>Dreamers?</a:t>
          </a:r>
          <a:endParaRPr lang="en-US" sz="2500" kern="1200"/>
        </a:p>
      </dsp:txBody>
      <dsp:txXfrm>
        <a:off x="3710925" y="3236710"/>
        <a:ext cx="3093750" cy="720000"/>
      </dsp:txXfrm>
    </dsp:sp>
    <dsp:sp modelId="{4350D7BD-A9C7-41D1-BB8C-0EF30AB11C6F}">
      <dsp:nvSpPr>
        <dsp:cNvPr id="0" name=""/>
        <dsp:cNvSpPr/>
      </dsp:nvSpPr>
      <dsp:spPr>
        <a:xfrm>
          <a:off x="7949362" y="761710"/>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CCEFCB-1C96-4F9A-99A6-D7FA57E8A13A}">
      <dsp:nvSpPr>
        <dsp:cNvPr id="0" name=""/>
        <dsp:cNvSpPr/>
      </dsp:nvSpPr>
      <dsp:spPr>
        <a:xfrm>
          <a:off x="8351550" y="1163897"/>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C05D4D-B7F0-4384-9036-712CC5B7BE08}">
      <dsp:nvSpPr>
        <dsp:cNvPr id="0" name=""/>
        <dsp:cNvSpPr/>
      </dsp:nvSpPr>
      <dsp:spPr>
        <a:xfrm>
          <a:off x="7346081" y="3236710"/>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b="0" i="0" kern="1200" dirty="0"/>
            <a:t>Those without a clue?</a:t>
          </a:r>
          <a:endParaRPr lang="en-US" sz="2500" kern="1200" dirty="0"/>
        </a:p>
      </dsp:txBody>
      <dsp:txXfrm>
        <a:off x="7346081" y="3236710"/>
        <a:ext cx="30937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D39BA6-270B-4827-8B17-6A8179A87336}">
      <dsp:nvSpPr>
        <dsp:cNvPr id="0" name=""/>
        <dsp:cNvSpPr/>
      </dsp:nvSpPr>
      <dsp:spPr>
        <a:xfrm>
          <a:off x="0" y="40290"/>
          <a:ext cx="3286125" cy="1971675"/>
        </a:xfrm>
        <a:prstGeom prst="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latin typeface="Arial"/>
              <a:cs typeface="Arial"/>
            </a:rPr>
            <a:t>Consistent with move towards competency based medical education</a:t>
          </a:r>
        </a:p>
      </dsp:txBody>
      <dsp:txXfrm>
        <a:off x="0" y="40290"/>
        <a:ext cx="3286125" cy="1971675"/>
      </dsp:txXfrm>
    </dsp:sp>
    <dsp:sp modelId="{E116097A-3733-4323-92A7-B6A4E3FAB146}">
      <dsp:nvSpPr>
        <dsp:cNvPr id="0" name=""/>
        <dsp:cNvSpPr/>
      </dsp:nvSpPr>
      <dsp:spPr>
        <a:xfrm>
          <a:off x="3614737" y="40290"/>
          <a:ext cx="3286125" cy="1971675"/>
        </a:xfrm>
        <a:prstGeom prst="rect">
          <a:avLst/>
        </a:prstGeom>
        <a:solidFill>
          <a:schemeClr val="accent5">
            <a:shade val="80000"/>
            <a:hueOff val="54253"/>
            <a:satOff val="1035"/>
            <a:lumOff val="45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a:cs typeface="Arial"/>
            </a:rPr>
            <a:t>Supports learner development of as a master adaptive learn using individualized and targeted feedback, reflection, and coaching</a:t>
          </a:r>
        </a:p>
      </dsp:txBody>
      <dsp:txXfrm>
        <a:off x="3614737" y="40290"/>
        <a:ext cx="3286125" cy="1971675"/>
      </dsp:txXfrm>
    </dsp:sp>
    <dsp:sp modelId="{1931FAF5-438F-4C8E-A5FE-7C76A7DED992}">
      <dsp:nvSpPr>
        <dsp:cNvPr id="0" name=""/>
        <dsp:cNvSpPr/>
      </dsp:nvSpPr>
      <dsp:spPr>
        <a:xfrm>
          <a:off x="7229475" y="40290"/>
          <a:ext cx="3286125" cy="1971675"/>
        </a:xfrm>
        <a:prstGeom prst="rect">
          <a:avLst/>
        </a:prstGeom>
        <a:solidFill>
          <a:schemeClr val="accent5">
            <a:shade val="80000"/>
            <a:hueOff val="108505"/>
            <a:satOff val="2070"/>
            <a:lumOff val="91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a:cs typeface="Arial"/>
            </a:rPr>
            <a:t>Furthers goal of safe, effective, patient care</a:t>
          </a:r>
        </a:p>
      </dsp:txBody>
      <dsp:txXfrm>
        <a:off x="7229475" y="40290"/>
        <a:ext cx="3286125" cy="1971675"/>
      </dsp:txXfrm>
    </dsp:sp>
    <dsp:sp modelId="{E03D6F5E-DCA0-4648-B47D-A9C67D1A731C}">
      <dsp:nvSpPr>
        <dsp:cNvPr id="0" name=""/>
        <dsp:cNvSpPr/>
      </dsp:nvSpPr>
      <dsp:spPr>
        <a:xfrm>
          <a:off x="0" y="2340578"/>
          <a:ext cx="3286125" cy="1971675"/>
        </a:xfrm>
        <a:prstGeom prst="rect">
          <a:avLst/>
        </a:prstGeom>
        <a:solidFill>
          <a:schemeClr val="accent5">
            <a:shade val="80000"/>
            <a:hueOff val="162758"/>
            <a:satOff val="3105"/>
            <a:lumOff val="137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latin typeface="Arial"/>
              <a:cs typeface="Arial"/>
            </a:rPr>
            <a:t>Removes bias from assessment</a:t>
          </a:r>
        </a:p>
      </dsp:txBody>
      <dsp:txXfrm>
        <a:off x="0" y="2340578"/>
        <a:ext cx="3286125" cy="1971675"/>
      </dsp:txXfrm>
    </dsp:sp>
    <dsp:sp modelId="{4C98741D-44D5-4654-B061-27969D994CD8}">
      <dsp:nvSpPr>
        <dsp:cNvPr id="0" name=""/>
        <dsp:cNvSpPr/>
      </dsp:nvSpPr>
      <dsp:spPr>
        <a:xfrm>
          <a:off x="3614737" y="2340578"/>
          <a:ext cx="3286125" cy="1971675"/>
        </a:xfrm>
        <a:prstGeom prst="rect">
          <a:avLst/>
        </a:prstGeom>
        <a:solidFill>
          <a:schemeClr val="accent5">
            <a:shade val="80000"/>
            <a:hueOff val="217011"/>
            <a:satOff val="4140"/>
            <a:lumOff val="182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latin typeface="Arial"/>
              <a:cs typeface="Arial"/>
            </a:rPr>
            <a:t>Improves assessment of core outcomes</a:t>
          </a:r>
        </a:p>
      </dsp:txBody>
      <dsp:txXfrm>
        <a:off x="3614737" y="2340578"/>
        <a:ext cx="3286125" cy="1971675"/>
      </dsp:txXfrm>
    </dsp:sp>
    <dsp:sp modelId="{C8F4BE4F-4BA7-47EC-9EF5-CD11D67E75A1}">
      <dsp:nvSpPr>
        <dsp:cNvPr id="0" name=""/>
        <dsp:cNvSpPr/>
      </dsp:nvSpPr>
      <dsp:spPr>
        <a:xfrm>
          <a:off x="7229475" y="2340578"/>
          <a:ext cx="3286125" cy="1971675"/>
        </a:xfrm>
        <a:prstGeom prst="rect">
          <a:avLst/>
        </a:prstGeom>
        <a:solidFill>
          <a:schemeClr val="accent5">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latin typeface="Arial"/>
              <a:cs typeface="Arial"/>
            </a:rPr>
            <a:t>Allows for earlier intervention and improvement</a:t>
          </a:r>
        </a:p>
      </dsp:txBody>
      <dsp:txXfrm>
        <a:off x="7229475" y="2340578"/>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F3A05-6665-44F9-A75C-D909DDB83CD0}">
      <dsp:nvSpPr>
        <dsp:cNvPr id="0" name=""/>
        <dsp:cNvSpPr/>
      </dsp:nvSpPr>
      <dsp:spPr>
        <a:xfrm>
          <a:off x="1220341" y="12834"/>
          <a:ext cx="4692752" cy="4692752"/>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822450">
            <a:lnSpc>
              <a:spcPct val="90000"/>
            </a:lnSpc>
            <a:spcBef>
              <a:spcPct val="0"/>
            </a:spcBef>
            <a:spcAft>
              <a:spcPct val="35000"/>
            </a:spcAft>
            <a:buNone/>
          </a:pPr>
          <a:r>
            <a:rPr lang="en-US" sz="4100" b="0" i="0" kern="1200" dirty="0"/>
            <a:t>What did you observe the resident </a:t>
          </a:r>
          <a:r>
            <a:rPr lang="en-US" sz="4100" b="0" i="0" kern="1200"/>
            <a:t>do well?</a:t>
          </a:r>
          <a:endParaRPr lang="en-US" sz="4100" kern="1200" dirty="0"/>
        </a:p>
      </dsp:txBody>
      <dsp:txXfrm>
        <a:off x="1875635" y="566210"/>
        <a:ext cx="2705731" cy="3585999"/>
      </dsp:txXfrm>
    </dsp:sp>
    <dsp:sp modelId="{9A8FDEAB-FFEF-4957-BF78-1E15A1BED740}">
      <dsp:nvSpPr>
        <dsp:cNvPr id="0" name=""/>
        <dsp:cNvSpPr/>
      </dsp:nvSpPr>
      <dsp:spPr>
        <a:xfrm>
          <a:off x="4602505" y="12834"/>
          <a:ext cx="4692752" cy="4692752"/>
        </a:xfrm>
        <a:prstGeom prst="ellipse">
          <a:avLst/>
        </a:prstGeom>
        <a:solidFill>
          <a:schemeClr val="accent2">
            <a:alpha val="50000"/>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822450">
            <a:lnSpc>
              <a:spcPct val="90000"/>
            </a:lnSpc>
            <a:spcBef>
              <a:spcPct val="0"/>
            </a:spcBef>
            <a:spcAft>
              <a:spcPct val="35000"/>
            </a:spcAft>
            <a:buNone/>
          </a:pPr>
          <a:r>
            <a:rPr lang="en-US" sz="4100" b="0" i="0" kern="1200" dirty="0"/>
            <a:t>What, if any, errors or deficiencies did the resident commit?</a:t>
          </a:r>
          <a:endParaRPr lang="en-US" sz="4100" kern="1200" dirty="0"/>
        </a:p>
      </dsp:txBody>
      <dsp:txXfrm>
        <a:off x="5934232" y="566210"/>
        <a:ext cx="2705731" cy="35859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4C6AC-5908-418B-BEDD-F8E103F472BA}">
      <dsp:nvSpPr>
        <dsp:cNvPr id="0" name=""/>
        <dsp:cNvSpPr/>
      </dsp:nvSpPr>
      <dsp:spPr>
        <a:xfrm>
          <a:off x="3080" y="1608350"/>
          <a:ext cx="3753370" cy="1501348"/>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dirty="0"/>
            <a:t>Unsatisfactory</a:t>
          </a:r>
          <a:br>
            <a:rPr lang="en-US" sz="2800" kern="1200" dirty="0"/>
          </a:br>
          <a:r>
            <a:rPr lang="en-US" sz="2800" kern="1200" dirty="0"/>
            <a:t>1  -  2  -  3</a:t>
          </a:r>
        </a:p>
      </dsp:txBody>
      <dsp:txXfrm>
        <a:off x="753754" y="1608350"/>
        <a:ext cx="2252022" cy="1501348"/>
      </dsp:txXfrm>
    </dsp:sp>
    <dsp:sp modelId="{EEC28EAF-F741-4B59-B421-43D8D5F2B43A}">
      <dsp:nvSpPr>
        <dsp:cNvPr id="0" name=""/>
        <dsp:cNvSpPr/>
      </dsp:nvSpPr>
      <dsp:spPr>
        <a:xfrm>
          <a:off x="3381114" y="1608350"/>
          <a:ext cx="3753370" cy="1501348"/>
        </a:xfrm>
        <a:prstGeom prst="chevron">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dirty="0"/>
            <a:t>Satisfactory</a:t>
          </a:r>
          <a:br>
            <a:rPr lang="en-US" sz="2800" kern="1200" dirty="0"/>
          </a:br>
          <a:r>
            <a:rPr lang="en-US" sz="2800" kern="1200" dirty="0"/>
            <a:t>4  –  5  –  6</a:t>
          </a:r>
        </a:p>
      </dsp:txBody>
      <dsp:txXfrm>
        <a:off x="4131788" y="1608350"/>
        <a:ext cx="2252022" cy="1501348"/>
      </dsp:txXfrm>
    </dsp:sp>
    <dsp:sp modelId="{4BA616B1-F7D2-492B-A9F2-F52098ABBD4D}">
      <dsp:nvSpPr>
        <dsp:cNvPr id="0" name=""/>
        <dsp:cNvSpPr/>
      </dsp:nvSpPr>
      <dsp:spPr>
        <a:xfrm>
          <a:off x="6759148" y="1608350"/>
          <a:ext cx="3753370" cy="1501348"/>
        </a:xfrm>
        <a:prstGeom prst="chevron">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dirty="0"/>
            <a:t>Superior</a:t>
          </a:r>
          <a:br>
            <a:rPr lang="en-US" sz="2800" kern="1200" dirty="0"/>
          </a:br>
          <a:r>
            <a:rPr lang="en-US" sz="2800" kern="1200" dirty="0"/>
            <a:t>7  -  8  -  9</a:t>
          </a:r>
        </a:p>
      </dsp:txBody>
      <dsp:txXfrm>
        <a:off x="7509822" y="1608350"/>
        <a:ext cx="2252022" cy="15013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42B11-3F41-4146-A24E-B4583DD1074D}">
      <dsp:nvSpPr>
        <dsp:cNvPr id="0" name=""/>
        <dsp:cNvSpPr/>
      </dsp:nvSpPr>
      <dsp:spPr>
        <a:xfrm>
          <a:off x="2898775" y="0"/>
          <a:ext cx="4718049" cy="4718049"/>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6AB32D-D0C0-4C0D-8653-37AF7064211E}">
      <dsp:nvSpPr>
        <dsp:cNvPr id="0" name=""/>
        <dsp:cNvSpPr/>
      </dsp:nvSpPr>
      <dsp:spPr>
        <a:xfrm>
          <a:off x="3205448" y="306673"/>
          <a:ext cx="1887219" cy="18872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Observer</a:t>
          </a:r>
        </a:p>
      </dsp:txBody>
      <dsp:txXfrm>
        <a:off x="3297574" y="398799"/>
        <a:ext cx="1702967" cy="1702967"/>
      </dsp:txXfrm>
    </dsp:sp>
    <dsp:sp modelId="{B8311C17-8436-4E0F-899C-B91EAD115873}">
      <dsp:nvSpPr>
        <dsp:cNvPr id="0" name=""/>
        <dsp:cNvSpPr/>
      </dsp:nvSpPr>
      <dsp:spPr>
        <a:xfrm>
          <a:off x="5422931" y="306673"/>
          <a:ext cx="1887219" cy="188721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Direct Supervision</a:t>
          </a:r>
        </a:p>
      </dsp:txBody>
      <dsp:txXfrm>
        <a:off x="5515057" y="398799"/>
        <a:ext cx="1702967" cy="1702967"/>
      </dsp:txXfrm>
    </dsp:sp>
    <dsp:sp modelId="{1A90A8FD-1A66-48A8-832A-8969F3103A9E}">
      <dsp:nvSpPr>
        <dsp:cNvPr id="0" name=""/>
        <dsp:cNvSpPr/>
      </dsp:nvSpPr>
      <dsp:spPr>
        <a:xfrm>
          <a:off x="3205448" y="2524156"/>
          <a:ext cx="1887219" cy="188721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Indirect Supervision</a:t>
          </a:r>
        </a:p>
      </dsp:txBody>
      <dsp:txXfrm>
        <a:off x="3297574" y="2616282"/>
        <a:ext cx="1702967" cy="1702967"/>
      </dsp:txXfrm>
    </dsp:sp>
    <dsp:sp modelId="{6C6EDC45-59BB-4199-9D51-5B60ABC4DB6E}">
      <dsp:nvSpPr>
        <dsp:cNvPr id="0" name=""/>
        <dsp:cNvSpPr/>
      </dsp:nvSpPr>
      <dsp:spPr>
        <a:xfrm>
          <a:off x="5422931" y="2524156"/>
          <a:ext cx="1887219" cy="18872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Unsupervised Practice</a:t>
          </a:r>
        </a:p>
      </dsp:txBody>
      <dsp:txXfrm>
        <a:off x="5515057" y="2616282"/>
        <a:ext cx="1702967" cy="17029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9CD2C-48DE-4959-8084-B12E252A3B5E}">
      <dsp:nvSpPr>
        <dsp:cNvPr id="0" name=""/>
        <dsp:cNvSpPr/>
      </dsp:nvSpPr>
      <dsp:spPr>
        <a:xfrm>
          <a:off x="2898589" y="0"/>
          <a:ext cx="4718421" cy="4718421"/>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91818DC-EF3C-4475-B19C-973095795EA2}">
      <dsp:nvSpPr>
        <dsp:cNvPr id="0" name=""/>
        <dsp:cNvSpPr/>
      </dsp:nvSpPr>
      <dsp:spPr>
        <a:xfrm>
          <a:off x="3346839" y="448249"/>
          <a:ext cx="1840184" cy="184018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dirty="0"/>
            <a:t>Participant Buy-In</a:t>
          </a:r>
          <a:endParaRPr lang="en-US" sz="2100" kern="1200" dirty="0"/>
        </a:p>
      </dsp:txBody>
      <dsp:txXfrm>
        <a:off x="3436669" y="538079"/>
        <a:ext cx="1660524" cy="1660524"/>
      </dsp:txXfrm>
    </dsp:sp>
    <dsp:sp modelId="{BCEA2F11-5261-4D93-83B4-43712C2BB160}">
      <dsp:nvSpPr>
        <dsp:cNvPr id="0" name=""/>
        <dsp:cNvSpPr/>
      </dsp:nvSpPr>
      <dsp:spPr>
        <a:xfrm>
          <a:off x="5328576" y="448249"/>
          <a:ext cx="1840184" cy="184018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dirty="0"/>
            <a:t>Time</a:t>
          </a:r>
          <a:endParaRPr lang="en-US" sz="2100" kern="1200" dirty="0"/>
        </a:p>
      </dsp:txBody>
      <dsp:txXfrm>
        <a:off x="5418406" y="538079"/>
        <a:ext cx="1660524" cy="1660524"/>
      </dsp:txXfrm>
    </dsp:sp>
    <dsp:sp modelId="{E341575C-BF03-4A87-8F04-FADEDC80FF86}">
      <dsp:nvSpPr>
        <dsp:cNvPr id="0" name=""/>
        <dsp:cNvSpPr/>
      </dsp:nvSpPr>
      <dsp:spPr>
        <a:xfrm>
          <a:off x="3346839" y="2429986"/>
          <a:ext cx="1840184" cy="1840184"/>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dirty="0"/>
            <a:t>Competing Priorities</a:t>
          </a:r>
          <a:endParaRPr lang="en-US" sz="2100" kern="1200" dirty="0"/>
        </a:p>
      </dsp:txBody>
      <dsp:txXfrm>
        <a:off x="3436669" y="2519816"/>
        <a:ext cx="1660524" cy="1660524"/>
      </dsp:txXfrm>
    </dsp:sp>
    <dsp:sp modelId="{CA83689B-7CF6-4C7D-B59D-17009CD8D3AA}">
      <dsp:nvSpPr>
        <dsp:cNvPr id="0" name=""/>
        <dsp:cNvSpPr/>
      </dsp:nvSpPr>
      <dsp:spPr>
        <a:xfrm>
          <a:off x="5328576" y="2429986"/>
          <a:ext cx="1840184" cy="184018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dirty="0"/>
            <a:t>Change Management</a:t>
          </a:r>
          <a:endParaRPr lang="en-US" sz="2100" kern="1200" dirty="0"/>
        </a:p>
      </dsp:txBody>
      <dsp:txXfrm>
        <a:off x="5418406" y="2519816"/>
        <a:ext cx="1660524" cy="1660524"/>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CFF2CA-C0D3-49D6-A815-911C6D0DB540}" type="datetimeFigureOut">
              <a:rPr lang="en-US" smtClean="0"/>
              <a:t>10/21/2025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33D366-52CB-4FB6-81CD-E4B9235A9C40}" type="slidenum">
              <a:rPr lang="en-US" smtClean="0"/>
              <a:t>‹#›</a:t>
            </a:fld>
            <a:endParaRPr lang="en-US"/>
          </a:p>
        </p:txBody>
      </p:sp>
    </p:spTree>
    <p:extLst>
      <p:ext uri="{BB962C8B-B14F-4D97-AF65-F5344CB8AC3E}">
        <p14:creationId xmlns:p14="http://schemas.microsoft.com/office/powerpoint/2010/main" val="2811297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 away from time or numbers based and into skills and practice based determination of competency.</a:t>
            </a:r>
          </a:p>
          <a:p>
            <a:endParaRPr lang="en-US" dirty="0"/>
          </a:p>
        </p:txBody>
      </p:sp>
      <p:sp>
        <p:nvSpPr>
          <p:cNvPr id="4" name="Slide Number Placeholder 3"/>
          <p:cNvSpPr>
            <a:spLocks noGrp="1"/>
          </p:cNvSpPr>
          <p:nvPr>
            <p:ph type="sldNum" sz="quarter" idx="5"/>
          </p:nvPr>
        </p:nvSpPr>
        <p:spPr/>
        <p:txBody>
          <a:bodyPr/>
          <a:lstStyle/>
          <a:p>
            <a:fld id="{D4D20C6F-58CD-4C87-A54B-A04BDB06A95F}" type="slidenum">
              <a:rPr lang="en-US" smtClean="0"/>
              <a:t>8</a:t>
            </a:fld>
            <a:endParaRPr lang="en-US"/>
          </a:p>
        </p:txBody>
      </p:sp>
    </p:spTree>
    <p:extLst>
      <p:ext uri="{BB962C8B-B14F-4D97-AF65-F5344CB8AC3E}">
        <p14:creationId xmlns:p14="http://schemas.microsoft.com/office/powerpoint/2010/main" val="3972987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are there variations in this room?</a:t>
            </a:r>
          </a:p>
        </p:txBody>
      </p:sp>
      <p:sp>
        <p:nvSpPr>
          <p:cNvPr id="4" name="Slide Number Placeholder 3"/>
          <p:cNvSpPr>
            <a:spLocks noGrp="1"/>
          </p:cNvSpPr>
          <p:nvPr>
            <p:ph type="sldNum" sz="quarter" idx="5"/>
          </p:nvPr>
        </p:nvSpPr>
        <p:spPr/>
        <p:txBody>
          <a:bodyPr/>
          <a:lstStyle/>
          <a:p>
            <a:fld id="{D4D20C6F-58CD-4C87-A54B-A04BDB06A95F}" type="slidenum">
              <a:rPr lang="en-US" smtClean="0"/>
              <a:t>17</a:t>
            </a:fld>
            <a:endParaRPr lang="en-US"/>
          </a:p>
        </p:txBody>
      </p:sp>
    </p:spTree>
    <p:extLst>
      <p:ext uri="{BB962C8B-B14F-4D97-AF65-F5344CB8AC3E}">
        <p14:creationId xmlns:p14="http://schemas.microsoft.com/office/powerpoint/2010/main" val="2181822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note on rater variability</a:t>
            </a:r>
          </a:p>
        </p:txBody>
      </p:sp>
      <p:sp>
        <p:nvSpPr>
          <p:cNvPr id="4" name="Slide Number Placeholder 3"/>
          <p:cNvSpPr>
            <a:spLocks noGrp="1"/>
          </p:cNvSpPr>
          <p:nvPr>
            <p:ph type="sldNum" sz="quarter" idx="5"/>
          </p:nvPr>
        </p:nvSpPr>
        <p:spPr/>
        <p:txBody>
          <a:bodyPr/>
          <a:lstStyle/>
          <a:p>
            <a:fld id="{D4D20C6F-58CD-4C87-A54B-A04BDB06A95F}" type="slidenum">
              <a:rPr lang="en-US" smtClean="0"/>
              <a:t>18</a:t>
            </a:fld>
            <a:endParaRPr lang="en-US"/>
          </a:p>
        </p:txBody>
      </p:sp>
    </p:spTree>
    <p:extLst>
      <p:ext uri="{BB962C8B-B14F-4D97-AF65-F5344CB8AC3E}">
        <p14:creationId xmlns:p14="http://schemas.microsoft.com/office/powerpoint/2010/main" val="3709633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with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3200400"/>
            <a:ext cx="10519719" cy="1828800"/>
          </a:xfrm>
        </p:spPr>
        <p:txBody>
          <a:bodyPr anchor="ctr">
            <a:normAutofit/>
          </a:bodyPr>
          <a:lstStyle>
            <a:lvl1pPr algn="ctr">
              <a:defRPr sz="4400" b="0">
                <a:solidFill>
                  <a:schemeClr val="bg1">
                    <a:lumMod val="95000"/>
                  </a:schemeClr>
                </a:solidFill>
              </a:defRPr>
            </a:lvl1pPr>
          </a:lstStyle>
          <a:p>
            <a:r>
              <a:rPr lang="en-US" dirty="0"/>
              <a:t>Add Presentation Title Here</a:t>
            </a:r>
          </a:p>
        </p:txBody>
      </p:sp>
      <p:sp>
        <p:nvSpPr>
          <p:cNvPr id="3" name="Subtitle 2">
            <a:extLst>
              <a:ext uri="{FF2B5EF4-FFF2-40B4-BE49-F238E27FC236}">
                <a16:creationId xmlns:a16="http://schemas.microsoft.com/office/drawing/2014/main" id="{0E99535E-4F1B-2B4A-99D0-7D23A2653B35}"/>
              </a:ext>
            </a:extLst>
          </p:cNvPr>
          <p:cNvSpPr>
            <a:spLocks noGrp="1"/>
          </p:cNvSpPr>
          <p:nvPr>
            <p:ph type="subTitle" idx="1" hasCustomPrompt="1"/>
          </p:nvPr>
        </p:nvSpPr>
        <p:spPr>
          <a:xfrm>
            <a:off x="836140" y="5490664"/>
            <a:ext cx="10519718" cy="1058416"/>
          </a:xfrm>
          <a:prstGeom prst="rect">
            <a:avLst/>
          </a:prstGeom>
        </p:spPr>
        <p:txBody>
          <a:bodyPr/>
          <a:lstStyle>
            <a:lvl1pPr marL="0" indent="0" algn="ctr">
              <a:spcBef>
                <a:spcPts val="600"/>
              </a:spcBef>
              <a:buNone/>
              <a:defRPr sz="2400">
                <a:solidFill>
                  <a:srgbClr val="11574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Here</a:t>
            </a:r>
          </a:p>
          <a:p>
            <a:r>
              <a:rPr lang="en-US" dirty="0"/>
              <a:t>Position Title</a:t>
            </a:r>
          </a:p>
        </p:txBody>
      </p:sp>
    </p:spTree>
    <p:extLst>
      <p:ext uri="{BB962C8B-B14F-4D97-AF65-F5344CB8AC3E}">
        <p14:creationId xmlns:p14="http://schemas.microsoft.com/office/powerpoint/2010/main" val="913203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6273D-4579-6B48-84A6-610C8D75760B}"/>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Topic Goes Here</a:t>
            </a:r>
          </a:p>
        </p:txBody>
      </p:sp>
      <p:sp>
        <p:nvSpPr>
          <p:cNvPr id="3" name="Content Placeholder 2">
            <a:extLst>
              <a:ext uri="{FF2B5EF4-FFF2-40B4-BE49-F238E27FC236}">
                <a16:creationId xmlns:a16="http://schemas.microsoft.com/office/drawing/2014/main" id="{F501B71C-1414-4344-BE9A-4E5AB22248A6}"/>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51BA34D-8BD6-7B4E-901E-37B5C80DC54D}"/>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Subtopic goes here.</a:t>
            </a:r>
          </a:p>
        </p:txBody>
      </p:sp>
    </p:spTree>
    <p:extLst>
      <p:ext uri="{BB962C8B-B14F-4D97-AF65-F5344CB8AC3E}">
        <p14:creationId xmlns:p14="http://schemas.microsoft.com/office/powerpoint/2010/main" val="3130177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A362D-8175-DD49-A168-0502388E8FA9}"/>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Topic Goes Here</a:t>
            </a:r>
          </a:p>
        </p:txBody>
      </p:sp>
      <p:sp>
        <p:nvSpPr>
          <p:cNvPr id="3" name="Picture Placeholder 2">
            <a:extLst>
              <a:ext uri="{FF2B5EF4-FFF2-40B4-BE49-F238E27FC236}">
                <a16:creationId xmlns:a16="http://schemas.microsoft.com/office/drawing/2014/main" id="{D74E1B8F-0647-594C-B682-05977D5B15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CB84CC-AAAA-E748-9A78-C4C9DD0F22BC}"/>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Supporting info goes here.</a:t>
            </a:r>
          </a:p>
        </p:txBody>
      </p:sp>
    </p:spTree>
    <p:extLst>
      <p:ext uri="{BB962C8B-B14F-4D97-AF65-F5344CB8AC3E}">
        <p14:creationId xmlns:p14="http://schemas.microsoft.com/office/powerpoint/2010/main" val="451342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2057400"/>
            <a:ext cx="10519719" cy="2743200"/>
          </a:xfrm>
          <a:prstGeom prst="rect">
            <a:avLst/>
          </a:prstGeom>
        </p:spPr>
        <p:txBody>
          <a:bodyPr anchor="ctr">
            <a:normAutofit/>
          </a:bodyPr>
          <a:lstStyle>
            <a:lvl1pPr algn="ctr">
              <a:defRPr sz="4400" b="0">
                <a:solidFill>
                  <a:schemeClr val="bg1"/>
                </a:solidFill>
              </a:defRPr>
            </a:lvl1pPr>
          </a:lstStyle>
          <a:p>
            <a:r>
              <a:rPr lang="en-US" dirty="0"/>
              <a:t>Section Header Goes Here</a:t>
            </a:r>
          </a:p>
        </p:txBody>
      </p:sp>
    </p:spTree>
    <p:extLst>
      <p:ext uri="{BB962C8B-B14F-4D97-AF65-F5344CB8AC3E}">
        <p14:creationId xmlns:p14="http://schemas.microsoft.com/office/powerpoint/2010/main" val="3479098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with no autho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39504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with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1043609"/>
            <a:ext cx="10519719" cy="1828800"/>
          </a:xfrm>
        </p:spPr>
        <p:txBody>
          <a:bodyPr anchor="ctr">
            <a:normAutofit/>
          </a:bodyPr>
          <a:lstStyle>
            <a:lvl1pPr algn="ctr">
              <a:defRPr sz="4400" b="0">
                <a:solidFill>
                  <a:schemeClr val="bg1">
                    <a:lumMod val="95000"/>
                  </a:schemeClr>
                </a:solidFill>
              </a:defRPr>
            </a:lvl1pPr>
          </a:lstStyle>
          <a:p>
            <a:r>
              <a:rPr lang="en-US" dirty="0"/>
              <a:t>Questions?</a:t>
            </a:r>
          </a:p>
        </p:txBody>
      </p:sp>
      <p:sp>
        <p:nvSpPr>
          <p:cNvPr id="3" name="Subtitle 2">
            <a:extLst>
              <a:ext uri="{FF2B5EF4-FFF2-40B4-BE49-F238E27FC236}">
                <a16:creationId xmlns:a16="http://schemas.microsoft.com/office/drawing/2014/main" id="{0E99535E-4F1B-2B4A-99D0-7D23A2653B35}"/>
              </a:ext>
            </a:extLst>
          </p:cNvPr>
          <p:cNvSpPr>
            <a:spLocks noGrp="1"/>
          </p:cNvSpPr>
          <p:nvPr>
            <p:ph type="subTitle" idx="1" hasCustomPrompt="1"/>
          </p:nvPr>
        </p:nvSpPr>
        <p:spPr>
          <a:xfrm>
            <a:off x="836140" y="3333873"/>
            <a:ext cx="10519718" cy="1058416"/>
          </a:xfrm>
          <a:prstGeom prst="rect">
            <a:avLst/>
          </a:prstGeom>
        </p:spPr>
        <p:txBody>
          <a:bodyPr/>
          <a:lstStyle>
            <a:lvl1pPr marL="0" indent="0" algn="ctr">
              <a:spcBef>
                <a:spcPts val="600"/>
              </a:spcBef>
              <a:buNone/>
              <a:defRPr sz="2400">
                <a:solidFill>
                  <a:srgbClr val="11574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Additional information here.</a:t>
            </a:r>
          </a:p>
        </p:txBody>
      </p:sp>
    </p:spTree>
    <p:extLst>
      <p:ext uri="{BB962C8B-B14F-4D97-AF65-F5344CB8AC3E}">
        <p14:creationId xmlns:p14="http://schemas.microsoft.com/office/powerpoint/2010/main" val="1180419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1282148"/>
            <a:ext cx="10519719" cy="2743200"/>
          </a:xfrm>
        </p:spPr>
        <p:txBody>
          <a:bodyPr anchor="ctr">
            <a:normAutofit/>
          </a:bodyPr>
          <a:lstStyle>
            <a:lvl1pPr algn="ctr">
              <a:defRPr sz="4400" b="0">
                <a:solidFill>
                  <a:schemeClr val="bg1">
                    <a:lumMod val="95000"/>
                  </a:schemeClr>
                </a:solidFill>
              </a:defRPr>
            </a:lvl1pPr>
          </a:lstStyle>
          <a:p>
            <a:r>
              <a:rPr lang="en-US" dirty="0"/>
              <a:t>Questions?</a:t>
            </a:r>
          </a:p>
        </p:txBody>
      </p:sp>
    </p:spTree>
    <p:extLst>
      <p:ext uri="{BB962C8B-B14F-4D97-AF65-F5344CB8AC3E}">
        <p14:creationId xmlns:p14="http://schemas.microsoft.com/office/powerpoint/2010/main" val="1047597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with no autho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15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3200400"/>
            <a:ext cx="10519719" cy="2743200"/>
          </a:xfrm>
        </p:spPr>
        <p:txBody>
          <a:bodyPr anchor="ctr">
            <a:normAutofit/>
          </a:bodyPr>
          <a:lstStyle>
            <a:lvl1pPr algn="ctr">
              <a:defRPr sz="4400" b="0">
                <a:solidFill>
                  <a:schemeClr val="bg1">
                    <a:lumMod val="95000"/>
                  </a:schemeClr>
                </a:solidFill>
              </a:defRPr>
            </a:lvl1pPr>
          </a:lstStyle>
          <a:p>
            <a:r>
              <a:rPr lang="en-US" dirty="0"/>
              <a:t>Add Presentation Title Here</a:t>
            </a:r>
          </a:p>
        </p:txBody>
      </p:sp>
    </p:spTree>
    <p:extLst>
      <p:ext uri="{BB962C8B-B14F-4D97-AF65-F5344CB8AC3E}">
        <p14:creationId xmlns:p14="http://schemas.microsoft.com/office/powerpoint/2010/main" val="3629977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3F0A-C91C-DF42-8392-2EEE75A13307}"/>
              </a:ext>
            </a:extLst>
          </p:cNvPr>
          <p:cNvSpPr>
            <a:spLocks noGrp="1"/>
          </p:cNvSpPr>
          <p:nvPr>
            <p:ph type="title" hasCustomPrompt="1"/>
          </p:nvPr>
        </p:nvSpPr>
        <p:spPr/>
        <p:txBody>
          <a:bodyPr/>
          <a:lstStyle/>
          <a:p>
            <a:r>
              <a:rPr lang="en-US" dirty="0"/>
              <a:t>Topic Goes Here</a:t>
            </a:r>
          </a:p>
        </p:txBody>
      </p:sp>
      <p:sp>
        <p:nvSpPr>
          <p:cNvPr id="3" name="Content Placeholder 2">
            <a:extLst>
              <a:ext uri="{FF2B5EF4-FFF2-40B4-BE49-F238E27FC236}">
                <a16:creationId xmlns:a16="http://schemas.microsoft.com/office/drawing/2014/main" id="{5A0C5E1C-B105-0F49-A6C6-1C4F8120FE4C}"/>
              </a:ext>
            </a:extLst>
          </p:cNvPr>
          <p:cNvSpPr>
            <a:spLocks noGrp="1"/>
          </p:cNvSpPr>
          <p:nvPr>
            <p:ph idx="1" hasCustomPrompt="1"/>
          </p:nvPr>
        </p:nvSpPr>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2839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75CD8-92E6-4E4C-A9ED-60997ACD78AA}"/>
              </a:ext>
            </a:extLst>
          </p:cNvPr>
          <p:cNvSpPr>
            <a:spLocks noGrp="1"/>
          </p:cNvSpPr>
          <p:nvPr>
            <p:ph type="title" hasCustomPrompt="1"/>
          </p:nvPr>
        </p:nvSpPr>
        <p:spPr/>
        <p:txBody>
          <a:bodyPr/>
          <a:lstStyle/>
          <a:p>
            <a:r>
              <a:rPr lang="en-US" dirty="0"/>
              <a:t>Topic Goes Here</a:t>
            </a:r>
          </a:p>
        </p:txBody>
      </p:sp>
      <p:sp>
        <p:nvSpPr>
          <p:cNvPr id="3" name="Content Placeholder 2">
            <a:extLst>
              <a:ext uri="{FF2B5EF4-FFF2-40B4-BE49-F238E27FC236}">
                <a16:creationId xmlns:a16="http://schemas.microsoft.com/office/drawing/2014/main" id="{8534DA1E-E118-7347-90CE-2FEA4D5526C3}"/>
              </a:ext>
            </a:extLst>
          </p:cNvPr>
          <p:cNvSpPr>
            <a:spLocks noGrp="1"/>
          </p:cNvSpPr>
          <p:nvPr>
            <p:ph sz="half" idx="1" hasCustomPrompt="1"/>
          </p:nvPr>
        </p:nvSpPr>
        <p:spPr>
          <a:xfrm>
            <a:off x="838200" y="1825625"/>
            <a:ext cx="5181600" cy="435133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491474E-95C5-A941-B049-6B2533128632}"/>
              </a:ext>
            </a:extLst>
          </p:cNvPr>
          <p:cNvSpPr>
            <a:spLocks noGrp="1"/>
          </p:cNvSpPr>
          <p:nvPr>
            <p:ph sz="half" idx="2" hasCustomPrompt="1"/>
          </p:nvPr>
        </p:nvSpPr>
        <p:spPr>
          <a:xfrm>
            <a:off x="6172200" y="1825625"/>
            <a:ext cx="5181600" cy="435133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9918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102A6-8129-8A42-AE30-B8800232CDAB}"/>
              </a:ext>
            </a:extLst>
          </p:cNvPr>
          <p:cNvSpPr>
            <a:spLocks noGrp="1"/>
          </p:cNvSpPr>
          <p:nvPr>
            <p:ph type="ctrTitle" hasCustomPrompt="1"/>
          </p:nvPr>
        </p:nvSpPr>
        <p:spPr>
          <a:xfrm>
            <a:off x="611256" y="1041400"/>
            <a:ext cx="10969487" cy="2387600"/>
          </a:xfrm>
        </p:spPr>
        <p:txBody>
          <a:bodyPr anchor="b"/>
          <a:lstStyle>
            <a:lvl1pPr algn="l">
              <a:defRPr sz="6000"/>
            </a:lvl1pPr>
          </a:lstStyle>
          <a:p>
            <a:r>
              <a:rPr lang="en-US" dirty="0"/>
              <a:t>Topic Goes Here</a:t>
            </a:r>
          </a:p>
        </p:txBody>
      </p:sp>
      <p:sp>
        <p:nvSpPr>
          <p:cNvPr id="3" name="Subtitle 2">
            <a:extLst>
              <a:ext uri="{FF2B5EF4-FFF2-40B4-BE49-F238E27FC236}">
                <a16:creationId xmlns:a16="http://schemas.microsoft.com/office/drawing/2014/main" id="{5DA41C35-DA28-DC40-8D13-E0E6E7ED1722}"/>
              </a:ext>
            </a:extLst>
          </p:cNvPr>
          <p:cNvSpPr>
            <a:spLocks noGrp="1"/>
          </p:cNvSpPr>
          <p:nvPr>
            <p:ph type="subTitle" idx="1" hasCustomPrompt="1"/>
          </p:nvPr>
        </p:nvSpPr>
        <p:spPr>
          <a:xfrm>
            <a:off x="611256" y="3521075"/>
            <a:ext cx="10969487"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Supporting info goes here.</a:t>
            </a:r>
          </a:p>
        </p:txBody>
      </p:sp>
    </p:spTree>
    <p:extLst>
      <p:ext uri="{BB962C8B-B14F-4D97-AF65-F5344CB8AC3E}">
        <p14:creationId xmlns:p14="http://schemas.microsoft.com/office/powerpoint/2010/main" val="959241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86D4-822F-6440-8820-D2F5AA7C1E52}"/>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Topic Goes Here</a:t>
            </a:r>
          </a:p>
        </p:txBody>
      </p:sp>
      <p:sp>
        <p:nvSpPr>
          <p:cNvPr id="3" name="Text Placeholder 2">
            <a:extLst>
              <a:ext uri="{FF2B5EF4-FFF2-40B4-BE49-F238E27FC236}">
                <a16:creationId xmlns:a16="http://schemas.microsoft.com/office/drawing/2014/main" id="{2B887203-5679-774E-8106-D39A68918F7A}"/>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Supporting info goes here.</a:t>
            </a:r>
          </a:p>
        </p:txBody>
      </p:sp>
    </p:spTree>
    <p:extLst>
      <p:ext uri="{BB962C8B-B14F-4D97-AF65-F5344CB8AC3E}">
        <p14:creationId xmlns:p14="http://schemas.microsoft.com/office/powerpoint/2010/main" val="390822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7FB54-DD7A-B840-BEE9-133B46091FB4}"/>
              </a:ext>
            </a:extLst>
          </p:cNvPr>
          <p:cNvSpPr>
            <a:spLocks noGrp="1"/>
          </p:cNvSpPr>
          <p:nvPr>
            <p:ph type="title" hasCustomPrompt="1"/>
          </p:nvPr>
        </p:nvSpPr>
        <p:spPr>
          <a:xfrm>
            <a:off x="839788" y="365125"/>
            <a:ext cx="10515600" cy="1325563"/>
          </a:xfrm>
        </p:spPr>
        <p:txBody>
          <a:bodyPr/>
          <a:lstStyle/>
          <a:p>
            <a:r>
              <a:rPr lang="en-US" dirty="0"/>
              <a:t>Topic Goes Here</a:t>
            </a:r>
          </a:p>
        </p:txBody>
      </p:sp>
      <p:sp>
        <p:nvSpPr>
          <p:cNvPr id="3" name="Text Placeholder 2">
            <a:extLst>
              <a:ext uri="{FF2B5EF4-FFF2-40B4-BE49-F238E27FC236}">
                <a16:creationId xmlns:a16="http://schemas.microsoft.com/office/drawing/2014/main" id="{64DE187C-7D18-F043-8D7E-9174E1D20505}"/>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First category goes here</a:t>
            </a:r>
          </a:p>
        </p:txBody>
      </p:sp>
      <p:sp>
        <p:nvSpPr>
          <p:cNvPr id="4" name="Content Placeholder 3">
            <a:extLst>
              <a:ext uri="{FF2B5EF4-FFF2-40B4-BE49-F238E27FC236}">
                <a16:creationId xmlns:a16="http://schemas.microsoft.com/office/drawing/2014/main" id="{C477AA01-5E3B-9947-94E9-8DBEBB24FB1D}"/>
              </a:ext>
            </a:extLst>
          </p:cNvPr>
          <p:cNvSpPr>
            <a:spLocks noGrp="1"/>
          </p:cNvSpPr>
          <p:nvPr>
            <p:ph sz="half" idx="2" hasCustomPrompt="1"/>
          </p:nvPr>
        </p:nvSpPr>
        <p:spPr>
          <a:xfrm>
            <a:off x="839788" y="2505075"/>
            <a:ext cx="5157787" cy="368458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C4926A0-D74B-7040-9576-08885A9CBC03}"/>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Second category goes here</a:t>
            </a:r>
          </a:p>
        </p:txBody>
      </p:sp>
      <p:sp>
        <p:nvSpPr>
          <p:cNvPr id="6" name="Content Placeholder 5">
            <a:extLst>
              <a:ext uri="{FF2B5EF4-FFF2-40B4-BE49-F238E27FC236}">
                <a16:creationId xmlns:a16="http://schemas.microsoft.com/office/drawing/2014/main" id="{E9482541-84DE-0A4A-B452-4A72AA5D829F}"/>
              </a:ext>
            </a:extLst>
          </p:cNvPr>
          <p:cNvSpPr>
            <a:spLocks noGrp="1"/>
          </p:cNvSpPr>
          <p:nvPr>
            <p:ph sz="quarter" idx="4" hasCustomPrompt="1"/>
          </p:nvPr>
        </p:nvSpPr>
        <p:spPr>
          <a:xfrm>
            <a:off x="6172200" y="2505075"/>
            <a:ext cx="5183188" cy="368458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0995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DCC42-4E0F-7245-80A3-DBFC04076333}"/>
              </a:ext>
            </a:extLst>
          </p:cNvPr>
          <p:cNvSpPr>
            <a:spLocks noGrp="1"/>
          </p:cNvSpPr>
          <p:nvPr>
            <p:ph type="title" hasCustomPrompt="1"/>
          </p:nvPr>
        </p:nvSpPr>
        <p:spPr/>
        <p:txBody>
          <a:bodyPr/>
          <a:lstStyle/>
          <a:p>
            <a:r>
              <a:rPr lang="en-US" dirty="0"/>
              <a:t>Topic Goes Here</a:t>
            </a:r>
          </a:p>
        </p:txBody>
      </p:sp>
    </p:spTree>
    <p:extLst>
      <p:ext uri="{BB962C8B-B14F-4D97-AF65-F5344CB8AC3E}">
        <p14:creationId xmlns:p14="http://schemas.microsoft.com/office/powerpoint/2010/main" val="1328719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4909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2.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811D2F-26DE-CC49-AE0B-7C2E4752E04D}"/>
              </a:ext>
            </a:extLst>
          </p:cNvPr>
          <p:cNvPicPr>
            <a:picLocks noChangeAspect="1"/>
          </p:cNvPicPr>
          <p:nvPr userDrawn="1"/>
        </p:nvPicPr>
        <p:blipFill>
          <a:blip r:embed="rId4"/>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2EDE71F-BD04-B443-9A7D-D1BC754D27E3}"/>
              </a:ext>
            </a:extLst>
          </p:cNvPr>
          <p:cNvSpPr>
            <a:spLocks noGrp="1"/>
          </p:cNvSpPr>
          <p:nvPr>
            <p:ph type="title"/>
          </p:nvPr>
        </p:nvSpPr>
        <p:spPr>
          <a:xfrm>
            <a:off x="838200" y="3167959"/>
            <a:ext cx="10515600" cy="2745824"/>
          </a:xfrm>
          <a:prstGeom prst="rect">
            <a:avLst/>
          </a:prstGeom>
        </p:spPr>
        <p:txBody>
          <a:bodyPr vert="horz" lIns="91440" tIns="45720" rIns="91440" bIns="45720" rtlCol="0" anchor="ctr">
            <a:normAutofit/>
          </a:bodyPr>
          <a:lstStyle/>
          <a:p>
            <a:r>
              <a:rPr lang="en-US" dirty="0"/>
              <a:t>Add Presentation Title Here</a:t>
            </a:r>
          </a:p>
        </p:txBody>
      </p:sp>
    </p:spTree>
    <p:extLst>
      <p:ext uri="{BB962C8B-B14F-4D97-AF65-F5344CB8AC3E}">
        <p14:creationId xmlns:p14="http://schemas.microsoft.com/office/powerpoint/2010/main" val="2486928822"/>
      </p:ext>
    </p:extLst>
  </p:cSld>
  <p:clrMap bg1="lt1" tx1="dk1" bg2="lt2" tx2="dk2" accent1="accent1" accent2="accent2" accent3="accent3" accent4="accent4" accent5="accent5" accent6="accent6" hlink="hlink" folHlink="folHlink"/>
  <p:sldLayoutIdLst>
    <p:sldLayoutId id="2147483659" r:id="rId1"/>
    <p:sldLayoutId id="2147483660" r:id="rId2"/>
  </p:sldLayoutIdLst>
  <p:txStyles>
    <p:titleStyle>
      <a:lvl1pPr algn="ctr"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6F8735-2875-F1AA-E21D-0633507DDE09}"/>
              </a:ext>
            </a:extLst>
          </p:cNvPr>
          <p:cNvPicPr>
            <a:picLocks noChangeAspect="1"/>
          </p:cNvPicPr>
          <p:nvPr userDrawn="1"/>
        </p:nvPicPr>
        <p:blipFill>
          <a:blip r:embed="rId11"/>
          <a:stretch>
            <a:fillRect/>
          </a:stretch>
        </p:blipFill>
        <p:spPr>
          <a:xfrm>
            <a:off x="101599" y="0"/>
            <a:ext cx="12191999" cy="6858000"/>
          </a:xfrm>
          <a:prstGeom prst="rect">
            <a:avLst/>
          </a:prstGeom>
        </p:spPr>
      </p:pic>
      <p:sp>
        <p:nvSpPr>
          <p:cNvPr id="2" name="Title Placeholder 1">
            <a:extLst>
              <a:ext uri="{FF2B5EF4-FFF2-40B4-BE49-F238E27FC236}">
                <a16:creationId xmlns:a16="http://schemas.microsoft.com/office/drawing/2014/main" id="{BCD04139-7363-BE49-B955-130A8C2FFDE4}"/>
              </a:ext>
            </a:extLst>
          </p:cNvPr>
          <p:cNvSpPr>
            <a:spLocks noGrp="1"/>
          </p:cNvSpPr>
          <p:nvPr>
            <p:ph type="title"/>
          </p:nvPr>
        </p:nvSpPr>
        <p:spPr>
          <a:xfrm>
            <a:off x="838200" y="454577"/>
            <a:ext cx="10515600" cy="1325563"/>
          </a:xfrm>
          <a:prstGeom prst="rect">
            <a:avLst/>
          </a:prstGeom>
        </p:spPr>
        <p:txBody>
          <a:bodyPr vert="horz" lIns="91440" tIns="45720" rIns="91440" bIns="45720" rtlCol="0" anchor="ctr">
            <a:normAutofit/>
          </a:bodyPr>
          <a:lstStyle/>
          <a:p>
            <a:r>
              <a:rPr lang="en-US" dirty="0"/>
              <a:t>Topic Goes Here</a:t>
            </a:r>
          </a:p>
        </p:txBody>
      </p:sp>
      <p:sp>
        <p:nvSpPr>
          <p:cNvPr id="3" name="Text Placeholder 2">
            <a:extLst>
              <a:ext uri="{FF2B5EF4-FFF2-40B4-BE49-F238E27FC236}">
                <a16:creationId xmlns:a16="http://schemas.microsoft.com/office/drawing/2014/main" id="{1A84F40F-5806-B842-B69A-01A556490CE2}"/>
              </a:ext>
            </a:extLst>
          </p:cNvPr>
          <p:cNvSpPr>
            <a:spLocks noGrp="1"/>
          </p:cNvSpPr>
          <p:nvPr>
            <p:ph type="body" idx="1"/>
          </p:nvPr>
        </p:nvSpPr>
        <p:spPr>
          <a:xfrm>
            <a:off x="838200" y="1915077"/>
            <a:ext cx="10515600" cy="4351338"/>
          </a:xfrm>
          <a:prstGeom prst="rect">
            <a:avLst/>
          </a:prstGeom>
        </p:spPr>
        <p:txBody>
          <a:bodyPr vert="horz" lIns="91440" tIns="45720" rIns="91440" bIns="45720" rtlCol="0">
            <a:normAutofit/>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761000"/>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49" r:id="rId3"/>
    <p:sldLayoutId id="2147483651"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rgbClr val="F6941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kern="1200">
          <a:solidFill>
            <a:srgbClr val="11574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Wingdings" pitchFamily="2" charset="2"/>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Wingdings"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811D2F-26DE-CC49-AE0B-7C2E4752E04D}"/>
              </a:ext>
            </a:extLst>
          </p:cNvPr>
          <p:cNvPicPr>
            <a:picLocks noChangeAspect="1"/>
          </p:cNvPicPr>
          <p:nvPr userDrawn="1"/>
        </p:nvPicPr>
        <p:blipFill>
          <a:blip r:embed="rId4"/>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2EDE71F-BD04-B443-9A7D-D1BC754D27E3}"/>
              </a:ext>
            </a:extLst>
          </p:cNvPr>
          <p:cNvSpPr>
            <a:spLocks noGrp="1"/>
          </p:cNvSpPr>
          <p:nvPr>
            <p:ph type="title"/>
          </p:nvPr>
        </p:nvSpPr>
        <p:spPr>
          <a:xfrm>
            <a:off x="838200" y="2056088"/>
            <a:ext cx="10515600" cy="2745824"/>
          </a:xfrm>
          <a:prstGeom prst="rect">
            <a:avLst/>
          </a:prstGeom>
        </p:spPr>
        <p:txBody>
          <a:bodyPr vert="horz" lIns="91440" tIns="45720" rIns="91440" bIns="45720" rtlCol="0" anchor="ctr">
            <a:normAutofit/>
          </a:bodyPr>
          <a:lstStyle/>
          <a:p>
            <a:r>
              <a:rPr lang="en-US" dirty="0"/>
              <a:t>Section Header Goes Here</a:t>
            </a:r>
          </a:p>
        </p:txBody>
      </p:sp>
    </p:spTree>
    <p:extLst>
      <p:ext uri="{BB962C8B-B14F-4D97-AF65-F5344CB8AC3E}">
        <p14:creationId xmlns:p14="http://schemas.microsoft.com/office/powerpoint/2010/main" val="2968704874"/>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ctr"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811D2F-26DE-CC49-AE0B-7C2E4752E04D}"/>
              </a:ext>
            </a:extLst>
          </p:cNvPr>
          <p:cNvPicPr>
            <a:picLocks noChangeAspect="1"/>
          </p:cNvPicPr>
          <p:nvPr userDrawn="1"/>
        </p:nvPicPr>
        <p:blipFill>
          <a:blip r:embed="rId5"/>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2EDE71F-BD04-B443-9A7D-D1BC754D27E3}"/>
              </a:ext>
            </a:extLst>
          </p:cNvPr>
          <p:cNvSpPr>
            <a:spLocks noGrp="1"/>
          </p:cNvSpPr>
          <p:nvPr>
            <p:ph type="title"/>
          </p:nvPr>
        </p:nvSpPr>
        <p:spPr>
          <a:xfrm>
            <a:off x="838200" y="1279525"/>
            <a:ext cx="10515600" cy="2745824"/>
          </a:xfrm>
          <a:prstGeom prst="rect">
            <a:avLst/>
          </a:prstGeom>
        </p:spPr>
        <p:txBody>
          <a:bodyPr vert="horz" lIns="91440" tIns="45720" rIns="91440" bIns="45720" rtlCol="0" anchor="ctr">
            <a:normAutofit/>
          </a:bodyPr>
          <a:lstStyle/>
          <a:p>
            <a:r>
              <a:rPr lang="en-US" dirty="0"/>
              <a:t>Questions?</a:t>
            </a:r>
          </a:p>
        </p:txBody>
      </p:sp>
    </p:spTree>
    <p:extLst>
      <p:ext uri="{BB962C8B-B14F-4D97-AF65-F5344CB8AC3E}">
        <p14:creationId xmlns:p14="http://schemas.microsoft.com/office/powerpoint/2010/main" val="91551555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stfm.org/teachingresources/resources/cbme-toolkit/cbme-faculty-development-webinars/#36830"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hyperlink" Target="https://acgme-my.sharepoint.com/:b:/g/personal/lconforti_acgme_org/EeWeEFqDDyxAj0N2uOiZYLsBf3MNzXddzQP_yKImldqhiQ?e=3p3aKD"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stfm.org/teachingresources/resources/cbme-toolkit/cbme-toolkit/" TargetMode="External"/><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doi.org/10.1111/j.1365-2923.2011.04025.x" TargetMode="External"/><Relationship Id="rId2" Type="http://schemas.openxmlformats.org/officeDocument/2006/relationships/hyperlink" Target="https://doi.org/10.3122/jabfm.2023.230391R0"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hyperlink" Target="http://utcop.learningexpressce.com/" TargetMode="External"/><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9.xml"/><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saskoer.ca/ideabook/chapter/millers-pyramid-of-clinical-competence/" TargetMode="External"/><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EDDBC-31B8-6247-AC66-3D9EC0C1FE34}"/>
              </a:ext>
            </a:extLst>
          </p:cNvPr>
          <p:cNvSpPr>
            <a:spLocks noGrp="1"/>
          </p:cNvSpPr>
          <p:nvPr>
            <p:ph type="ctrTitle"/>
          </p:nvPr>
        </p:nvSpPr>
        <p:spPr/>
        <p:txBody>
          <a:bodyPr/>
          <a:lstStyle/>
          <a:p>
            <a:r>
              <a:rPr lang="en-US" dirty="0"/>
              <a:t>Direct Observation for CB(M)E</a:t>
            </a:r>
          </a:p>
        </p:txBody>
      </p:sp>
      <p:sp>
        <p:nvSpPr>
          <p:cNvPr id="3" name="Subtitle 2">
            <a:extLst>
              <a:ext uri="{FF2B5EF4-FFF2-40B4-BE49-F238E27FC236}">
                <a16:creationId xmlns:a16="http://schemas.microsoft.com/office/drawing/2014/main" id="{C4A36EC5-EB92-B146-B15D-50F914B1F1F1}"/>
              </a:ext>
            </a:extLst>
          </p:cNvPr>
          <p:cNvSpPr>
            <a:spLocks noGrp="1"/>
          </p:cNvSpPr>
          <p:nvPr>
            <p:ph type="subTitle" idx="1"/>
          </p:nvPr>
        </p:nvSpPr>
        <p:spPr/>
        <p:txBody>
          <a:bodyPr/>
          <a:lstStyle/>
          <a:p>
            <a:r>
              <a:rPr lang="en-US" dirty="0"/>
              <a:t>Bill Dabbs MD, Shaunta’ Chamberlin PharmD</a:t>
            </a:r>
          </a:p>
        </p:txBody>
      </p:sp>
    </p:spTree>
    <p:extLst>
      <p:ext uri="{BB962C8B-B14F-4D97-AF65-F5344CB8AC3E}">
        <p14:creationId xmlns:p14="http://schemas.microsoft.com/office/powerpoint/2010/main" val="2144562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B38BDF-4257-2153-F3DC-21F8FB0668B6}"/>
              </a:ext>
            </a:extLst>
          </p:cNvPr>
          <p:cNvSpPr txBox="1"/>
          <p:nvPr/>
        </p:nvSpPr>
        <p:spPr>
          <a:xfrm>
            <a:off x="115732" y="6089195"/>
            <a:ext cx="9650277" cy="369332"/>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US" sz="1600" dirty="0">
                <a:hlinkClick r:id="rId2"/>
              </a:rPr>
              <a:t>https://stfm.org/teachingresources/resources/cbme-toolkit/cbme-faculty-development-webinars/#36830</a:t>
            </a:r>
            <a:r>
              <a:rPr lang="en-US" sz="1600" dirty="0"/>
              <a:t> </a:t>
            </a:r>
          </a:p>
        </p:txBody>
      </p:sp>
      <p:pic>
        <p:nvPicPr>
          <p:cNvPr id="2" name="Picture 1" descr="A graph of a number of assessment&#10;&#10;AI-generated content may be incorrect.">
            <a:extLst>
              <a:ext uri="{FF2B5EF4-FFF2-40B4-BE49-F238E27FC236}">
                <a16:creationId xmlns:a16="http://schemas.microsoft.com/office/drawing/2014/main" id="{B474FF69-975D-FF89-6F2F-FE4F1717D5F0}"/>
              </a:ext>
            </a:extLst>
          </p:cNvPr>
          <p:cNvPicPr>
            <a:picLocks noChangeAspect="1"/>
          </p:cNvPicPr>
          <p:nvPr/>
        </p:nvPicPr>
        <p:blipFill>
          <a:blip r:embed="rId3"/>
          <a:stretch>
            <a:fillRect/>
          </a:stretch>
        </p:blipFill>
        <p:spPr>
          <a:xfrm>
            <a:off x="1411671" y="408878"/>
            <a:ext cx="9666023" cy="5677829"/>
          </a:xfrm>
          <a:prstGeom prst="rect">
            <a:avLst/>
          </a:prstGeom>
        </p:spPr>
      </p:pic>
      <p:sp>
        <p:nvSpPr>
          <p:cNvPr id="3" name="TextBox 1">
            <a:extLst>
              <a:ext uri="{FF2B5EF4-FFF2-40B4-BE49-F238E27FC236}">
                <a16:creationId xmlns:a16="http://schemas.microsoft.com/office/drawing/2014/main" id="{A8064FDE-12E4-47D0-4DBC-CF8A25AB701F}"/>
              </a:ext>
            </a:extLst>
          </p:cNvPr>
          <p:cNvSpPr txBox="1"/>
          <p:nvPr/>
        </p:nvSpPr>
        <p:spPr>
          <a:xfrm>
            <a:off x="6803605" y="1836413"/>
            <a:ext cx="3945311" cy="666786"/>
          </a:xfrm>
          <a:prstGeom prst="rect">
            <a:avLst/>
          </a:prstGeom>
          <a:noFill/>
          <a:ln>
            <a:solidFill>
              <a:schemeClr val="accent1">
                <a:lumMod val="75000"/>
              </a:schemeClr>
            </a:solidFill>
          </a:ln>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733" b="1" dirty="0">
                <a:solidFill>
                  <a:schemeClr val="accent2">
                    <a:lumMod val="75000"/>
                  </a:schemeClr>
                </a:solidFill>
              </a:rPr>
              <a:t>Canada does 1500!</a:t>
            </a:r>
          </a:p>
        </p:txBody>
      </p:sp>
    </p:spTree>
    <p:extLst>
      <p:ext uri="{BB962C8B-B14F-4D97-AF65-F5344CB8AC3E}">
        <p14:creationId xmlns:p14="http://schemas.microsoft.com/office/powerpoint/2010/main" val="2929902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902005F-05D7-EE2E-59D2-008D74CA064F}"/>
              </a:ext>
            </a:extLst>
          </p:cNvPr>
          <p:cNvSpPr>
            <a:spLocks noGrp="1"/>
          </p:cNvSpPr>
          <p:nvPr>
            <p:ph type="title"/>
          </p:nvPr>
        </p:nvSpPr>
        <p:spPr/>
        <p:txBody>
          <a:bodyPr>
            <a:normAutofit/>
          </a:bodyPr>
          <a:lstStyle/>
          <a:p>
            <a:r>
              <a:rPr lang="en-US" dirty="0">
                <a:latin typeface="Arial"/>
                <a:cs typeface="Arial"/>
              </a:rPr>
              <a:t>Paradigm Shift</a:t>
            </a:r>
            <a:endParaRPr lang="en-US" dirty="0"/>
          </a:p>
        </p:txBody>
      </p:sp>
      <p:graphicFrame>
        <p:nvGraphicFramePr>
          <p:cNvPr id="13" name="Content Placeholder 12">
            <a:extLst>
              <a:ext uri="{FF2B5EF4-FFF2-40B4-BE49-F238E27FC236}">
                <a16:creationId xmlns:a16="http://schemas.microsoft.com/office/drawing/2014/main" id="{791F4321-A59D-8E38-92B2-25078E1075BB}"/>
              </a:ext>
            </a:extLst>
          </p:cNvPr>
          <p:cNvGraphicFramePr>
            <a:graphicFrameLocks noGrp="1"/>
          </p:cNvGraphicFramePr>
          <p:nvPr>
            <p:ph idx="1"/>
          </p:nvPr>
        </p:nvGraphicFramePr>
        <p:xfrm>
          <a:off x="838200" y="1701341"/>
          <a:ext cx="10515600" cy="3461168"/>
        </p:xfrm>
        <a:graphic>
          <a:graphicData uri="http://schemas.openxmlformats.org/drawingml/2006/table">
            <a:tbl>
              <a:tblPr firstRow="1" bandRow="1">
                <a:tableStyleId>{F5AB1C69-6EDB-4FF4-983F-18BD219EF322}</a:tableStyleId>
              </a:tblPr>
              <a:tblGrid>
                <a:gridCol w="5257800">
                  <a:extLst>
                    <a:ext uri="{9D8B030D-6E8A-4147-A177-3AD203B41FA5}">
                      <a16:colId xmlns:a16="http://schemas.microsoft.com/office/drawing/2014/main" val="1623948931"/>
                    </a:ext>
                  </a:extLst>
                </a:gridCol>
                <a:gridCol w="5257800">
                  <a:extLst>
                    <a:ext uri="{9D8B030D-6E8A-4147-A177-3AD203B41FA5}">
                      <a16:colId xmlns:a16="http://schemas.microsoft.com/office/drawing/2014/main" val="1332769202"/>
                    </a:ext>
                  </a:extLst>
                </a:gridCol>
              </a:tblGrid>
              <a:tr h="494453">
                <a:tc>
                  <a:txBody>
                    <a:bodyPr/>
                    <a:lstStyle/>
                    <a:p>
                      <a:pPr algn="ctr"/>
                      <a:r>
                        <a:rPr lang="en-US" sz="2400" dirty="0"/>
                        <a:t>Current Standard</a:t>
                      </a:r>
                    </a:p>
                  </a:txBody>
                  <a:tcPr marL="121920" marR="121920" marT="60960" marB="60960"/>
                </a:tc>
                <a:tc>
                  <a:txBody>
                    <a:bodyPr/>
                    <a:lstStyle/>
                    <a:p>
                      <a:pPr algn="ctr"/>
                      <a:r>
                        <a:rPr lang="en-US" sz="2400" dirty="0"/>
                        <a:t>Direct Observation</a:t>
                      </a:r>
                    </a:p>
                  </a:txBody>
                  <a:tcPr marL="121920" marR="121920" marT="60960" marB="60960"/>
                </a:tc>
                <a:extLst>
                  <a:ext uri="{0D108BD9-81ED-4DB2-BD59-A6C34878D82A}">
                    <a16:rowId xmlns:a16="http://schemas.microsoft.com/office/drawing/2014/main" val="412033587"/>
                  </a:ext>
                </a:extLst>
              </a:tr>
              <a:tr h="494453">
                <a:tc>
                  <a:txBody>
                    <a:bodyPr/>
                    <a:lstStyle/>
                    <a:p>
                      <a:r>
                        <a:rPr lang="en-US" sz="2400" dirty="0"/>
                        <a:t>Summative feedback</a:t>
                      </a:r>
                    </a:p>
                  </a:txBody>
                  <a:tcPr marL="121920" marR="121920" marT="60960" marB="60960"/>
                </a:tc>
                <a:tc>
                  <a:txBody>
                    <a:bodyPr/>
                    <a:lstStyle/>
                    <a:p>
                      <a:r>
                        <a:rPr lang="en-US" sz="2400" dirty="0"/>
                        <a:t>Formative feedback</a:t>
                      </a:r>
                    </a:p>
                  </a:txBody>
                  <a:tcPr marL="121920" marR="121920" marT="60960" marB="60960"/>
                </a:tc>
                <a:extLst>
                  <a:ext uri="{0D108BD9-81ED-4DB2-BD59-A6C34878D82A}">
                    <a16:rowId xmlns:a16="http://schemas.microsoft.com/office/drawing/2014/main" val="1969243923"/>
                  </a:ext>
                </a:extLst>
              </a:tr>
              <a:tr h="494453">
                <a:tc>
                  <a:txBody>
                    <a:bodyPr/>
                    <a:lstStyle/>
                    <a:p>
                      <a:r>
                        <a:rPr lang="en-US" sz="2400" dirty="0"/>
                        <a:t>High risk of bias</a:t>
                      </a:r>
                    </a:p>
                  </a:txBody>
                  <a:tcPr marL="121920" marR="121920" marT="60960" marB="60960"/>
                </a:tc>
                <a:tc>
                  <a:txBody>
                    <a:bodyPr/>
                    <a:lstStyle/>
                    <a:p>
                      <a:r>
                        <a:rPr lang="en-US" sz="2400" dirty="0"/>
                        <a:t>Reduced risk of bias</a:t>
                      </a:r>
                    </a:p>
                  </a:txBody>
                  <a:tcPr marL="121920" marR="121920" marT="60960" marB="60960"/>
                </a:tc>
                <a:extLst>
                  <a:ext uri="{0D108BD9-81ED-4DB2-BD59-A6C34878D82A}">
                    <a16:rowId xmlns:a16="http://schemas.microsoft.com/office/drawing/2014/main" val="1244068850"/>
                  </a:ext>
                </a:extLst>
              </a:tr>
              <a:tr h="494453">
                <a:tc>
                  <a:txBody>
                    <a:bodyPr/>
                    <a:lstStyle/>
                    <a:p>
                      <a:r>
                        <a:rPr lang="en-US" sz="2400" dirty="0"/>
                        <a:t>Focuses on knowledge acquisition</a:t>
                      </a:r>
                    </a:p>
                  </a:txBody>
                  <a:tcPr marL="121920" marR="121920" marT="60960" marB="60960"/>
                </a:tc>
                <a:tc>
                  <a:txBody>
                    <a:bodyPr/>
                    <a:lstStyle/>
                    <a:p>
                      <a:r>
                        <a:rPr lang="en-US" sz="2400" dirty="0"/>
                        <a:t>Focuses on knowledge application</a:t>
                      </a:r>
                    </a:p>
                  </a:txBody>
                  <a:tcPr marL="121920" marR="121920" marT="60960" marB="60960"/>
                </a:tc>
                <a:extLst>
                  <a:ext uri="{0D108BD9-81ED-4DB2-BD59-A6C34878D82A}">
                    <a16:rowId xmlns:a16="http://schemas.microsoft.com/office/drawing/2014/main" val="324604155"/>
                  </a:ext>
                </a:extLst>
              </a:tr>
              <a:tr h="494453">
                <a:tc>
                  <a:txBody>
                    <a:bodyPr/>
                    <a:lstStyle/>
                    <a:p>
                      <a:pPr lvl="0">
                        <a:buNone/>
                      </a:pPr>
                      <a:r>
                        <a:rPr lang="en-US" sz="2400" dirty="0"/>
                        <a:t>Gestalt</a:t>
                      </a:r>
                    </a:p>
                  </a:txBody>
                  <a:tcPr marL="121920" marR="121920" marT="60960" marB="60960"/>
                </a:tc>
                <a:tc>
                  <a:txBody>
                    <a:bodyPr/>
                    <a:lstStyle/>
                    <a:p>
                      <a:r>
                        <a:rPr lang="en-US" sz="2400" dirty="0"/>
                        <a:t>Specific</a:t>
                      </a:r>
                    </a:p>
                  </a:txBody>
                  <a:tcPr marL="121920" marR="121920" marT="60960" marB="60960"/>
                </a:tc>
                <a:extLst>
                  <a:ext uri="{0D108BD9-81ED-4DB2-BD59-A6C34878D82A}">
                    <a16:rowId xmlns:a16="http://schemas.microsoft.com/office/drawing/2014/main" val="3027944241"/>
                  </a:ext>
                </a:extLst>
              </a:tr>
              <a:tr h="494452">
                <a:tc>
                  <a:txBody>
                    <a:bodyPr/>
                    <a:lstStyle/>
                    <a:p>
                      <a:pPr lvl="0">
                        <a:buNone/>
                      </a:pPr>
                      <a:r>
                        <a:rPr lang="en-US" sz="2400" dirty="0"/>
                        <a:t>Referenced to norm</a:t>
                      </a:r>
                    </a:p>
                  </a:txBody>
                  <a:tcPr marL="121920" marR="121920" marT="60960" marB="60960"/>
                </a:tc>
                <a:tc>
                  <a:txBody>
                    <a:bodyPr/>
                    <a:lstStyle/>
                    <a:p>
                      <a:pPr lvl="0">
                        <a:buNone/>
                      </a:pPr>
                      <a:r>
                        <a:rPr lang="en-US" sz="2400" dirty="0"/>
                        <a:t>Referenced to a standard/criterion </a:t>
                      </a:r>
                    </a:p>
                  </a:txBody>
                  <a:tcPr marL="121920" marR="121920" marT="60960" marB="60960"/>
                </a:tc>
                <a:extLst>
                  <a:ext uri="{0D108BD9-81ED-4DB2-BD59-A6C34878D82A}">
                    <a16:rowId xmlns:a16="http://schemas.microsoft.com/office/drawing/2014/main" val="1521939051"/>
                  </a:ext>
                </a:extLst>
              </a:tr>
              <a:tr h="494451">
                <a:tc>
                  <a:txBody>
                    <a:bodyPr/>
                    <a:lstStyle/>
                    <a:p>
                      <a:pPr lvl="0">
                        <a:buNone/>
                      </a:pPr>
                      <a:r>
                        <a:rPr lang="en-US" sz="2400" dirty="0"/>
                        <a:t>Difficult to track progression</a:t>
                      </a:r>
                    </a:p>
                  </a:txBody>
                  <a:tcPr marL="121920" marR="121920" marT="60960" marB="60960"/>
                </a:tc>
                <a:tc>
                  <a:txBody>
                    <a:bodyPr/>
                    <a:lstStyle/>
                    <a:p>
                      <a:pPr lvl="0">
                        <a:buNone/>
                      </a:pPr>
                      <a:r>
                        <a:rPr lang="en-US" sz="2400" dirty="0"/>
                        <a:t>Allows for progression monitoring</a:t>
                      </a:r>
                    </a:p>
                  </a:txBody>
                  <a:tcPr marL="121920" marR="121920" marT="60960" marB="60960"/>
                </a:tc>
                <a:extLst>
                  <a:ext uri="{0D108BD9-81ED-4DB2-BD59-A6C34878D82A}">
                    <a16:rowId xmlns:a16="http://schemas.microsoft.com/office/drawing/2014/main" val="1593643878"/>
                  </a:ext>
                </a:extLst>
              </a:tr>
            </a:tbl>
          </a:graphicData>
        </a:graphic>
      </p:graphicFrame>
    </p:spTree>
    <p:extLst>
      <p:ext uri="{BB962C8B-B14F-4D97-AF65-F5344CB8AC3E}">
        <p14:creationId xmlns:p14="http://schemas.microsoft.com/office/powerpoint/2010/main" val="388504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D0260-E912-A8A2-657F-C56B2FE88888}"/>
              </a:ext>
            </a:extLst>
          </p:cNvPr>
          <p:cNvSpPr>
            <a:spLocks noGrp="1"/>
          </p:cNvSpPr>
          <p:nvPr>
            <p:ph type="title"/>
          </p:nvPr>
        </p:nvSpPr>
        <p:spPr/>
        <p:txBody>
          <a:bodyPr>
            <a:normAutofit/>
          </a:bodyPr>
          <a:lstStyle/>
          <a:p>
            <a:r>
              <a:rPr lang="en-US" dirty="0">
                <a:latin typeface="Arial"/>
                <a:cs typeface="Arial"/>
              </a:rPr>
              <a:t>Standard Assessments and Bias</a:t>
            </a:r>
            <a:endParaRPr lang="en-US" dirty="0"/>
          </a:p>
        </p:txBody>
      </p:sp>
      <p:sp>
        <p:nvSpPr>
          <p:cNvPr id="3" name="Content Placeholder 2">
            <a:extLst>
              <a:ext uri="{FF2B5EF4-FFF2-40B4-BE49-F238E27FC236}">
                <a16:creationId xmlns:a16="http://schemas.microsoft.com/office/drawing/2014/main" id="{B27FDE9B-4941-F9AC-95B9-A814F35F906F}"/>
              </a:ext>
            </a:extLst>
          </p:cNvPr>
          <p:cNvSpPr>
            <a:spLocks noGrp="1"/>
          </p:cNvSpPr>
          <p:nvPr>
            <p:ph idx="1"/>
          </p:nvPr>
        </p:nvSpPr>
        <p:spPr/>
        <p:txBody>
          <a:bodyPr vert="horz" lIns="121920" tIns="60960" rIns="121920" bIns="60960" rtlCol="0" anchor="t">
            <a:normAutofit/>
          </a:bodyPr>
          <a:lstStyle/>
          <a:p>
            <a:r>
              <a:rPr lang="en-US" dirty="0">
                <a:latin typeface="Arial"/>
                <a:cs typeface="Arial"/>
              </a:rPr>
              <a:t>Assumptions made about the learner directly impact assessments</a:t>
            </a:r>
          </a:p>
          <a:p>
            <a:r>
              <a:rPr lang="en-US" dirty="0">
                <a:latin typeface="Arial"/>
                <a:cs typeface="Arial"/>
              </a:rPr>
              <a:t>Heavily weighted by our own skills, which may not be expert in the area</a:t>
            </a:r>
            <a:endParaRPr lang="en-US" dirty="0"/>
          </a:p>
          <a:p>
            <a:r>
              <a:rPr lang="en-US" dirty="0">
                <a:latin typeface="Arial"/>
                <a:cs typeface="Arial"/>
              </a:rPr>
              <a:t>Cognitive bias is rampant:</a:t>
            </a:r>
            <a:endParaRPr lang="en-US" dirty="0"/>
          </a:p>
          <a:p>
            <a:pPr lvl="1">
              <a:buFont typeface="Courier New" panose="020B0604020202020204" pitchFamily="34" charset="0"/>
              <a:buChar char="o"/>
            </a:pPr>
            <a:r>
              <a:rPr lang="en-US" dirty="0">
                <a:latin typeface="Arial"/>
                <a:cs typeface="Arial"/>
              </a:rPr>
              <a:t>Horns and halos effect</a:t>
            </a:r>
            <a:endParaRPr lang="en-US" dirty="0"/>
          </a:p>
          <a:p>
            <a:pPr lvl="1">
              <a:buFont typeface="Courier New" panose="020B0604020202020204" pitchFamily="34" charset="0"/>
              <a:buChar char="o"/>
            </a:pPr>
            <a:r>
              <a:rPr lang="en-US" dirty="0">
                <a:latin typeface="Arial"/>
                <a:cs typeface="Arial"/>
              </a:rPr>
              <a:t>Bandwagon effect</a:t>
            </a:r>
            <a:endParaRPr lang="en-US" dirty="0"/>
          </a:p>
          <a:p>
            <a:pPr lvl="1">
              <a:buFont typeface="Courier New" panose="020B0604020202020204" pitchFamily="34" charset="0"/>
              <a:buChar char="o"/>
            </a:pPr>
            <a:r>
              <a:rPr lang="en-US" dirty="0">
                <a:latin typeface="Arial"/>
                <a:cs typeface="Arial"/>
              </a:rPr>
              <a:t>In group bias</a:t>
            </a:r>
            <a:endParaRPr lang="en-US" dirty="0"/>
          </a:p>
          <a:p>
            <a:pPr lvl="1">
              <a:buFont typeface="Courier New" panose="020B0604020202020204" pitchFamily="34" charset="0"/>
              <a:buChar char="o"/>
            </a:pPr>
            <a:r>
              <a:rPr lang="en-US" dirty="0">
                <a:latin typeface="Arial"/>
                <a:cs typeface="Arial"/>
              </a:rPr>
              <a:t>Bias blind spots</a:t>
            </a:r>
            <a:endParaRPr lang="en-US" dirty="0"/>
          </a:p>
          <a:p>
            <a:endParaRPr lang="en-US" dirty="0"/>
          </a:p>
        </p:txBody>
      </p:sp>
    </p:spTree>
    <p:extLst>
      <p:ext uri="{BB962C8B-B14F-4D97-AF65-F5344CB8AC3E}">
        <p14:creationId xmlns:p14="http://schemas.microsoft.com/office/powerpoint/2010/main" val="2037769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6F34A-E9E3-CF1E-59BE-8A0CE1B5F7DD}"/>
              </a:ext>
            </a:extLst>
          </p:cNvPr>
          <p:cNvSpPr>
            <a:spLocks noGrp="1"/>
          </p:cNvSpPr>
          <p:nvPr>
            <p:ph type="title"/>
          </p:nvPr>
        </p:nvSpPr>
        <p:spPr/>
        <p:txBody>
          <a:bodyPr>
            <a:normAutofit/>
          </a:bodyPr>
          <a:lstStyle/>
          <a:p>
            <a:r>
              <a:rPr lang="en-US" dirty="0">
                <a:latin typeface="Arial"/>
                <a:cs typeface="Arial"/>
              </a:rPr>
              <a:t>Direct Observation vs Standard</a:t>
            </a:r>
            <a:endParaRPr lang="en-US" dirty="0"/>
          </a:p>
        </p:txBody>
      </p:sp>
      <p:graphicFrame>
        <p:nvGraphicFramePr>
          <p:cNvPr id="4" name="Content Placeholder 3">
            <a:extLst>
              <a:ext uri="{FF2B5EF4-FFF2-40B4-BE49-F238E27FC236}">
                <a16:creationId xmlns:a16="http://schemas.microsoft.com/office/drawing/2014/main" id="{76E4D6D5-FE47-373B-FC44-330E290D4720}"/>
              </a:ext>
            </a:extLst>
          </p:cNvPr>
          <p:cNvGraphicFramePr>
            <a:graphicFrameLocks noGrp="1"/>
          </p:cNvGraphicFramePr>
          <p:nvPr>
            <p:ph idx="1"/>
          </p:nvPr>
        </p:nvGraphicFramePr>
        <p:xfrm>
          <a:off x="618435" y="1965739"/>
          <a:ext cx="10964847" cy="1977812"/>
        </p:xfrm>
        <a:graphic>
          <a:graphicData uri="http://schemas.openxmlformats.org/drawingml/2006/table">
            <a:tbl>
              <a:tblPr firstRow="1" bandRow="1">
                <a:tableStyleId>{F5AB1C69-6EDB-4FF4-983F-18BD219EF322}</a:tableStyleId>
              </a:tblPr>
              <a:tblGrid>
                <a:gridCol w="2186607">
                  <a:extLst>
                    <a:ext uri="{9D8B030D-6E8A-4147-A177-3AD203B41FA5}">
                      <a16:colId xmlns:a16="http://schemas.microsoft.com/office/drawing/2014/main" val="482006019"/>
                    </a:ext>
                  </a:extLst>
                </a:gridCol>
                <a:gridCol w="975360">
                  <a:extLst>
                    <a:ext uri="{9D8B030D-6E8A-4147-A177-3AD203B41FA5}">
                      <a16:colId xmlns:a16="http://schemas.microsoft.com/office/drawing/2014/main" val="2334583533"/>
                    </a:ext>
                  </a:extLst>
                </a:gridCol>
                <a:gridCol w="975360">
                  <a:extLst>
                    <a:ext uri="{9D8B030D-6E8A-4147-A177-3AD203B41FA5}">
                      <a16:colId xmlns:a16="http://schemas.microsoft.com/office/drawing/2014/main" val="518103967"/>
                    </a:ext>
                  </a:extLst>
                </a:gridCol>
                <a:gridCol w="975360">
                  <a:extLst>
                    <a:ext uri="{9D8B030D-6E8A-4147-A177-3AD203B41FA5}">
                      <a16:colId xmlns:a16="http://schemas.microsoft.com/office/drawing/2014/main" val="1772648876"/>
                    </a:ext>
                  </a:extLst>
                </a:gridCol>
                <a:gridCol w="975360">
                  <a:extLst>
                    <a:ext uri="{9D8B030D-6E8A-4147-A177-3AD203B41FA5}">
                      <a16:colId xmlns:a16="http://schemas.microsoft.com/office/drawing/2014/main" val="2942839841"/>
                    </a:ext>
                  </a:extLst>
                </a:gridCol>
                <a:gridCol w="975360">
                  <a:extLst>
                    <a:ext uri="{9D8B030D-6E8A-4147-A177-3AD203B41FA5}">
                      <a16:colId xmlns:a16="http://schemas.microsoft.com/office/drawing/2014/main" val="3455381498"/>
                    </a:ext>
                  </a:extLst>
                </a:gridCol>
                <a:gridCol w="975360">
                  <a:extLst>
                    <a:ext uri="{9D8B030D-6E8A-4147-A177-3AD203B41FA5}">
                      <a16:colId xmlns:a16="http://schemas.microsoft.com/office/drawing/2014/main" val="1222830146"/>
                    </a:ext>
                  </a:extLst>
                </a:gridCol>
                <a:gridCol w="975360">
                  <a:extLst>
                    <a:ext uri="{9D8B030D-6E8A-4147-A177-3AD203B41FA5}">
                      <a16:colId xmlns:a16="http://schemas.microsoft.com/office/drawing/2014/main" val="3461577086"/>
                    </a:ext>
                  </a:extLst>
                </a:gridCol>
                <a:gridCol w="975360">
                  <a:extLst>
                    <a:ext uri="{9D8B030D-6E8A-4147-A177-3AD203B41FA5}">
                      <a16:colId xmlns:a16="http://schemas.microsoft.com/office/drawing/2014/main" val="301985935"/>
                    </a:ext>
                  </a:extLst>
                </a:gridCol>
                <a:gridCol w="975360">
                  <a:extLst>
                    <a:ext uri="{9D8B030D-6E8A-4147-A177-3AD203B41FA5}">
                      <a16:colId xmlns:a16="http://schemas.microsoft.com/office/drawing/2014/main" val="3615520272"/>
                    </a:ext>
                  </a:extLst>
                </a:gridCol>
              </a:tblGrid>
              <a:tr h="494453">
                <a:tc>
                  <a:txBody>
                    <a:bodyPr/>
                    <a:lstStyle/>
                    <a:p>
                      <a:pPr lvl="0">
                        <a:buNone/>
                      </a:pPr>
                      <a:r>
                        <a:rPr lang="en-US" sz="2400" dirty="0"/>
                        <a:t>Strategy</a:t>
                      </a:r>
                    </a:p>
                  </a:txBody>
                  <a:tcPr marL="121920" marR="121920" marT="60960" marB="60960"/>
                </a:tc>
                <a:tc>
                  <a:txBody>
                    <a:bodyPr/>
                    <a:lstStyle/>
                    <a:p>
                      <a:r>
                        <a:rPr lang="en-US" sz="2400" dirty="0"/>
                        <a:t>1</a:t>
                      </a:r>
                    </a:p>
                  </a:txBody>
                  <a:tcPr marL="121920" marR="121920" marT="60960" marB="60960"/>
                </a:tc>
                <a:tc>
                  <a:txBody>
                    <a:bodyPr/>
                    <a:lstStyle/>
                    <a:p>
                      <a:r>
                        <a:rPr lang="en-US" sz="2400" dirty="0"/>
                        <a:t>2</a:t>
                      </a:r>
                    </a:p>
                  </a:txBody>
                  <a:tcPr marL="121920" marR="121920" marT="60960" marB="60960"/>
                </a:tc>
                <a:tc>
                  <a:txBody>
                    <a:bodyPr/>
                    <a:lstStyle/>
                    <a:p>
                      <a:r>
                        <a:rPr lang="en-US" sz="2400" dirty="0"/>
                        <a:t>3</a:t>
                      </a:r>
                    </a:p>
                  </a:txBody>
                  <a:tcPr marL="121920" marR="121920" marT="60960" marB="60960"/>
                </a:tc>
                <a:tc>
                  <a:txBody>
                    <a:bodyPr/>
                    <a:lstStyle/>
                    <a:p>
                      <a:r>
                        <a:rPr lang="en-US" sz="2400" dirty="0"/>
                        <a:t>4</a:t>
                      </a:r>
                    </a:p>
                  </a:txBody>
                  <a:tcPr marL="121920" marR="121920" marT="60960" marB="60960"/>
                </a:tc>
                <a:tc>
                  <a:txBody>
                    <a:bodyPr/>
                    <a:lstStyle/>
                    <a:p>
                      <a:r>
                        <a:rPr lang="en-US" sz="2400" dirty="0"/>
                        <a:t>5</a:t>
                      </a:r>
                    </a:p>
                  </a:txBody>
                  <a:tcPr marL="121920" marR="121920" marT="60960" marB="60960"/>
                </a:tc>
                <a:tc>
                  <a:txBody>
                    <a:bodyPr/>
                    <a:lstStyle/>
                    <a:p>
                      <a:r>
                        <a:rPr lang="en-US" sz="2400" dirty="0"/>
                        <a:t>6</a:t>
                      </a:r>
                    </a:p>
                  </a:txBody>
                  <a:tcPr marL="121920" marR="121920" marT="60960" marB="60960"/>
                </a:tc>
                <a:tc>
                  <a:txBody>
                    <a:bodyPr/>
                    <a:lstStyle/>
                    <a:p>
                      <a:r>
                        <a:rPr lang="en-US" sz="2400" dirty="0"/>
                        <a:t>7</a:t>
                      </a:r>
                    </a:p>
                  </a:txBody>
                  <a:tcPr marL="121920" marR="121920" marT="60960" marB="60960"/>
                </a:tc>
                <a:tc>
                  <a:txBody>
                    <a:bodyPr/>
                    <a:lstStyle/>
                    <a:p>
                      <a:r>
                        <a:rPr lang="en-US" sz="2400" dirty="0"/>
                        <a:t>8</a:t>
                      </a:r>
                    </a:p>
                  </a:txBody>
                  <a:tcPr marL="121920" marR="121920" marT="60960" marB="60960"/>
                </a:tc>
                <a:tc>
                  <a:txBody>
                    <a:bodyPr/>
                    <a:lstStyle/>
                    <a:p>
                      <a:r>
                        <a:rPr lang="en-US" sz="2400" dirty="0"/>
                        <a:t>9</a:t>
                      </a:r>
                    </a:p>
                  </a:txBody>
                  <a:tcPr marL="121920" marR="121920" marT="60960" marB="60960"/>
                </a:tc>
                <a:extLst>
                  <a:ext uri="{0D108BD9-81ED-4DB2-BD59-A6C34878D82A}">
                    <a16:rowId xmlns:a16="http://schemas.microsoft.com/office/drawing/2014/main" val="4253266012"/>
                  </a:ext>
                </a:extLst>
              </a:tr>
              <a:tr h="494453">
                <a:tc>
                  <a:txBody>
                    <a:bodyPr/>
                    <a:lstStyle/>
                    <a:p>
                      <a:pPr lvl="0">
                        <a:buNone/>
                      </a:pPr>
                      <a:r>
                        <a:rPr lang="en-US" sz="2400" dirty="0"/>
                        <a:t>Self</a:t>
                      </a:r>
                    </a:p>
                  </a:txBody>
                  <a:tcPr marL="121920" marR="121920" marT="60960" marB="60960"/>
                </a:tc>
                <a:tc gridSpan="3">
                  <a:txBody>
                    <a:bodyPr/>
                    <a:lstStyle/>
                    <a:p>
                      <a:r>
                        <a:rPr lang="en-US" sz="2400" dirty="0"/>
                        <a:t>Not what I do</a:t>
                      </a:r>
                    </a:p>
                  </a:txBody>
                  <a:tcPr marL="121920" marR="121920" marT="60960" marB="60960"/>
                </a:tc>
                <a:tc hMerge="1">
                  <a:txBody>
                    <a:bodyPr/>
                    <a:lstStyle/>
                    <a:p>
                      <a:endParaRPr lang="en-US"/>
                    </a:p>
                  </a:txBody>
                  <a:tcPr marL="0" marR="0" marT="0" marB="0" horzOverflow="overflow"/>
                </a:tc>
                <a:tc hMerge="1">
                  <a:txBody>
                    <a:bodyPr/>
                    <a:lstStyle/>
                    <a:p>
                      <a:endParaRPr lang="en-US"/>
                    </a:p>
                  </a:txBody>
                  <a:tcPr marL="0" marR="0" marT="0" marB="0" horzOverflow="overflow"/>
                </a:tc>
                <a:tc gridSpan="3">
                  <a:txBody>
                    <a:bodyPr/>
                    <a:lstStyle/>
                    <a:p>
                      <a:r>
                        <a:rPr lang="en-US" sz="2400" dirty="0"/>
                        <a:t>Close to what I do</a:t>
                      </a:r>
                    </a:p>
                  </a:txBody>
                  <a:tcPr marL="121920" marR="121920" marT="60960" marB="60960"/>
                </a:tc>
                <a:tc hMerge="1">
                  <a:txBody>
                    <a:bodyPr/>
                    <a:lstStyle/>
                    <a:p>
                      <a:endParaRPr lang="en-US"/>
                    </a:p>
                  </a:txBody>
                  <a:tcPr marL="0" marR="0" marT="0" marB="0" horzOverflow="overflow"/>
                </a:tc>
                <a:tc hMerge="1">
                  <a:txBody>
                    <a:bodyPr/>
                    <a:lstStyle/>
                    <a:p>
                      <a:endParaRPr lang="en-US"/>
                    </a:p>
                  </a:txBody>
                  <a:tcPr marL="0" marR="0" marT="0" marB="0" horzOverflow="overflow"/>
                </a:tc>
                <a:tc gridSpan="3">
                  <a:txBody>
                    <a:bodyPr/>
                    <a:lstStyle/>
                    <a:p>
                      <a:r>
                        <a:rPr lang="en-US" sz="2400" dirty="0"/>
                        <a:t>Better than what I do</a:t>
                      </a:r>
                    </a:p>
                  </a:txBody>
                  <a:tcPr marL="121920" marR="121920" marT="60960" marB="60960"/>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2737393454"/>
                  </a:ext>
                </a:extLst>
              </a:tr>
              <a:tr h="494453">
                <a:tc>
                  <a:txBody>
                    <a:bodyPr/>
                    <a:lstStyle/>
                    <a:p>
                      <a:pPr lvl="0">
                        <a:buNone/>
                      </a:pPr>
                      <a:r>
                        <a:rPr lang="en-US" sz="2400" dirty="0"/>
                        <a:t>Gestalt</a:t>
                      </a:r>
                    </a:p>
                  </a:txBody>
                  <a:tcPr marL="121920" marR="121920" marT="60960" marB="60960"/>
                </a:tc>
                <a:tc gridSpan="3">
                  <a:txBody>
                    <a:bodyPr/>
                    <a:lstStyle/>
                    <a:p>
                      <a:r>
                        <a:rPr lang="en-US" sz="2100" dirty="0"/>
                        <a:t>Worse than I expected</a:t>
                      </a:r>
                    </a:p>
                  </a:txBody>
                  <a:tcPr marL="121920" marR="121920" marT="60960" marB="60960"/>
                </a:tc>
                <a:tc hMerge="1">
                  <a:txBody>
                    <a:bodyPr/>
                    <a:lstStyle/>
                    <a:p>
                      <a:endParaRPr lang="en-US"/>
                    </a:p>
                  </a:txBody>
                  <a:tcPr marL="0" marR="0" marT="0" marB="0" horzOverflow="overflow"/>
                </a:tc>
                <a:tc hMerge="1">
                  <a:txBody>
                    <a:bodyPr/>
                    <a:lstStyle/>
                    <a:p>
                      <a:endParaRPr lang="en-US"/>
                    </a:p>
                  </a:txBody>
                  <a:tcPr marL="0" marR="0" marT="0" marB="0" horzOverflow="overflow"/>
                </a:tc>
                <a:tc gridSpan="3">
                  <a:txBody>
                    <a:bodyPr/>
                    <a:lstStyle/>
                    <a:p>
                      <a:r>
                        <a:rPr lang="en-US" sz="2100" dirty="0"/>
                        <a:t>What I expected</a:t>
                      </a:r>
                    </a:p>
                  </a:txBody>
                  <a:tcPr marL="121920" marR="121920" marT="60960" marB="60960"/>
                </a:tc>
                <a:tc hMerge="1">
                  <a:txBody>
                    <a:bodyPr/>
                    <a:lstStyle/>
                    <a:p>
                      <a:endParaRPr lang="en-US"/>
                    </a:p>
                  </a:txBody>
                  <a:tcPr marL="0" marR="0" marT="0" marB="0" horzOverflow="overflow"/>
                </a:tc>
                <a:tc hMerge="1">
                  <a:txBody>
                    <a:bodyPr/>
                    <a:lstStyle/>
                    <a:p>
                      <a:endParaRPr lang="en-US"/>
                    </a:p>
                  </a:txBody>
                  <a:tcPr marL="0" marR="0" marT="0" marB="0" horzOverflow="overflow"/>
                </a:tc>
                <a:tc gridSpan="3">
                  <a:txBody>
                    <a:bodyPr/>
                    <a:lstStyle/>
                    <a:p>
                      <a:r>
                        <a:rPr lang="en-US" sz="2100" dirty="0"/>
                        <a:t>Better than I expected</a:t>
                      </a:r>
                    </a:p>
                  </a:txBody>
                  <a:tcPr marL="121920" marR="121920" marT="60960" marB="60960"/>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599238283"/>
                  </a:ext>
                </a:extLst>
              </a:tr>
              <a:tr h="494453">
                <a:tc>
                  <a:txBody>
                    <a:bodyPr/>
                    <a:lstStyle/>
                    <a:p>
                      <a:pPr lvl="0">
                        <a:buNone/>
                      </a:pPr>
                      <a:r>
                        <a:rPr lang="en-US" sz="2400" dirty="0"/>
                        <a:t>Criterion Based</a:t>
                      </a:r>
                    </a:p>
                  </a:txBody>
                  <a:tcPr marL="121920" marR="121920" marT="60960" marB="60960"/>
                </a:tc>
                <a:tc gridSpan="3">
                  <a:txBody>
                    <a:bodyPr/>
                    <a:lstStyle/>
                    <a:p>
                      <a:r>
                        <a:rPr lang="en-US" sz="2400" dirty="0"/>
                        <a:t>Missing elements</a:t>
                      </a:r>
                    </a:p>
                  </a:txBody>
                  <a:tcPr marL="121920" marR="121920" marT="60960" marB="60960"/>
                </a:tc>
                <a:tc hMerge="1">
                  <a:txBody>
                    <a:bodyPr/>
                    <a:lstStyle/>
                    <a:p>
                      <a:endParaRPr lang="en-US"/>
                    </a:p>
                  </a:txBody>
                  <a:tcPr marL="0" marR="0" marT="0" marB="0" horzOverflow="overflow"/>
                </a:tc>
                <a:tc hMerge="1">
                  <a:txBody>
                    <a:bodyPr/>
                    <a:lstStyle/>
                    <a:p>
                      <a:endParaRPr lang="en-US"/>
                    </a:p>
                  </a:txBody>
                  <a:tcPr marL="0" marR="0" marT="0" marB="0" horzOverflow="overflow"/>
                </a:tc>
                <a:tc gridSpan="3">
                  <a:txBody>
                    <a:bodyPr/>
                    <a:lstStyle/>
                    <a:p>
                      <a:r>
                        <a:rPr lang="en-US" sz="2400" dirty="0"/>
                        <a:t>Most elements</a:t>
                      </a:r>
                    </a:p>
                  </a:txBody>
                  <a:tcPr marL="121920" marR="121920" marT="60960" marB="60960"/>
                </a:tc>
                <a:tc hMerge="1">
                  <a:txBody>
                    <a:bodyPr/>
                    <a:lstStyle/>
                    <a:p>
                      <a:endParaRPr lang="en-US"/>
                    </a:p>
                  </a:txBody>
                  <a:tcPr marL="0" marR="0" marT="0" marB="0" horzOverflow="overflow"/>
                </a:tc>
                <a:tc hMerge="1">
                  <a:txBody>
                    <a:bodyPr/>
                    <a:lstStyle/>
                    <a:p>
                      <a:endParaRPr lang="en-US"/>
                    </a:p>
                  </a:txBody>
                  <a:tcPr marL="0" marR="0" marT="0" marB="0" horzOverflow="overflow"/>
                </a:tc>
                <a:tc gridSpan="3">
                  <a:txBody>
                    <a:bodyPr/>
                    <a:lstStyle/>
                    <a:p>
                      <a:r>
                        <a:rPr lang="en-US" sz="2400" dirty="0"/>
                        <a:t>All elements</a:t>
                      </a:r>
                    </a:p>
                  </a:txBody>
                  <a:tcPr marL="121920" marR="121920" marT="60960" marB="60960"/>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611588760"/>
                  </a:ext>
                </a:extLst>
              </a:tr>
            </a:tbl>
          </a:graphicData>
        </a:graphic>
      </p:graphicFrame>
    </p:spTree>
    <p:extLst>
      <p:ext uri="{BB962C8B-B14F-4D97-AF65-F5344CB8AC3E}">
        <p14:creationId xmlns:p14="http://schemas.microsoft.com/office/powerpoint/2010/main" val="4146906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27E1-2116-34C5-E29F-5510E875EBB3}"/>
              </a:ext>
            </a:extLst>
          </p:cNvPr>
          <p:cNvSpPr>
            <a:spLocks noGrp="1"/>
          </p:cNvSpPr>
          <p:nvPr>
            <p:ph type="title"/>
          </p:nvPr>
        </p:nvSpPr>
        <p:spPr/>
        <p:txBody>
          <a:bodyPr>
            <a:normAutofit/>
          </a:bodyPr>
          <a:lstStyle/>
          <a:p>
            <a:r>
              <a:rPr lang="en-US" dirty="0"/>
              <a:t>Let’s Jump In</a:t>
            </a:r>
          </a:p>
        </p:txBody>
      </p:sp>
      <p:sp>
        <p:nvSpPr>
          <p:cNvPr id="4" name="Content Placeholder 3">
            <a:extLst>
              <a:ext uri="{FF2B5EF4-FFF2-40B4-BE49-F238E27FC236}">
                <a16:creationId xmlns:a16="http://schemas.microsoft.com/office/drawing/2014/main" id="{7D35C9D4-8EB3-58A4-0A3E-7CDE28472959}"/>
              </a:ext>
            </a:extLst>
          </p:cNvPr>
          <p:cNvSpPr>
            <a:spLocks noGrp="1"/>
          </p:cNvSpPr>
          <p:nvPr>
            <p:ph idx="1"/>
          </p:nvPr>
        </p:nvSpPr>
        <p:spPr/>
        <p:txBody>
          <a:bodyPr>
            <a:normAutofit/>
          </a:bodyPr>
          <a:lstStyle/>
          <a:p>
            <a:r>
              <a:rPr lang="en-US" dirty="0"/>
              <a:t>Watch the next video and then complete the provided mini-CEX Rater Assessment Form in small groups</a:t>
            </a:r>
          </a:p>
          <a:p>
            <a:r>
              <a:rPr lang="en-US" dirty="0"/>
              <a:t>Pay closest attention to:</a:t>
            </a:r>
          </a:p>
          <a:p>
            <a:pPr lvl="1"/>
            <a:r>
              <a:rPr lang="en-US" dirty="0"/>
              <a:t>#5 Counseling Skills</a:t>
            </a:r>
          </a:p>
          <a:p>
            <a:pPr lvl="1"/>
            <a:r>
              <a:rPr lang="en-US" dirty="0"/>
              <a:t>Assigning a level of ongoing supervision</a:t>
            </a:r>
          </a:p>
          <a:p>
            <a:pPr lvl="2"/>
            <a:r>
              <a:rPr lang="en-US" dirty="0"/>
              <a:t>Observer</a:t>
            </a:r>
          </a:p>
          <a:p>
            <a:pPr lvl="2"/>
            <a:r>
              <a:rPr lang="en-US" dirty="0"/>
              <a:t>Direct Observation</a:t>
            </a:r>
          </a:p>
          <a:p>
            <a:pPr lvl="2"/>
            <a:r>
              <a:rPr lang="en-US" dirty="0"/>
              <a:t>Indirect Observation</a:t>
            </a:r>
          </a:p>
          <a:p>
            <a:pPr lvl="2"/>
            <a:r>
              <a:rPr lang="en-US" dirty="0"/>
              <a:t>No Supervision Needed</a:t>
            </a:r>
          </a:p>
          <a:p>
            <a:pPr marL="609585" lvl="1" indent="0">
              <a:buNone/>
            </a:pPr>
            <a:endParaRPr lang="en-US" dirty="0"/>
          </a:p>
        </p:txBody>
      </p:sp>
      <p:pic>
        <p:nvPicPr>
          <p:cNvPr id="7" name="Content Placeholder 6" descr="A qr code on a white background&#10;&#10;AI-generated content may be incorrect.">
            <a:extLst>
              <a:ext uri="{FF2B5EF4-FFF2-40B4-BE49-F238E27FC236}">
                <a16:creationId xmlns:a16="http://schemas.microsoft.com/office/drawing/2014/main" id="{DAF906A4-5FFD-B6ED-6F2D-8B51DD823A0E}"/>
              </a:ext>
            </a:extLst>
          </p:cNvPr>
          <p:cNvPicPr>
            <a:picLocks noGrp="1" noChangeAspect="1"/>
          </p:cNvPicPr>
          <p:nvPr>
            <p:ph sz="half" idx="4294967295"/>
          </p:nvPr>
        </p:nvPicPr>
        <p:blipFill>
          <a:blip r:embed="rId2"/>
          <a:stretch>
            <a:fillRect/>
          </a:stretch>
        </p:blipFill>
        <p:spPr>
          <a:xfrm>
            <a:off x="9629877" y="3901017"/>
            <a:ext cx="2260600" cy="2275417"/>
          </a:xfrm>
        </p:spPr>
      </p:pic>
    </p:spTree>
    <p:extLst>
      <p:ext uri="{BB962C8B-B14F-4D97-AF65-F5344CB8AC3E}">
        <p14:creationId xmlns:p14="http://schemas.microsoft.com/office/powerpoint/2010/main" val="2673319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A27A9-13D3-022A-9410-3E4C950109DF}"/>
              </a:ext>
            </a:extLst>
          </p:cNvPr>
          <p:cNvSpPr>
            <a:spLocks noGrp="1"/>
          </p:cNvSpPr>
          <p:nvPr>
            <p:ph type="title"/>
          </p:nvPr>
        </p:nvSpPr>
        <p:spPr/>
        <p:txBody>
          <a:bodyPr>
            <a:normAutofit/>
          </a:bodyPr>
          <a:lstStyle/>
          <a:p>
            <a:r>
              <a:rPr lang="en-US"/>
              <a:t>Formative Feedback</a:t>
            </a:r>
            <a:endParaRPr lang="en-US" dirty="0"/>
          </a:p>
        </p:txBody>
      </p:sp>
      <p:graphicFrame>
        <p:nvGraphicFramePr>
          <p:cNvPr id="4" name="Content Placeholder 3">
            <a:extLst>
              <a:ext uri="{FF2B5EF4-FFF2-40B4-BE49-F238E27FC236}">
                <a16:creationId xmlns:a16="http://schemas.microsoft.com/office/drawing/2014/main" id="{ECFBE224-EB5F-7146-FF0B-56CB8F3C3502}"/>
              </a:ext>
            </a:extLst>
          </p:cNvPr>
          <p:cNvGraphicFramePr>
            <a:graphicFrameLocks noGrp="1"/>
          </p:cNvGraphicFramePr>
          <p:nvPr>
            <p:ph idx="1"/>
          </p:nvPr>
        </p:nvGraphicFramePr>
        <p:xfrm>
          <a:off x="838200" y="1458012"/>
          <a:ext cx="10515600" cy="4718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747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2B8E4-7FF0-5F9E-7290-D956DFDB53CE}"/>
              </a:ext>
            </a:extLst>
          </p:cNvPr>
          <p:cNvSpPr>
            <a:spLocks noGrp="1"/>
          </p:cNvSpPr>
          <p:nvPr>
            <p:ph type="title"/>
          </p:nvPr>
        </p:nvSpPr>
        <p:spPr/>
        <p:txBody>
          <a:bodyPr>
            <a:normAutofit/>
          </a:bodyPr>
          <a:lstStyle/>
          <a:p>
            <a:r>
              <a:rPr lang="en-US" dirty="0"/>
              <a:t>Counseling Skills</a:t>
            </a:r>
          </a:p>
        </p:txBody>
      </p:sp>
      <p:graphicFrame>
        <p:nvGraphicFramePr>
          <p:cNvPr id="4" name="Content Placeholder 3">
            <a:extLst>
              <a:ext uri="{FF2B5EF4-FFF2-40B4-BE49-F238E27FC236}">
                <a16:creationId xmlns:a16="http://schemas.microsoft.com/office/drawing/2014/main" id="{2225B8BA-D7AE-DB0E-494A-12D23E3B6FE1}"/>
              </a:ext>
            </a:extLst>
          </p:cNvPr>
          <p:cNvGraphicFramePr>
            <a:graphicFrameLocks noGrp="1"/>
          </p:cNvGraphicFramePr>
          <p:nvPr>
            <p:ph idx="1"/>
          </p:nvPr>
        </p:nvGraphicFramePr>
        <p:xfrm>
          <a:off x="838200" y="1458385"/>
          <a:ext cx="10515600" cy="4718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1244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739BC-6CEA-8CB5-6046-4DF0E4999097}"/>
              </a:ext>
            </a:extLst>
          </p:cNvPr>
          <p:cNvSpPr>
            <a:spLocks noGrp="1"/>
          </p:cNvSpPr>
          <p:nvPr>
            <p:ph type="title"/>
          </p:nvPr>
        </p:nvSpPr>
        <p:spPr/>
        <p:txBody>
          <a:bodyPr>
            <a:normAutofit/>
          </a:bodyPr>
          <a:lstStyle/>
          <a:p>
            <a:r>
              <a:rPr lang="en-US" dirty="0"/>
              <a:t>Competency Ratings</a:t>
            </a:r>
          </a:p>
        </p:txBody>
      </p:sp>
      <p:graphicFrame>
        <p:nvGraphicFramePr>
          <p:cNvPr id="4" name="Content Placeholder 3">
            <a:extLst>
              <a:ext uri="{FF2B5EF4-FFF2-40B4-BE49-F238E27FC236}">
                <a16:creationId xmlns:a16="http://schemas.microsoft.com/office/drawing/2014/main" id="{8032F373-7CBC-9B5C-0E6C-76C24059EB38}"/>
              </a:ext>
            </a:extLst>
          </p:cNvPr>
          <p:cNvGraphicFramePr>
            <a:graphicFrameLocks noGrp="1"/>
          </p:cNvGraphicFramePr>
          <p:nvPr>
            <p:ph idx="1"/>
          </p:nvPr>
        </p:nvGraphicFramePr>
        <p:xfrm>
          <a:off x="838200" y="1458385"/>
          <a:ext cx="10515600" cy="4718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9912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diagram&#10;&#10;AI-generated content may be incorrect.">
            <a:extLst>
              <a:ext uri="{FF2B5EF4-FFF2-40B4-BE49-F238E27FC236}">
                <a16:creationId xmlns:a16="http://schemas.microsoft.com/office/drawing/2014/main" id="{B957E2D8-B3C2-A93F-415E-1F892668A154}"/>
              </a:ext>
            </a:extLst>
          </p:cNvPr>
          <p:cNvPicPr>
            <a:picLocks noChangeAspect="1"/>
          </p:cNvPicPr>
          <p:nvPr/>
        </p:nvPicPr>
        <p:blipFill>
          <a:blip r:embed="rId3"/>
          <a:stretch>
            <a:fillRect/>
          </a:stretch>
        </p:blipFill>
        <p:spPr>
          <a:xfrm>
            <a:off x="1266680" y="103762"/>
            <a:ext cx="9658641" cy="6113559"/>
          </a:xfrm>
          <a:prstGeom prst="rect">
            <a:avLst/>
          </a:prstGeom>
        </p:spPr>
      </p:pic>
      <p:sp>
        <p:nvSpPr>
          <p:cNvPr id="8" name="TextBox 7">
            <a:extLst>
              <a:ext uri="{FF2B5EF4-FFF2-40B4-BE49-F238E27FC236}">
                <a16:creationId xmlns:a16="http://schemas.microsoft.com/office/drawing/2014/main" id="{DBAF300B-CECD-CAE3-E073-CA187B0841F1}"/>
              </a:ext>
            </a:extLst>
          </p:cNvPr>
          <p:cNvSpPr txBox="1"/>
          <p:nvPr/>
        </p:nvSpPr>
        <p:spPr>
          <a:xfrm>
            <a:off x="6874215" y="6073691"/>
            <a:ext cx="5499371" cy="256545"/>
          </a:xfrm>
          <a:prstGeom prst="rect">
            <a:avLst/>
          </a:prstGeom>
          <a:noFill/>
        </p:spPr>
        <p:txBody>
          <a:bodyPr wrap="square" rtlCol="0">
            <a:spAutoFit/>
          </a:bodyPr>
          <a:lstStyle/>
          <a:p>
            <a:pPr algn="l"/>
            <a:r>
              <a:rPr lang="en-US" sz="1067" dirty="0">
                <a:latin typeface="AdvPS-NBI"/>
              </a:rPr>
              <a:t>Kogan et al. Medical Education 2011: </a:t>
            </a:r>
            <a:r>
              <a:rPr lang="en-US" sz="1067" dirty="0">
                <a:latin typeface="AdvPSNBASBI"/>
              </a:rPr>
              <a:t>45</a:t>
            </a:r>
            <a:r>
              <a:rPr lang="en-US" sz="1067" dirty="0">
                <a:latin typeface="AdvPS-NBI"/>
              </a:rPr>
              <a:t>: 1048–1060. </a:t>
            </a:r>
            <a:r>
              <a:rPr lang="en-US" sz="1067" dirty="0" err="1">
                <a:latin typeface="AdvPS-NBI"/>
              </a:rPr>
              <a:t>doi</a:t>
            </a:r>
            <a:r>
              <a:rPr lang="en-US" sz="1067" dirty="0">
                <a:latin typeface="AdvPS-NBI"/>
              </a:rPr>
              <a:t>: 10.1111/j.1365-2923.2011.04025.x</a:t>
            </a:r>
            <a:endParaRPr lang="en-US" sz="1067" dirty="0"/>
          </a:p>
        </p:txBody>
      </p:sp>
    </p:spTree>
    <p:extLst>
      <p:ext uri="{BB962C8B-B14F-4D97-AF65-F5344CB8AC3E}">
        <p14:creationId xmlns:p14="http://schemas.microsoft.com/office/powerpoint/2010/main" val="2029459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202C3C9-36A8-5799-56D3-6F129450BE03}"/>
              </a:ext>
            </a:extLst>
          </p:cNvPr>
          <p:cNvSpPr>
            <a:spLocks noGrp="1"/>
          </p:cNvSpPr>
          <p:nvPr>
            <p:ph type="title"/>
          </p:nvPr>
        </p:nvSpPr>
        <p:spPr/>
        <p:txBody>
          <a:bodyPr>
            <a:normAutofit/>
          </a:bodyPr>
          <a:lstStyle/>
          <a:p>
            <a:r>
              <a:rPr lang="en-US" dirty="0"/>
              <a:t>Expert Answer Key</a:t>
            </a:r>
            <a:br>
              <a:rPr lang="en-US" dirty="0"/>
            </a:br>
            <a:endParaRPr lang="en-US" dirty="0"/>
          </a:p>
        </p:txBody>
      </p:sp>
      <p:sp>
        <p:nvSpPr>
          <p:cNvPr id="11" name="Content Placeholder 10">
            <a:extLst>
              <a:ext uri="{FF2B5EF4-FFF2-40B4-BE49-F238E27FC236}">
                <a16:creationId xmlns:a16="http://schemas.microsoft.com/office/drawing/2014/main" id="{C2878303-0BEC-F7A6-A6C8-C3CD0B3B9707}"/>
              </a:ext>
            </a:extLst>
          </p:cNvPr>
          <p:cNvSpPr>
            <a:spLocks noGrp="1"/>
          </p:cNvSpPr>
          <p:nvPr>
            <p:ph idx="1"/>
          </p:nvPr>
        </p:nvSpPr>
        <p:spPr/>
        <p:txBody>
          <a:bodyPr>
            <a:normAutofit/>
          </a:bodyPr>
          <a:lstStyle/>
          <a:p>
            <a:r>
              <a:rPr lang="en-US" dirty="0">
                <a:hlinkClick r:id="rId2"/>
              </a:rPr>
              <a:t>https://acgme-my.sharepoint.com/:b:/g/personal/lconforti_acgme_org/EeWeEFqDDyxAj0N2uOiZYLsBf3MNzXddzQP_yKImldqhiQ?e=3p3aKD</a:t>
            </a:r>
            <a:r>
              <a:rPr lang="en-US" dirty="0"/>
              <a:t> </a:t>
            </a:r>
          </a:p>
        </p:txBody>
      </p:sp>
    </p:spTree>
    <p:extLst>
      <p:ext uri="{BB962C8B-B14F-4D97-AF65-F5344CB8AC3E}">
        <p14:creationId xmlns:p14="http://schemas.microsoft.com/office/powerpoint/2010/main" val="260276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1F724-5F05-E3EF-E73A-B944F857EE13}"/>
              </a:ext>
            </a:extLst>
          </p:cNvPr>
          <p:cNvSpPr>
            <a:spLocks noGrp="1"/>
          </p:cNvSpPr>
          <p:nvPr>
            <p:ph type="ctrTitle"/>
          </p:nvPr>
        </p:nvSpPr>
        <p:spPr/>
        <p:txBody>
          <a:bodyPr/>
          <a:lstStyle/>
          <a:p>
            <a:r>
              <a:rPr lang="en-US"/>
              <a:t>Disclosures</a:t>
            </a:r>
          </a:p>
        </p:txBody>
      </p:sp>
      <p:sp>
        <p:nvSpPr>
          <p:cNvPr id="3" name="Subtitle 2">
            <a:extLst>
              <a:ext uri="{FF2B5EF4-FFF2-40B4-BE49-F238E27FC236}">
                <a16:creationId xmlns:a16="http://schemas.microsoft.com/office/drawing/2014/main" id="{261CF2E8-D0C1-F0B2-A481-8A5CB745C144}"/>
              </a:ext>
            </a:extLst>
          </p:cNvPr>
          <p:cNvSpPr>
            <a:spLocks noGrp="1"/>
          </p:cNvSpPr>
          <p:nvPr>
            <p:ph type="subTitle" idx="1"/>
          </p:nvPr>
        </p:nvSpPr>
        <p:spPr/>
        <p:txBody>
          <a:bodyPr vert="horz" lIns="121920" tIns="60960" rIns="121920" bIns="60960" rtlCol="0" anchor="t">
            <a:normAutofit/>
          </a:bodyPr>
          <a:lstStyle/>
          <a:p>
            <a:r>
              <a:rPr lang="en-US" sz="2667" dirty="0">
                <a:latin typeface="Arial"/>
                <a:cs typeface="Arial"/>
              </a:rPr>
              <a:t>We have no relevant financial or other disclosures</a:t>
            </a:r>
            <a:endParaRPr lang="en-US" sz="2667" dirty="0"/>
          </a:p>
        </p:txBody>
      </p:sp>
    </p:spTree>
    <p:extLst>
      <p:ext uri="{BB962C8B-B14F-4D97-AF65-F5344CB8AC3E}">
        <p14:creationId xmlns:p14="http://schemas.microsoft.com/office/powerpoint/2010/main" val="2858846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10F6D-1B32-267C-CBAE-5208DD83AF9F}"/>
              </a:ext>
            </a:extLst>
          </p:cNvPr>
          <p:cNvSpPr>
            <a:spLocks noGrp="1"/>
          </p:cNvSpPr>
          <p:nvPr>
            <p:ph type="title"/>
          </p:nvPr>
        </p:nvSpPr>
        <p:spPr>
          <a:xfrm>
            <a:off x="1028701" y="1967266"/>
            <a:ext cx="2628900" cy="2547257"/>
          </a:xfrm>
          <a:noFill/>
        </p:spPr>
        <p:txBody>
          <a:bodyPr vert="horz" lIns="121920" tIns="60960" rIns="121920" bIns="60960" rtlCol="0" anchor="ctr">
            <a:normAutofit/>
          </a:bodyPr>
          <a:lstStyle/>
          <a:p>
            <a:pPr algn="ctr"/>
            <a:r>
              <a:rPr lang="en-US" sz="3600">
                <a:solidFill>
                  <a:srgbClr val="FFFFFF"/>
                </a:solidFill>
                <a:latin typeface="+mj-lt"/>
                <a:cs typeface="+mj-cs"/>
              </a:rPr>
              <a:t>STFM CBME Toolkit</a:t>
            </a:r>
          </a:p>
        </p:txBody>
      </p:sp>
      <p:pic>
        <p:nvPicPr>
          <p:cNvPr id="4" name="Content Placeholder 3" descr="A group of blue and orange squares&#10;&#10;AI-generated content may be incorrect.">
            <a:extLst>
              <a:ext uri="{FF2B5EF4-FFF2-40B4-BE49-F238E27FC236}">
                <a16:creationId xmlns:a16="http://schemas.microsoft.com/office/drawing/2014/main" id="{7C3F59E2-0471-FE68-63A8-17BA2EAAAB86}"/>
              </a:ext>
            </a:extLst>
          </p:cNvPr>
          <p:cNvPicPr>
            <a:picLocks noGrp="1" noChangeAspect="1"/>
          </p:cNvPicPr>
          <p:nvPr>
            <p:ph idx="1"/>
          </p:nvPr>
        </p:nvPicPr>
        <p:blipFill>
          <a:blip r:embed="rId2"/>
          <a:stretch>
            <a:fillRect/>
          </a:stretch>
        </p:blipFill>
        <p:spPr>
          <a:xfrm>
            <a:off x="4777317" y="1283439"/>
            <a:ext cx="6780700" cy="4288791"/>
          </a:xfrm>
          <a:prstGeom prst="rect">
            <a:avLst/>
          </a:prstGeom>
        </p:spPr>
      </p:pic>
      <p:sp>
        <p:nvSpPr>
          <p:cNvPr id="5" name="TextBox 4">
            <a:extLst>
              <a:ext uri="{FF2B5EF4-FFF2-40B4-BE49-F238E27FC236}">
                <a16:creationId xmlns:a16="http://schemas.microsoft.com/office/drawing/2014/main" id="{1DA4EE8B-8E30-EF90-F512-30C33223EC3D}"/>
              </a:ext>
            </a:extLst>
          </p:cNvPr>
          <p:cNvSpPr txBox="1"/>
          <p:nvPr/>
        </p:nvSpPr>
        <p:spPr>
          <a:xfrm>
            <a:off x="1561548" y="5741505"/>
            <a:ext cx="9985512"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US" sz="2400" dirty="0">
                <a:hlinkClick r:id="rId3"/>
              </a:rPr>
              <a:t>https://stfm.org/teachingresources/resources/cbme-toolkit/cbme-toolkit/</a:t>
            </a:r>
            <a:r>
              <a:rPr lang="en-US" sz="2400" dirty="0"/>
              <a:t> </a:t>
            </a:r>
            <a:endParaRPr lang="en-US" sz="2400"/>
          </a:p>
        </p:txBody>
      </p:sp>
    </p:spTree>
    <p:extLst>
      <p:ext uri="{BB962C8B-B14F-4D97-AF65-F5344CB8AC3E}">
        <p14:creationId xmlns:p14="http://schemas.microsoft.com/office/powerpoint/2010/main" val="1005176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8E70-7BAE-B7A3-1E15-616E154E7E2B}"/>
              </a:ext>
            </a:extLst>
          </p:cNvPr>
          <p:cNvSpPr>
            <a:spLocks noGrp="1"/>
          </p:cNvSpPr>
          <p:nvPr>
            <p:ph type="title"/>
          </p:nvPr>
        </p:nvSpPr>
        <p:spPr/>
        <p:txBody>
          <a:bodyPr>
            <a:normAutofit/>
          </a:bodyPr>
          <a:lstStyle/>
          <a:p>
            <a:r>
              <a:rPr lang="en-US" dirty="0">
                <a:latin typeface="Arial"/>
                <a:cs typeface="Arial"/>
              </a:rPr>
              <a:t>Snapshots</a:t>
            </a:r>
            <a:endParaRPr lang="en-US" dirty="0"/>
          </a:p>
        </p:txBody>
      </p:sp>
      <p:sp>
        <p:nvSpPr>
          <p:cNvPr id="3" name="Content Placeholder 2">
            <a:extLst>
              <a:ext uri="{FF2B5EF4-FFF2-40B4-BE49-F238E27FC236}">
                <a16:creationId xmlns:a16="http://schemas.microsoft.com/office/drawing/2014/main" id="{694A7D66-135D-1DF2-7361-9EAA1C4D5A0D}"/>
              </a:ext>
            </a:extLst>
          </p:cNvPr>
          <p:cNvSpPr>
            <a:spLocks noGrp="1"/>
          </p:cNvSpPr>
          <p:nvPr>
            <p:ph idx="1"/>
          </p:nvPr>
        </p:nvSpPr>
        <p:spPr/>
        <p:txBody>
          <a:bodyPr vert="horz" lIns="121920" tIns="60960" rIns="121920" bIns="60960" rtlCol="0" anchor="t">
            <a:normAutofit/>
          </a:bodyPr>
          <a:lstStyle/>
          <a:p>
            <a:r>
              <a:rPr lang="en-US" dirty="0">
                <a:latin typeface="Arial"/>
                <a:cs typeface="Arial"/>
              </a:rPr>
              <a:t>You don't have time to observe everything!</a:t>
            </a:r>
          </a:p>
          <a:p>
            <a:r>
              <a:rPr lang="en-US" dirty="0">
                <a:latin typeface="Arial"/>
                <a:cs typeface="Arial"/>
              </a:rPr>
              <a:t>Get "snapshots"</a:t>
            </a:r>
          </a:p>
          <a:p>
            <a:pPr lvl="1">
              <a:buFont typeface="Courier New,monospace" panose="020B0604020202020204" pitchFamily="34" charset="0"/>
              <a:buChar char="o"/>
            </a:pPr>
            <a:r>
              <a:rPr lang="en-US" dirty="0"/>
              <a:t>Witness select portions of the teaching episode: HPI, PE, Plan, Informed Consent, procedure</a:t>
            </a:r>
          </a:p>
          <a:p>
            <a:r>
              <a:rPr lang="en-US" dirty="0">
                <a:latin typeface="Arial"/>
                <a:cs typeface="Arial"/>
              </a:rPr>
              <a:t>Utilize standardized assessment form with </a:t>
            </a:r>
            <a:r>
              <a:rPr lang="en-US" dirty="0" err="1">
                <a:latin typeface="Arial"/>
                <a:cs typeface="Arial"/>
              </a:rPr>
              <a:t>entrustability</a:t>
            </a:r>
            <a:r>
              <a:rPr lang="en-US" dirty="0">
                <a:latin typeface="Arial"/>
                <a:cs typeface="Arial"/>
              </a:rPr>
              <a:t> scale</a:t>
            </a:r>
          </a:p>
          <a:p>
            <a:r>
              <a:rPr lang="en-US" dirty="0">
                <a:latin typeface="Arial"/>
                <a:cs typeface="Arial"/>
              </a:rPr>
              <a:t>Encourage residents to select encounters for most applicable feedback</a:t>
            </a:r>
            <a:endParaRPr lang="en-US" dirty="0"/>
          </a:p>
        </p:txBody>
      </p:sp>
    </p:spTree>
    <p:extLst>
      <p:ext uri="{BB962C8B-B14F-4D97-AF65-F5344CB8AC3E}">
        <p14:creationId xmlns:p14="http://schemas.microsoft.com/office/powerpoint/2010/main" val="2505697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C6E35-5F75-02B0-62AF-05F5BBDF9868}"/>
              </a:ext>
            </a:extLst>
          </p:cNvPr>
          <p:cNvSpPr>
            <a:spLocks noGrp="1"/>
          </p:cNvSpPr>
          <p:nvPr>
            <p:ph type="title"/>
          </p:nvPr>
        </p:nvSpPr>
        <p:spPr/>
        <p:txBody>
          <a:bodyPr>
            <a:normAutofit/>
          </a:bodyPr>
          <a:lstStyle/>
          <a:p>
            <a:r>
              <a:rPr lang="en-US">
                <a:latin typeface="Arial"/>
                <a:cs typeface="Arial"/>
              </a:rPr>
              <a:t>One to One Precepting</a:t>
            </a:r>
            <a:endParaRPr lang="en-US" dirty="0"/>
          </a:p>
        </p:txBody>
      </p:sp>
      <p:sp>
        <p:nvSpPr>
          <p:cNvPr id="3" name="Content Placeholder 2">
            <a:extLst>
              <a:ext uri="{FF2B5EF4-FFF2-40B4-BE49-F238E27FC236}">
                <a16:creationId xmlns:a16="http://schemas.microsoft.com/office/drawing/2014/main" id="{C62A862F-606A-C73D-5B22-DDF378600E8A}"/>
              </a:ext>
            </a:extLst>
          </p:cNvPr>
          <p:cNvSpPr>
            <a:spLocks noGrp="1"/>
          </p:cNvSpPr>
          <p:nvPr>
            <p:ph idx="1"/>
          </p:nvPr>
        </p:nvSpPr>
        <p:spPr/>
        <p:txBody>
          <a:bodyPr vert="horz" lIns="121920" tIns="60960" rIns="121920" bIns="60960" rtlCol="0" anchor="t">
            <a:normAutofit/>
          </a:bodyPr>
          <a:lstStyle/>
          <a:p>
            <a:r>
              <a:rPr lang="en-US">
                <a:latin typeface="Arial"/>
                <a:cs typeface="Arial"/>
              </a:rPr>
              <a:t>Assign a preceptor to a </a:t>
            </a:r>
            <a:r>
              <a:rPr lang="en-US" dirty="0">
                <a:latin typeface="Arial"/>
                <a:cs typeface="Arial"/>
              </a:rPr>
              <a:t>single resident and </a:t>
            </a:r>
            <a:r>
              <a:rPr lang="en-US">
                <a:latin typeface="Arial"/>
                <a:cs typeface="Arial"/>
              </a:rPr>
              <a:t>observe the day</a:t>
            </a:r>
            <a:endParaRPr lang="en-US"/>
          </a:p>
          <a:p>
            <a:pPr lvl="1">
              <a:buFont typeface="Courier New" panose="020B0604020202020204" pitchFamily="34" charset="0"/>
              <a:buChar char="o"/>
            </a:pPr>
            <a:r>
              <a:rPr lang="en-US">
                <a:latin typeface="Arial"/>
                <a:cs typeface="Arial"/>
              </a:rPr>
              <a:t>Allows for highly individualized feedback </a:t>
            </a:r>
          </a:p>
          <a:p>
            <a:pPr lvl="1">
              <a:buFont typeface="Courier New" panose="020B0604020202020204" pitchFamily="34" charset="0"/>
              <a:buChar char="o"/>
            </a:pPr>
            <a:r>
              <a:rPr lang="en-US">
                <a:latin typeface="Arial"/>
                <a:cs typeface="Arial"/>
              </a:rPr>
              <a:t>Opportunities for reflection, coaching and mentoring</a:t>
            </a:r>
          </a:p>
          <a:p>
            <a:pPr lvl="1">
              <a:buFont typeface="Courier New" panose="020B0604020202020204" pitchFamily="34" charset="0"/>
              <a:buChar char="o"/>
            </a:pPr>
            <a:r>
              <a:rPr lang="en-US">
                <a:latin typeface="Arial"/>
                <a:cs typeface="Arial"/>
              </a:rPr>
              <a:t>Can witness many successes and opportunities for improvement in one day</a:t>
            </a:r>
            <a:endParaRPr lang="en-US" dirty="0"/>
          </a:p>
          <a:p>
            <a:pPr lvl="1">
              <a:buFont typeface="Courier New" panose="020B0604020202020204" pitchFamily="34" charset="0"/>
              <a:buChar char="o"/>
            </a:pPr>
            <a:r>
              <a:rPr lang="en-US">
                <a:latin typeface="Arial"/>
                <a:cs typeface="Arial"/>
              </a:rPr>
              <a:t>Normalize feedback and growth mindset</a:t>
            </a:r>
          </a:p>
          <a:p>
            <a:pPr lvl="1">
              <a:buFont typeface="Courier New" panose="020B0604020202020204" pitchFamily="34" charset="0"/>
              <a:buChar char="o"/>
            </a:pPr>
            <a:r>
              <a:rPr lang="en-US">
                <a:latin typeface="Arial"/>
                <a:cs typeface="Arial"/>
              </a:rPr>
              <a:t>Time intensive</a:t>
            </a:r>
            <a:endParaRPr lang="en-US" dirty="0"/>
          </a:p>
        </p:txBody>
      </p:sp>
    </p:spTree>
    <p:extLst>
      <p:ext uri="{BB962C8B-B14F-4D97-AF65-F5344CB8AC3E}">
        <p14:creationId xmlns:p14="http://schemas.microsoft.com/office/powerpoint/2010/main" val="2812545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6F3F2-63DA-A525-7981-F84A5833ACE5}"/>
              </a:ext>
            </a:extLst>
          </p:cNvPr>
          <p:cNvSpPr>
            <a:spLocks noGrp="1"/>
          </p:cNvSpPr>
          <p:nvPr>
            <p:ph type="title"/>
          </p:nvPr>
        </p:nvSpPr>
        <p:spPr/>
        <p:txBody>
          <a:bodyPr>
            <a:normAutofit/>
          </a:bodyPr>
          <a:lstStyle/>
          <a:p>
            <a:r>
              <a:rPr lang="en-US" dirty="0"/>
              <a:t>Cameras</a:t>
            </a:r>
          </a:p>
        </p:txBody>
      </p:sp>
      <p:sp>
        <p:nvSpPr>
          <p:cNvPr id="3" name="Text Placeholder 2">
            <a:extLst>
              <a:ext uri="{FF2B5EF4-FFF2-40B4-BE49-F238E27FC236}">
                <a16:creationId xmlns:a16="http://schemas.microsoft.com/office/drawing/2014/main" id="{A3D3A761-9357-5755-5B72-38CB61BC3989}"/>
              </a:ext>
            </a:extLst>
          </p:cNvPr>
          <p:cNvSpPr>
            <a:spLocks noGrp="1"/>
          </p:cNvSpPr>
          <p:nvPr>
            <p:ph idx="1"/>
          </p:nvPr>
        </p:nvSpPr>
        <p:spPr>
          <a:xfrm>
            <a:off x="838201" y="1458012"/>
            <a:ext cx="8171727" cy="4718421"/>
          </a:xfrm>
        </p:spPr>
        <p:txBody>
          <a:bodyPr vert="horz" lIns="121920" tIns="60960" rIns="121920" bIns="60960" rtlCol="0" anchor="t">
            <a:normAutofit fontScale="92500" lnSpcReduction="10000"/>
          </a:bodyPr>
          <a:lstStyle/>
          <a:p>
            <a:r>
              <a:rPr lang="en-US">
                <a:latin typeface="Arial"/>
                <a:cs typeface="Arial"/>
              </a:rPr>
              <a:t>Cameras in room can allow for non-invasive witnessing of encounters</a:t>
            </a:r>
          </a:p>
          <a:p>
            <a:r>
              <a:rPr lang="en-US">
                <a:latin typeface="Arial"/>
                <a:cs typeface="Arial"/>
              </a:rPr>
              <a:t>Consent patients to use of cameras during clinical encounters</a:t>
            </a:r>
          </a:p>
          <a:p>
            <a:r>
              <a:rPr lang="en-US">
                <a:latin typeface="Arial"/>
                <a:cs typeface="Arial"/>
              </a:rPr>
              <a:t>Recordings may be helpful for resident viewing, but will need consent and proper storage for patient safety</a:t>
            </a:r>
          </a:p>
          <a:p>
            <a:r>
              <a:rPr lang="en-US">
                <a:latin typeface="Arial"/>
                <a:cs typeface="Arial"/>
              </a:rPr>
              <a:t>Have a private viewing space for faculty</a:t>
            </a:r>
          </a:p>
          <a:p>
            <a:r>
              <a:rPr lang="en-US">
                <a:latin typeface="Arial"/>
                <a:cs typeface="Arial"/>
              </a:rPr>
              <a:t>Can be known or unknown to resident when observation is occuring</a:t>
            </a:r>
          </a:p>
          <a:p>
            <a:r>
              <a:rPr lang="en-US">
                <a:latin typeface="Arial"/>
                <a:cs typeface="Arial"/>
              </a:rPr>
              <a:t>Requires technology and IT support</a:t>
            </a:r>
          </a:p>
          <a:p>
            <a:endParaRPr lang="en-US" dirty="0"/>
          </a:p>
        </p:txBody>
      </p:sp>
      <p:pic>
        <p:nvPicPr>
          <p:cNvPr id="6" name="Picture 5" descr="A black and white camera&#10;&#10;AI-generated content may be incorrect.">
            <a:extLst>
              <a:ext uri="{FF2B5EF4-FFF2-40B4-BE49-F238E27FC236}">
                <a16:creationId xmlns:a16="http://schemas.microsoft.com/office/drawing/2014/main" id="{46F235EE-510F-7C92-F902-998DBC01651F}"/>
              </a:ext>
            </a:extLst>
          </p:cNvPr>
          <p:cNvPicPr>
            <a:picLocks noChangeAspect="1"/>
          </p:cNvPicPr>
          <p:nvPr/>
        </p:nvPicPr>
        <p:blipFill>
          <a:blip r:embed="rId2"/>
          <a:stretch>
            <a:fillRect/>
          </a:stretch>
        </p:blipFill>
        <p:spPr>
          <a:xfrm>
            <a:off x="8909773" y="2339372"/>
            <a:ext cx="2860555" cy="2179256"/>
          </a:xfrm>
          <a:prstGeom prst="rect">
            <a:avLst/>
          </a:prstGeom>
        </p:spPr>
      </p:pic>
    </p:spTree>
    <p:extLst>
      <p:ext uri="{BB962C8B-B14F-4D97-AF65-F5344CB8AC3E}">
        <p14:creationId xmlns:p14="http://schemas.microsoft.com/office/powerpoint/2010/main" val="2513842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A3D48-0519-9A7A-3D8A-1730820D1A0B}"/>
              </a:ext>
            </a:extLst>
          </p:cNvPr>
          <p:cNvSpPr>
            <a:spLocks noGrp="1"/>
          </p:cNvSpPr>
          <p:nvPr>
            <p:ph type="title"/>
          </p:nvPr>
        </p:nvSpPr>
        <p:spPr/>
        <p:txBody>
          <a:bodyPr>
            <a:normAutofit/>
          </a:bodyPr>
          <a:lstStyle/>
          <a:p>
            <a:r>
              <a:rPr lang="en-US">
                <a:latin typeface="Arial"/>
                <a:cs typeface="Arial"/>
              </a:rPr>
              <a:t>No Camera! No Problem!</a:t>
            </a:r>
            <a:endParaRPr lang="en-US"/>
          </a:p>
        </p:txBody>
      </p:sp>
      <p:sp>
        <p:nvSpPr>
          <p:cNvPr id="3" name="Content Placeholder 2">
            <a:extLst>
              <a:ext uri="{FF2B5EF4-FFF2-40B4-BE49-F238E27FC236}">
                <a16:creationId xmlns:a16="http://schemas.microsoft.com/office/drawing/2014/main" id="{8F475640-DBDD-5BED-8DF8-F0999CFC572A}"/>
              </a:ext>
            </a:extLst>
          </p:cNvPr>
          <p:cNvSpPr>
            <a:spLocks noGrp="1"/>
          </p:cNvSpPr>
          <p:nvPr>
            <p:ph idx="1"/>
          </p:nvPr>
        </p:nvSpPr>
        <p:spPr/>
        <p:txBody>
          <a:bodyPr vert="horz" lIns="121920" tIns="60960" rIns="121920" bIns="60960" rtlCol="0" anchor="t">
            <a:normAutofit/>
          </a:bodyPr>
          <a:lstStyle/>
          <a:p>
            <a:r>
              <a:rPr lang="en-US">
                <a:latin typeface="Arial"/>
                <a:cs typeface="Arial"/>
              </a:rPr>
              <a:t>Be present in the room</a:t>
            </a:r>
          </a:p>
          <a:p>
            <a:r>
              <a:rPr lang="en-US">
                <a:latin typeface="Arial"/>
                <a:cs typeface="Arial"/>
              </a:rPr>
              <a:t>Introduce yourself and your purpose</a:t>
            </a:r>
          </a:p>
          <a:p>
            <a:pPr lvl="1">
              <a:buFont typeface="Courier New" panose="020B0604020202020204" pitchFamily="34" charset="0"/>
              <a:buChar char="o"/>
            </a:pPr>
            <a:r>
              <a:rPr lang="en-US">
                <a:latin typeface="Arial"/>
                <a:cs typeface="Arial"/>
              </a:rPr>
              <a:t>Hi! I'm Dr. X, one of the supervising doctors here. Today, I'll be observing Dr. Y during your visit as part of our teaching and training program—I'll be quietly watching so they can get feedback and continue developing their skills.</a:t>
            </a:r>
          </a:p>
          <a:p>
            <a:r>
              <a:rPr lang="en-US">
                <a:latin typeface="Arial"/>
                <a:cs typeface="Arial"/>
              </a:rPr>
              <a:t>Avoid the temptation to talk or interrupt</a:t>
            </a:r>
          </a:p>
          <a:p>
            <a:r>
              <a:rPr lang="en-US">
                <a:latin typeface="Arial"/>
                <a:cs typeface="Arial"/>
              </a:rPr>
              <a:t>Excuse yourself when you have completed your snapshot</a:t>
            </a:r>
            <a:endParaRPr lang="en-US" dirty="0"/>
          </a:p>
        </p:txBody>
      </p:sp>
    </p:spTree>
    <p:extLst>
      <p:ext uri="{BB962C8B-B14F-4D97-AF65-F5344CB8AC3E}">
        <p14:creationId xmlns:p14="http://schemas.microsoft.com/office/powerpoint/2010/main" val="931204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28272-BFD7-65C4-2C2C-D897F1DE4B61}"/>
              </a:ext>
            </a:extLst>
          </p:cNvPr>
          <p:cNvSpPr>
            <a:spLocks noGrp="1"/>
          </p:cNvSpPr>
          <p:nvPr>
            <p:ph type="title"/>
          </p:nvPr>
        </p:nvSpPr>
        <p:spPr/>
        <p:txBody>
          <a:bodyPr>
            <a:normAutofit/>
          </a:bodyPr>
          <a:lstStyle/>
          <a:p>
            <a:r>
              <a:rPr lang="en-US"/>
              <a:t>Team Sport!</a:t>
            </a:r>
          </a:p>
        </p:txBody>
      </p:sp>
      <p:sp>
        <p:nvSpPr>
          <p:cNvPr id="3" name="Content Placeholder 2">
            <a:extLst>
              <a:ext uri="{FF2B5EF4-FFF2-40B4-BE49-F238E27FC236}">
                <a16:creationId xmlns:a16="http://schemas.microsoft.com/office/drawing/2014/main" id="{171294C2-4E3F-24B4-F872-ABD09236E500}"/>
              </a:ext>
            </a:extLst>
          </p:cNvPr>
          <p:cNvSpPr>
            <a:spLocks noGrp="1"/>
          </p:cNvSpPr>
          <p:nvPr>
            <p:ph idx="1"/>
          </p:nvPr>
        </p:nvSpPr>
        <p:spPr/>
        <p:txBody>
          <a:bodyPr vert="horz" lIns="121920" tIns="60960" rIns="121920" bIns="60960" rtlCol="0" anchor="t">
            <a:normAutofit/>
          </a:bodyPr>
          <a:lstStyle/>
          <a:p>
            <a:r>
              <a:rPr lang="en-US">
                <a:latin typeface="Arial"/>
                <a:cs typeface="Arial"/>
              </a:rPr>
              <a:t>Get other health professions team members involved:</a:t>
            </a:r>
          </a:p>
          <a:p>
            <a:pPr lvl="1">
              <a:buFont typeface="Courier New" panose="020B0604020202020204" pitchFamily="34" charset="0"/>
              <a:buChar char="o"/>
            </a:pPr>
            <a:r>
              <a:rPr lang="en-US">
                <a:latin typeface="Arial"/>
                <a:cs typeface="Arial"/>
              </a:rPr>
              <a:t>Medical assistants</a:t>
            </a:r>
            <a:endParaRPr lang="en-US" dirty="0"/>
          </a:p>
          <a:p>
            <a:pPr lvl="1">
              <a:buFont typeface="Courier New" panose="020B0604020202020204" pitchFamily="34" charset="0"/>
              <a:buChar char="o"/>
            </a:pPr>
            <a:r>
              <a:rPr lang="en-US">
                <a:latin typeface="Arial"/>
                <a:cs typeface="Arial"/>
              </a:rPr>
              <a:t>Nursing</a:t>
            </a:r>
          </a:p>
          <a:p>
            <a:pPr lvl="1">
              <a:buFont typeface="Courier New" panose="020B0604020202020204" pitchFamily="34" charset="0"/>
              <a:buChar char="o"/>
            </a:pPr>
            <a:r>
              <a:rPr lang="en-US">
                <a:latin typeface="Arial"/>
                <a:cs typeface="Arial"/>
              </a:rPr>
              <a:t>Pharmacy</a:t>
            </a:r>
          </a:p>
          <a:p>
            <a:pPr lvl="1">
              <a:buFont typeface="Courier New" panose="020B0604020202020204" pitchFamily="34" charset="0"/>
              <a:buChar char="o"/>
            </a:pPr>
            <a:r>
              <a:rPr lang="en-US">
                <a:latin typeface="Arial"/>
                <a:cs typeface="Arial"/>
              </a:rPr>
              <a:t>Senior residents</a:t>
            </a:r>
            <a:endParaRPr lang="en-US" dirty="0"/>
          </a:p>
          <a:p>
            <a:pPr lvl="1">
              <a:buFont typeface="Courier New" panose="020B0604020202020204" pitchFamily="34" charset="0"/>
              <a:buChar char="o"/>
            </a:pPr>
            <a:r>
              <a:rPr lang="en-US">
                <a:latin typeface="Arial"/>
                <a:cs typeface="Arial"/>
              </a:rPr>
              <a:t>Care coordinators</a:t>
            </a:r>
            <a:endParaRPr lang="en-US" dirty="0"/>
          </a:p>
          <a:p>
            <a:pPr lvl="1">
              <a:buFont typeface="Courier New" panose="020B0604020202020204" pitchFamily="34" charset="0"/>
              <a:buChar char="o"/>
            </a:pPr>
            <a:r>
              <a:rPr lang="en-US"/>
              <a:t>Social work</a:t>
            </a:r>
          </a:p>
          <a:p>
            <a:pPr lvl="1">
              <a:buFont typeface="Courier New" panose="020B0604020202020204" pitchFamily="34" charset="0"/>
              <a:buChar char="o"/>
            </a:pPr>
            <a:r>
              <a:rPr lang="en-US">
                <a:latin typeface="Arial"/>
                <a:cs typeface="Arial"/>
              </a:rPr>
              <a:t>Behavioral health</a:t>
            </a:r>
            <a:endParaRPr lang="en-US" dirty="0"/>
          </a:p>
        </p:txBody>
      </p:sp>
      <p:pic>
        <p:nvPicPr>
          <p:cNvPr id="5" name="Picture 4" descr="A group of people wearing medical uniforms&#10;&#10;AI-generated content may be incorrect.">
            <a:extLst>
              <a:ext uri="{FF2B5EF4-FFF2-40B4-BE49-F238E27FC236}">
                <a16:creationId xmlns:a16="http://schemas.microsoft.com/office/drawing/2014/main" id="{29208E43-FFE8-27F4-FBAB-3BA3843EF99D}"/>
              </a:ext>
            </a:extLst>
          </p:cNvPr>
          <p:cNvPicPr>
            <a:picLocks noChangeAspect="1"/>
          </p:cNvPicPr>
          <p:nvPr/>
        </p:nvPicPr>
        <p:blipFill>
          <a:blip r:embed="rId2"/>
          <a:stretch>
            <a:fillRect/>
          </a:stretch>
        </p:blipFill>
        <p:spPr>
          <a:xfrm>
            <a:off x="5793211" y="2056515"/>
            <a:ext cx="5380136" cy="4114640"/>
          </a:xfrm>
          <a:prstGeom prst="rect">
            <a:avLst/>
          </a:prstGeom>
        </p:spPr>
      </p:pic>
    </p:spTree>
    <p:extLst>
      <p:ext uri="{BB962C8B-B14F-4D97-AF65-F5344CB8AC3E}">
        <p14:creationId xmlns:p14="http://schemas.microsoft.com/office/powerpoint/2010/main" val="2657431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C8AC29-230E-CCC2-465B-9DA35B5830A8}"/>
              </a:ext>
            </a:extLst>
          </p:cNvPr>
          <p:cNvSpPr>
            <a:spLocks noGrp="1"/>
          </p:cNvSpPr>
          <p:nvPr>
            <p:ph type="title"/>
          </p:nvPr>
        </p:nvSpPr>
        <p:spPr/>
        <p:txBody>
          <a:bodyPr>
            <a:normAutofit/>
          </a:bodyPr>
          <a:lstStyle/>
          <a:p>
            <a:r>
              <a:rPr lang="en-US" dirty="0"/>
              <a:t>Group Discussion</a:t>
            </a:r>
          </a:p>
        </p:txBody>
      </p:sp>
      <p:sp>
        <p:nvSpPr>
          <p:cNvPr id="5" name="Content Placeholder 4">
            <a:extLst>
              <a:ext uri="{FF2B5EF4-FFF2-40B4-BE49-F238E27FC236}">
                <a16:creationId xmlns:a16="http://schemas.microsoft.com/office/drawing/2014/main" id="{DA0F6DD2-4B6C-9BA6-C0C6-F25C8D7D0E73}"/>
              </a:ext>
            </a:extLst>
          </p:cNvPr>
          <p:cNvSpPr>
            <a:spLocks noGrp="1"/>
          </p:cNvSpPr>
          <p:nvPr>
            <p:ph idx="1"/>
          </p:nvPr>
        </p:nvSpPr>
        <p:spPr/>
        <p:txBody>
          <a:bodyPr/>
          <a:lstStyle/>
          <a:p>
            <a:r>
              <a:rPr lang="en-US" dirty="0"/>
              <a:t>Break into small groups.</a:t>
            </a:r>
          </a:p>
          <a:p>
            <a:r>
              <a:rPr lang="en-US" dirty="0"/>
              <a:t>Discuss strategies that may work or have worked best to implement direct observation in your settings.</a:t>
            </a:r>
          </a:p>
          <a:p>
            <a:r>
              <a:rPr lang="en-US" dirty="0"/>
              <a:t>Share insights and ideas with your group members.</a:t>
            </a:r>
          </a:p>
        </p:txBody>
      </p:sp>
    </p:spTree>
    <p:extLst>
      <p:ext uri="{BB962C8B-B14F-4D97-AF65-F5344CB8AC3E}">
        <p14:creationId xmlns:p14="http://schemas.microsoft.com/office/powerpoint/2010/main" val="2665958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0093C0-A3AC-F641-7969-CA1DC561072F}"/>
              </a:ext>
            </a:extLst>
          </p:cNvPr>
          <p:cNvSpPr>
            <a:spLocks noGrp="1"/>
          </p:cNvSpPr>
          <p:nvPr>
            <p:ph type="title"/>
          </p:nvPr>
        </p:nvSpPr>
        <p:spPr>
          <a:xfrm>
            <a:off x="838200" y="553039"/>
            <a:ext cx="10515600" cy="741576"/>
          </a:xfrm>
        </p:spPr>
        <p:txBody>
          <a:bodyPr anchor="t">
            <a:normAutofit/>
          </a:bodyPr>
          <a:lstStyle/>
          <a:p>
            <a:r>
              <a:rPr lang="en-US"/>
              <a:t>Barriers to Implementation</a:t>
            </a:r>
          </a:p>
        </p:txBody>
      </p:sp>
      <p:graphicFrame>
        <p:nvGraphicFramePr>
          <p:cNvPr id="7" name="Content Placeholder 4">
            <a:extLst>
              <a:ext uri="{FF2B5EF4-FFF2-40B4-BE49-F238E27FC236}">
                <a16:creationId xmlns:a16="http://schemas.microsoft.com/office/drawing/2014/main" id="{20D4AFB4-94F7-0CCA-6065-0026D54290D0}"/>
              </a:ext>
            </a:extLst>
          </p:cNvPr>
          <p:cNvGraphicFramePr>
            <a:graphicFrameLocks noGrp="1"/>
          </p:cNvGraphicFramePr>
          <p:nvPr>
            <p:ph idx="1"/>
          </p:nvPr>
        </p:nvGraphicFramePr>
        <p:xfrm>
          <a:off x="838200" y="1458012"/>
          <a:ext cx="10515600" cy="4718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Rounded Corners 5">
            <a:extLst>
              <a:ext uri="{FF2B5EF4-FFF2-40B4-BE49-F238E27FC236}">
                <a16:creationId xmlns:a16="http://schemas.microsoft.com/office/drawing/2014/main" id="{B23DA2D3-8084-C6D1-977C-2427C357543B}"/>
              </a:ext>
            </a:extLst>
          </p:cNvPr>
          <p:cNvSpPr/>
          <p:nvPr/>
        </p:nvSpPr>
        <p:spPr>
          <a:xfrm>
            <a:off x="275303" y="1458012"/>
            <a:ext cx="3657600" cy="1662091"/>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380990" indent="-380990">
              <a:buFont typeface="Arial" panose="020B0604020202020204" pitchFamily="34" charset="0"/>
              <a:buChar char="•"/>
            </a:pPr>
            <a:r>
              <a:rPr lang="en-US" sz="2133" dirty="0"/>
              <a:t>Engage: early and often</a:t>
            </a:r>
          </a:p>
          <a:p>
            <a:pPr marL="380990" indent="-380990">
              <a:buFont typeface="Arial" panose="020B0604020202020204" pitchFamily="34" charset="0"/>
              <a:buChar char="•"/>
            </a:pPr>
            <a:r>
              <a:rPr lang="en-US" sz="2133" dirty="0"/>
              <a:t>Communicate Clearly</a:t>
            </a:r>
          </a:p>
          <a:p>
            <a:pPr marL="380990" indent="-380990">
              <a:buFont typeface="Arial" panose="020B0604020202020204" pitchFamily="34" charset="0"/>
              <a:buChar char="•"/>
            </a:pPr>
            <a:r>
              <a:rPr lang="en-US" sz="2133" dirty="0"/>
              <a:t>Showcase Success</a:t>
            </a:r>
          </a:p>
        </p:txBody>
      </p:sp>
      <p:sp>
        <p:nvSpPr>
          <p:cNvPr id="8" name="Rectangle: Rounded Corners 7">
            <a:extLst>
              <a:ext uri="{FF2B5EF4-FFF2-40B4-BE49-F238E27FC236}">
                <a16:creationId xmlns:a16="http://schemas.microsoft.com/office/drawing/2014/main" id="{50767827-E25F-10A1-120F-923D102D7834}"/>
              </a:ext>
            </a:extLst>
          </p:cNvPr>
          <p:cNvSpPr/>
          <p:nvPr/>
        </p:nvSpPr>
        <p:spPr>
          <a:xfrm>
            <a:off x="275303" y="4365743"/>
            <a:ext cx="3657600" cy="1662091"/>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380990" indent="-380990">
              <a:buFont typeface="Arial" panose="020B0604020202020204" pitchFamily="34" charset="0"/>
              <a:buChar char="•"/>
            </a:pPr>
            <a:r>
              <a:rPr lang="en-US" sz="2133" dirty="0"/>
              <a:t>Integrate into Existing Processes</a:t>
            </a:r>
          </a:p>
          <a:p>
            <a:pPr marL="380990" indent="-380990">
              <a:buFont typeface="Arial" panose="020B0604020202020204" pitchFamily="34" charset="0"/>
              <a:buChar char="•"/>
            </a:pPr>
            <a:r>
              <a:rPr lang="en-US" sz="2133" dirty="0"/>
              <a:t>Be Flexible</a:t>
            </a:r>
          </a:p>
        </p:txBody>
      </p:sp>
      <p:sp>
        <p:nvSpPr>
          <p:cNvPr id="9" name="Rectangle: Rounded Corners 8">
            <a:extLst>
              <a:ext uri="{FF2B5EF4-FFF2-40B4-BE49-F238E27FC236}">
                <a16:creationId xmlns:a16="http://schemas.microsoft.com/office/drawing/2014/main" id="{492B3942-79A6-08BC-FBC3-7C7EDE4DB28F}"/>
              </a:ext>
            </a:extLst>
          </p:cNvPr>
          <p:cNvSpPr/>
          <p:nvPr/>
        </p:nvSpPr>
        <p:spPr>
          <a:xfrm>
            <a:off x="8259100" y="1458012"/>
            <a:ext cx="3657600" cy="1662091"/>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380990" indent="-380990">
              <a:buFont typeface="Arial" panose="020B0604020202020204" pitchFamily="34" charset="0"/>
              <a:buChar char="•"/>
            </a:pPr>
            <a:r>
              <a:rPr lang="en-US" sz="2133" dirty="0"/>
              <a:t>Streamline the Process</a:t>
            </a:r>
          </a:p>
          <a:p>
            <a:pPr marL="380990" indent="-380990">
              <a:buFont typeface="Arial" panose="020B0604020202020204" pitchFamily="34" charset="0"/>
              <a:buChar char="•"/>
            </a:pPr>
            <a:r>
              <a:rPr lang="en-US" sz="2133" dirty="0"/>
              <a:t>Protect Time</a:t>
            </a:r>
          </a:p>
          <a:p>
            <a:pPr marL="380990" indent="-380990">
              <a:buFont typeface="Arial" panose="020B0604020202020204" pitchFamily="34" charset="0"/>
              <a:buChar char="•"/>
            </a:pPr>
            <a:r>
              <a:rPr lang="en-US" sz="2133" dirty="0"/>
              <a:t>Leverage Technology</a:t>
            </a:r>
          </a:p>
        </p:txBody>
      </p:sp>
      <p:sp>
        <p:nvSpPr>
          <p:cNvPr id="10" name="Rectangle: Rounded Corners 9">
            <a:extLst>
              <a:ext uri="{FF2B5EF4-FFF2-40B4-BE49-F238E27FC236}">
                <a16:creationId xmlns:a16="http://schemas.microsoft.com/office/drawing/2014/main" id="{58F0B5CE-40F4-08AF-8E01-731E2891F863}"/>
              </a:ext>
            </a:extLst>
          </p:cNvPr>
          <p:cNvSpPr/>
          <p:nvPr/>
        </p:nvSpPr>
        <p:spPr>
          <a:xfrm>
            <a:off x="8259097" y="4365743"/>
            <a:ext cx="3657600" cy="1662091"/>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380990" indent="-380990">
              <a:buFont typeface="Arial" panose="020B0604020202020204" pitchFamily="34" charset="0"/>
              <a:buChar char="•"/>
            </a:pPr>
            <a:r>
              <a:rPr lang="en-US" sz="2133" dirty="0"/>
              <a:t>Top-Down Support</a:t>
            </a:r>
          </a:p>
          <a:p>
            <a:pPr marL="380990" indent="-380990">
              <a:buFont typeface="Arial" panose="020B0604020202020204" pitchFamily="34" charset="0"/>
              <a:buChar char="•"/>
            </a:pPr>
            <a:r>
              <a:rPr lang="en-US" sz="2133" dirty="0"/>
              <a:t>Resident &amp; Faculty Development</a:t>
            </a:r>
          </a:p>
          <a:p>
            <a:pPr marL="380990" indent="-380990">
              <a:buFont typeface="Arial" panose="020B0604020202020204" pitchFamily="34" charset="0"/>
              <a:buChar char="•"/>
            </a:pPr>
            <a:r>
              <a:rPr lang="en-US" sz="2133" dirty="0"/>
              <a:t>Continual Process Improvement</a:t>
            </a:r>
          </a:p>
        </p:txBody>
      </p:sp>
    </p:spTree>
    <p:extLst>
      <p:ext uri="{BB962C8B-B14F-4D97-AF65-F5344CB8AC3E}">
        <p14:creationId xmlns:p14="http://schemas.microsoft.com/office/powerpoint/2010/main" val="414193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99086-F371-5147-A624-CC0991AF9A25}"/>
              </a:ext>
            </a:extLst>
          </p:cNvPr>
          <p:cNvSpPr>
            <a:spLocks noGrp="1"/>
          </p:cNvSpPr>
          <p:nvPr>
            <p:ph type="ctrTitle"/>
          </p:nvPr>
        </p:nvSpPr>
        <p:spPr>
          <a:xfrm>
            <a:off x="1524000" y="2372937"/>
            <a:ext cx="9144000" cy="882497"/>
          </a:xfrm>
        </p:spPr>
        <p:txBody>
          <a:bodyPr>
            <a:normAutofit fontScale="90000"/>
          </a:bodyPr>
          <a:lstStyle/>
          <a:p>
            <a:r>
              <a:rPr lang="en-US">
                <a:latin typeface="Arial"/>
                <a:cs typeface="Arial"/>
              </a:rPr>
              <a:t>Getting Buy In</a:t>
            </a:r>
            <a:endParaRPr lang="en-US"/>
          </a:p>
        </p:txBody>
      </p:sp>
    </p:spTree>
    <p:extLst>
      <p:ext uri="{BB962C8B-B14F-4D97-AF65-F5344CB8AC3E}">
        <p14:creationId xmlns:p14="http://schemas.microsoft.com/office/powerpoint/2010/main" val="3969879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91AEB-B0C2-0435-6CA0-0B1611EA14A8}"/>
              </a:ext>
            </a:extLst>
          </p:cNvPr>
          <p:cNvSpPr>
            <a:spLocks noGrp="1"/>
          </p:cNvSpPr>
          <p:nvPr>
            <p:ph type="title"/>
          </p:nvPr>
        </p:nvSpPr>
        <p:spPr/>
        <p:txBody>
          <a:bodyPr>
            <a:normAutofit/>
          </a:bodyPr>
          <a:lstStyle/>
          <a:p>
            <a:r>
              <a:rPr lang="en-US">
                <a:latin typeface="Arial"/>
                <a:cs typeface="Arial"/>
              </a:rPr>
              <a:t>Stakeholder Buy In</a:t>
            </a:r>
            <a:endParaRPr lang="en-US"/>
          </a:p>
        </p:txBody>
      </p:sp>
      <p:sp>
        <p:nvSpPr>
          <p:cNvPr id="3" name="Content Placeholder 2">
            <a:extLst>
              <a:ext uri="{FF2B5EF4-FFF2-40B4-BE49-F238E27FC236}">
                <a16:creationId xmlns:a16="http://schemas.microsoft.com/office/drawing/2014/main" id="{9EBB0E04-5C68-EB92-97C6-E5857A8CF6A5}"/>
              </a:ext>
            </a:extLst>
          </p:cNvPr>
          <p:cNvSpPr>
            <a:spLocks noGrp="1"/>
          </p:cNvSpPr>
          <p:nvPr>
            <p:ph idx="1"/>
          </p:nvPr>
        </p:nvSpPr>
        <p:spPr/>
        <p:txBody>
          <a:bodyPr vert="horz" lIns="121920" tIns="60960" rIns="121920" bIns="60960" rtlCol="0" anchor="t">
            <a:normAutofit/>
          </a:bodyPr>
          <a:lstStyle/>
          <a:p>
            <a:r>
              <a:rPr lang="en-US" dirty="0">
                <a:latin typeface="Arial"/>
                <a:cs typeface="Arial"/>
              </a:rPr>
              <a:t>Learner, Faculty, and Administrative Buy-In is Crucial!</a:t>
            </a:r>
          </a:p>
          <a:p>
            <a:r>
              <a:rPr lang="en-US" dirty="0">
                <a:latin typeface="Arial"/>
                <a:cs typeface="Arial"/>
              </a:rPr>
              <a:t>Invite stakeholders to engage in strategizing for implementation</a:t>
            </a:r>
          </a:p>
          <a:p>
            <a:r>
              <a:rPr lang="en-US" dirty="0">
                <a:latin typeface="Arial"/>
                <a:cs typeface="Arial"/>
              </a:rPr>
              <a:t>Clearly communicate the vision and why this is important</a:t>
            </a:r>
            <a:endParaRPr lang="en-US" dirty="0"/>
          </a:p>
          <a:p>
            <a:pPr lvl="1">
              <a:buFont typeface="Courier New" panose="020B0604020202020204" pitchFamily="34" charset="0"/>
              <a:buChar char="o"/>
            </a:pPr>
            <a:r>
              <a:rPr lang="en-US" dirty="0">
                <a:latin typeface="Arial"/>
                <a:cs typeface="Arial"/>
              </a:rPr>
              <a:t>Include how it benefits them!</a:t>
            </a:r>
          </a:p>
          <a:p>
            <a:pPr lvl="1">
              <a:buFont typeface="Courier New" panose="020B0604020202020204" pitchFamily="34" charset="0"/>
              <a:buChar char="o"/>
            </a:pPr>
            <a:r>
              <a:rPr lang="en-US" dirty="0">
                <a:latin typeface="Arial"/>
                <a:cs typeface="Arial"/>
              </a:rPr>
              <a:t>Don't minimize the challenges </a:t>
            </a:r>
          </a:p>
          <a:p>
            <a:pPr lvl="1">
              <a:buFont typeface="Courier New" panose="020B0604020202020204" pitchFamily="34" charset="0"/>
              <a:buChar char="o"/>
            </a:pPr>
            <a:r>
              <a:rPr lang="en-US" dirty="0">
                <a:latin typeface="Arial"/>
                <a:cs typeface="Arial"/>
              </a:rPr>
              <a:t>Provide avenue for feedback and process improvement</a:t>
            </a:r>
            <a:endParaRPr lang="en-US" dirty="0"/>
          </a:p>
        </p:txBody>
      </p:sp>
    </p:spTree>
    <p:extLst>
      <p:ext uri="{BB962C8B-B14F-4D97-AF65-F5344CB8AC3E}">
        <p14:creationId xmlns:p14="http://schemas.microsoft.com/office/powerpoint/2010/main" val="726504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8A5D5-149B-9026-9610-28D008A7AF2A}"/>
              </a:ext>
            </a:extLst>
          </p:cNvPr>
          <p:cNvSpPr>
            <a:spLocks noGrp="1"/>
          </p:cNvSpPr>
          <p:nvPr>
            <p:ph type="title"/>
          </p:nvPr>
        </p:nvSpPr>
        <p:spPr/>
        <p:txBody>
          <a:bodyPr>
            <a:normAutofit/>
          </a:bodyPr>
          <a:lstStyle/>
          <a:p>
            <a:r>
              <a:rPr lang="en-US"/>
              <a:t>Session Objectives</a:t>
            </a:r>
          </a:p>
        </p:txBody>
      </p:sp>
      <p:sp>
        <p:nvSpPr>
          <p:cNvPr id="3" name="Content Placeholder 2">
            <a:extLst>
              <a:ext uri="{FF2B5EF4-FFF2-40B4-BE49-F238E27FC236}">
                <a16:creationId xmlns:a16="http://schemas.microsoft.com/office/drawing/2014/main" id="{D027865F-40AD-930E-835A-8DB543395B33}"/>
              </a:ext>
            </a:extLst>
          </p:cNvPr>
          <p:cNvSpPr>
            <a:spLocks noGrp="1"/>
          </p:cNvSpPr>
          <p:nvPr>
            <p:ph idx="1"/>
          </p:nvPr>
        </p:nvSpPr>
        <p:spPr/>
        <p:txBody>
          <a:bodyPr vert="horz" lIns="91440" tIns="45720" rIns="91440" bIns="45720" rtlCol="0" anchor="t">
            <a:normAutofit/>
          </a:bodyPr>
          <a:lstStyle/>
          <a:p>
            <a:r>
              <a:rPr lang="en-US" dirty="0">
                <a:latin typeface="Arial"/>
                <a:cs typeface="Arial"/>
              </a:rPr>
              <a:t>Describe the benefits of direct observation in resident assessments.</a:t>
            </a:r>
          </a:p>
          <a:p>
            <a:r>
              <a:rPr lang="en-US">
                <a:latin typeface="Arial"/>
                <a:cs typeface="Arial"/>
              </a:rPr>
              <a:t>Describe direct observation strategies in clinical settings and provide targeted, formative feedback using standardized tools.</a:t>
            </a:r>
            <a:endParaRPr lang="en-US" dirty="0">
              <a:latin typeface="Arial"/>
              <a:cs typeface="Arial"/>
            </a:endParaRPr>
          </a:p>
          <a:p>
            <a:r>
              <a:rPr lang="en-US">
                <a:latin typeface="Arial"/>
                <a:cs typeface="Arial"/>
              </a:rPr>
              <a:t>Explain how direct observation into routine precepting workflows to enhance assessment accuracy and support resident development.</a:t>
            </a:r>
            <a:endParaRPr lang="en-US"/>
          </a:p>
          <a:p>
            <a:r>
              <a:rPr lang="en-US" dirty="0">
                <a:latin typeface="Arial"/>
                <a:cs typeface="Arial"/>
              </a:rPr>
              <a:t>Identify and address clinical performance gaps early, leading to safer and more effective patient care.</a:t>
            </a:r>
            <a:endParaRPr lang="en-US" dirty="0"/>
          </a:p>
        </p:txBody>
      </p:sp>
    </p:spTree>
    <p:extLst>
      <p:ext uri="{BB962C8B-B14F-4D97-AF65-F5344CB8AC3E}">
        <p14:creationId xmlns:p14="http://schemas.microsoft.com/office/powerpoint/2010/main" val="971142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C7327-A758-E3BE-986F-BCC8A576DECD}"/>
              </a:ext>
            </a:extLst>
          </p:cNvPr>
          <p:cNvSpPr>
            <a:spLocks noGrp="1"/>
          </p:cNvSpPr>
          <p:nvPr>
            <p:ph type="title"/>
          </p:nvPr>
        </p:nvSpPr>
        <p:spPr/>
        <p:txBody>
          <a:bodyPr>
            <a:normAutofit/>
          </a:bodyPr>
          <a:lstStyle/>
          <a:p>
            <a:r>
              <a:rPr lang="en-US" dirty="0">
                <a:latin typeface="Arial"/>
                <a:cs typeface="Arial"/>
              </a:rPr>
              <a:t>Learner Buy-In Game</a:t>
            </a:r>
            <a:endParaRPr lang="en-US" dirty="0"/>
          </a:p>
        </p:txBody>
      </p:sp>
      <p:sp>
        <p:nvSpPr>
          <p:cNvPr id="3" name="Content Placeholder 2">
            <a:extLst>
              <a:ext uri="{FF2B5EF4-FFF2-40B4-BE49-F238E27FC236}">
                <a16:creationId xmlns:a16="http://schemas.microsoft.com/office/drawing/2014/main" id="{60E033B5-A643-36B2-6C90-5520A591634B}"/>
              </a:ext>
            </a:extLst>
          </p:cNvPr>
          <p:cNvSpPr>
            <a:spLocks noGrp="1"/>
          </p:cNvSpPr>
          <p:nvPr>
            <p:ph idx="1"/>
          </p:nvPr>
        </p:nvSpPr>
        <p:spPr/>
        <p:txBody>
          <a:bodyPr vert="horz" lIns="121920" tIns="60960" rIns="121920" bIns="60960" rtlCol="0" anchor="t">
            <a:normAutofit/>
          </a:bodyPr>
          <a:lstStyle/>
          <a:p>
            <a:r>
              <a:rPr lang="en-US">
                <a:latin typeface="Arial"/>
                <a:cs typeface="Arial"/>
              </a:rPr>
              <a:t>Everyone take 1 index card</a:t>
            </a:r>
          </a:p>
          <a:p>
            <a:r>
              <a:rPr lang="en-US">
                <a:latin typeface="Arial"/>
                <a:cs typeface="Arial"/>
              </a:rPr>
              <a:t>Write your idea on how to get residents excited and participating in direct observations</a:t>
            </a:r>
          </a:p>
          <a:p>
            <a:r>
              <a:rPr lang="en-US">
                <a:latin typeface="Arial"/>
                <a:cs typeface="Arial"/>
              </a:rPr>
              <a:t>Partner with another person. Between the two of you, you have 5 points to award for the best idea.</a:t>
            </a:r>
          </a:p>
          <a:p>
            <a:r>
              <a:rPr lang="en-US">
                <a:latin typeface="Arial"/>
                <a:cs typeface="Arial"/>
              </a:rPr>
              <a:t>We will swap partners 3 times and then identify the best ideas!</a:t>
            </a:r>
            <a:endParaRPr lang="en-US" dirty="0"/>
          </a:p>
        </p:txBody>
      </p:sp>
    </p:spTree>
    <p:extLst>
      <p:ext uri="{BB962C8B-B14F-4D97-AF65-F5344CB8AC3E}">
        <p14:creationId xmlns:p14="http://schemas.microsoft.com/office/powerpoint/2010/main" val="3458978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8EA8B9-C7E2-3EE4-2938-0EA7403BD948}"/>
              </a:ext>
            </a:extLst>
          </p:cNvPr>
          <p:cNvSpPr>
            <a:spLocks noGrp="1"/>
          </p:cNvSpPr>
          <p:nvPr>
            <p:ph type="title"/>
          </p:nvPr>
        </p:nvSpPr>
        <p:spPr/>
        <p:txBody>
          <a:bodyPr>
            <a:normAutofit/>
          </a:bodyPr>
          <a:lstStyle/>
          <a:p>
            <a:r>
              <a:rPr lang="en-US"/>
              <a:t>References</a:t>
            </a:r>
          </a:p>
        </p:txBody>
      </p:sp>
      <p:sp>
        <p:nvSpPr>
          <p:cNvPr id="5" name="Content Placeholder 4">
            <a:extLst>
              <a:ext uri="{FF2B5EF4-FFF2-40B4-BE49-F238E27FC236}">
                <a16:creationId xmlns:a16="http://schemas.microsoft.com/office/drawing/2014/main" id="{43BDD15A-22A7-F474-9AAE-C2F8570CE59B}"/>
              </a:ext>
            </a:extLst>
          </p:cNvPr>
          <p:cNvSpPr>
            <a:spLocks noGrp="1"/>
          </p:cNvSpPr>
          <p:nvPr>
            <p:ph idx="1"/>
          </p:nvPr>
        </p:nvSpPr>
        <p:spPr/>
        <p:txBody>
          <a:bodyPr vert="horz" lIns="121920" tIns="60960" rIns="121920" bIns="60960" rtlCol="0" anchor="t">
            <a:normAutofit fontScale="32500" lnSpcReduction="20000"/>
          </a:bodyPr>
          <a:lstStyle/>
          <a:p>
            <a:r>
              <a:rPr lang="en-US" dirty="0">
                <a:latin typeface="Arial"/>
                <a:cs typeface="Arial"/>
              </a:rPr>
              <a:t>STFM CBME Toolkit for Residency Programs: https://stfm.org/teachingresources/resources/cbme-toolkit/cbme-toolkit/</a:t>
            </a:r>
          </a:p>
          <a:p>
            <a:r>
              <a:rPr lang="en-US" dirty="0">
                <a:latin typeface="Arial"/>
                <a:cs typeface="Arial"/>
              </a:rPr>
              <a:t>Newton WP, Mitchell K. Reenvisioning Family Medicine Residency Education. Fam Med. 2021 Jul 7;53(7):487-489. </a:t>
            </a:r>
            <a:r>
              <a:rPr lang="en-US" dirty="0" err="1">
                <a:latin typeface="Arial"/>
                <a:cs typeface="Arial"/>
              </a:rPr>
              <a:t>doi</a:t>
            </a:r>
            <a:r>
              <a:rPr lang="en-US" dirty="0">
                <a:latin typeface="Arial"/>
                <a:cs typeface="Arial"/>
              </a:rPr>
              <a:t>: 10.22454/FamMed.2021.459102. </a:t>
            </a:r>
            <a:r>
              <a:rPr lang="en-US" dirty="0" err="1">
                <a:latin typeface="Arial"/>
                <a:cs typeface="Arial"/>
              </a:rPr>
              <a:t>Epub</a:t>
            </a:r>
            <a:r>
              <a:rPr lang="en-US" dirty="0">
                <a:latin typeface="Arial"/>
                <a:cs typeface="Arial"/>
              </a:rPr>
              <a:t> 2021 Jun 21. PMID: 34152595.</a:t>
            </a:r>
          </a:p>
          <a:p>
            <a:r>
              <a:rPr lang="en-US" dirty="0">
                <a:latin typeface="Arial"/>
                <a:cs typeface="Arial"/>
              </a:rPr>
              <a:t>Humphrey-Murto S, Wood TJ, Ross S, Tavares W, </a:t>
            </a:r>
            <a:r>
              <a:rPr lang="en-US" err="1">
                <a:latin typeface="Arial"/>
                <a:cs typeface="Arial"/>
              </a:rPr>
              <a:t>Kvern</a:t>
            </a:r>
            <a:r>
              <a:rPr lang="en-US" dirty="0">
                <a:latin typeface="Arial"/>
                <a:cs typeface="Arial"/>
              </a:rPr>
              <a:t> B, Sidhu R, Sargeant J, Touchie C. Assessment Pearls for Competency-Based Medical Education. J Grad Med Educ. 2017 Dec;9(6):688-691. </a:t>
            </a:r>
            <a:r>
              <a:rPr lang="en-US" err="1">
                <a:latin typeface="Arial"/>
                <a:cs typeface="Arial"/>
              </a:rPr>
              <a:t>doi</a:t>
            </a:r>
            <a:r>
              <a:rPr lang="en-US" dirty="0">
                <a:latin typeface="Arial"/>
                <a:cs typeface="Arial"/>
              </a:rPr>
              <a:t>: 10.4300/JGME-D-17-00365.1. PMID: 29270255; PMCID: PMC5734320.</a:t>
            </a:r>
          </a:p>
          <a:p>
            <a:r>
              <a:rPr lang="en-US" dirty="0">
                <a:latin typeface="Arial"/>
                <a:cs typeface="Arial"/>
              </a:rPr>
              <a:t>Newton W, Rode K. What Assessments Are Being Used in Family Medicine Residencies? The Journal of the American Board of Family Medicine. November 2023, jabfm.2023.230391R0; </a:t>
            </a:r>
            <a:r>
              <a:rPr lang="en-US" dirty="0" err="1">
                <a:latin typeface="Arial"/>
                <a:cs typeface="Arial"/>
              </a:rPr>
              <a:t>doi</a:t>
            </a:r>
            <a:r>
              <a:rPr lang="en-US" dirty="0">
                <a:latin typeface="Arial"/>
                <a:cs typeface="Arial"/>
              </a:rPr>
              <a:t>: </a:t>
            </a:r>
            <a:r>
              <a:rPr lang="en-US" dirty="0">
                <a:latin typeface="Arial"/>
                <a:cs typeface="Arial"/>
                <a:hlinkClick r:id="rId2">
                  <a:extLst>
                    <a:ext uri="{A12FA001-AC4F-418D-AE19-62706E023703}">
                      <ahyp:hlinkClr xmlns:ahyp="http://schemas.microsoft.com/office/drawing/2018/hyperlinkcolor" val="tx"/>
                    </a:ext>
                  </a:extLst>
                </a:hlinkClick>
              </a:rPr>
              <a:t>https://doi.org/10.3122/jabfm.2023.230391R0</a:t>
            </a:r>
            <a:endParaRPr lang="en-US">
              <a:latin typeface="Arial"/>
              <a:cs typeface="Arial"/>
              <a:hlinkClick r:id="rId2">
                <a:extLst>
                  <a:ext uri="{A12FA001-AC4F-418D-AE19-62706E023703}">
                    <ahyp:hlinkClr xmlns:ahyp="http://schemas.microsoft.com/office/drawing/2018/hyperlinkcolor" val="tx"/>
                  </a:ext>
                </a:extLst>
              </a:hlinkClick>
            </a:endParaRPr>
          </a:p>
          <a:p>
            <a:r>
              <a:rPr lang="en-US" sz="4000" dirty="0">
                <a:latin typeface="Arial"/>
                <a:cs typeface="Arial"/>
              </a:rPr>
              <a:t>Newton W, Cagno CK, Hoekzema GS, </a:t>
            </a:r>
            <a:r>
              <a:rPr lang="en-US" sz="4000" err="1">
                <a:latin typeface="Arial"/>
                <a:cs typeface="Arial"/>
              </a:rPr>
              <a:t>Edje</a:t>
            </a:r>
            <a:r>
              <a:rPr lang="en-US" sz="4000" dirty="0">
                <a:latin typeface="Arial"/>
                <a:cs typeface="Arial"/>
              </a:rPr>
              <a:t> L. Core Outcomes of Residency Training 2022 (Provisional). Ann Fam Med. 2023 Mar-Apr;21(2):191-194. </a:t>
            </a:r>
            <a:r>
              <a:rPr lang="en-US" sz="4000" err="1">
                <a:latin typeface="Arial"/>
                <a:cs typeface="Arial"/>
              </a:rPr>
              <a:t>doi</a:t>
            </a:r>
            <a:r>
              <a:rPr lang="en-US" sz="4000" dirty="0">
                <a:latin typeface="Arial"/>
                <a:cs typeface="Arial"/>
              </a:rPr>
              <a:t>: 10.1370/afm.2977. </a:t>
            </a:r>
            <a:r>
              <a:rPr lang="en-US" sz="4000" err="1">
                <a:latin typeface="Arial"/>
                <a:cs typeface="Arial"/>
              </a:rPr>
              <a:t>Epub</a:t>
            </a:r>
            <a:r>
              <a:rPr lang="en-US" sz="4000" dirty="0">
                <a:latin typeface="Arial"/>
                <a:cs typeface="Arial"/>
              </a:rPr>
              <a:t> 2023 Mar 2. PMID: 36863777; PMCID: PMC10042560. </a:t>
            </a:r>
          </a:p>
          <a:p>
            <a:r>
              <a:rPr lang="en-US" dirty="0">
                <a:latin typeface="Arial"/>
                <a:cs typeface="Arial"/>
              </a:rPr>
              <a:t>Holmboe ES, </a:t>
            </a:r>
            <a:r>
              <a:rPr lang="en-US" dirty="0" err="1">
                <a:latin typeface="Arial"/>
                <a:cs typeface="Arial"/>
              </a:rPr>
              <a:t>Sherbino</a:t>
            </a:r>
            <a:r>
              <a:rPr lang="en-US" dirty="0">
                <a:latin typeface="Arial"/>
                <a:cs typeface="Arial"/>
              </a:rPr>
              <a:t> J, Long DM, et al.. The role of assessment in competency-based medical education. Med Teach. 2010; 32 8: 676– 682.</a:t>
            </a:r>
          </a:p>
          <a:p>
            <a:r>
              <a:rPr lang="en-US" dirty="0">
                <a:latin typeface="Arial"/>
                <a:cs typeface="Arial"/>
              </a:rPr>
              <a:t>Ross S, Poth CN, </a:t>
            </a:r>
            <a:r>
              <a:rPr lang="en-US" dirty="0" err="1">
                <a:latin typeface="Arial"/>
                <a:cs typeface="Arial"/>
              </a:rPr>
              <a:t>Donoff</a:t>
            </a:r>
            <a:r>
              <a:rPr lang="en-US" dirty="0">
                <a:latin typeface="Arial"/>
                <a:cs typeface="Arial"/>
              </a:rPr>
              <a:t> M, et al.. The competency-based achievement system: using formative feedback to teach and assess competencies with family medicine residents. Can Fam Physician. 2011; 57 9: e323– e330</a:t>
            </a:r>
          </a:p>
          <a:p>
            <a:r>
              <a:rPr lang="en-US" b="0" i="0" dirty="0">
                <a:effectLst/>
                <a:latin typeface="Open Sans"/>
                <a:ea typeface="Open Sans"/>
                <a:cs typeface="Arial"/>
              </a:rPr>
              <a:t>Kogan, J.R., Conforti, L., Bernabeo, E., Iobst, W. and Holmboe, E. (2011), Opening the black box of clinical skills assessment via observation: a conceptual model. Medical Education, 45: 1048-1060. </a:t>
            </a:r>
            <a:r>
              <a:rPr lang="en-US" b="0" i="0" u="none" strike="noStrike" dirty="0">
                <a:effectLst/>
                <a:latin typeface="Open Sans"/>
                <a:ea typeface="Open Sans"/>
                <a:cs typeface="Arial"/>
                <a:hlinkClick r:id="rId3">
                  <a:extLst>
                    <a:ext uri="{A12FA001-AC4F-418D-AE19-62706E023703}">
                      <ahyp:hlinkClr xmlns:ahyp="http://schemas.microsoft.com/office/drawing/2018/hyperlinkcolor" val="tx"/>
                    </a:ext>
                  </a:extLst>
                </a:hlinkClick>
              </a:rPr>
              <a:t>https://doi.org/10.1111/j.1365-2923.2011.04025.x</a:t>
            </a:r>
          </a:p>
          <a:p>
            <a:r>
              <a:rPr lang="en-US" dirty="0">
                <a:latin typeface="Arial"/>
                <a:ea typeface="Open Sans"/>
                <a:cs typeface="Arial"/>
              </a:rPr>
              <a:t>Cutrer WB, Miller B, Pusic MV, Mejicano G, </a:t>
            </a:r>
            <a:r>
              <a:rPr lang="en-US" dirty="0" err="1">
                <a:latin typeface="Arial"/>
                <a:ea typeface="Open Sans"/>
                <a:cs typeface="Arial"/>
              </a:rPr>
              <a:t>Mangrulkar</a:t>
            </a:r>
            <a:r>
              <a:rPr lang="en-US" dirty="0">
                <a:latin typeface="Arial"/>
                <a:ea typeface="Open Sans"/>
                <a:cs typeface="Arial"/>
              </a:rPr>
              <a:t> RS, Gruppen LD, Hawkins RE, </a:t>
            </a:r>
            <a:r>
              <a:rPr lang="en-US" dirty="0" err="1">
                <a:latin typeface="Arial"/>
                <a:ea typeface="Open Sans"/>
                <a:cs typeface="Arial"/>
              </a:rPr>
              <a:t>Skochelak</a:t>
            </a:r>
            <a:r>
              <a:rPr lang="en-US" dirty="0">
                <a:latin typeface="Arial"/>
                <a:ea typeface="Open Sans"/>
                <a:cs typeface="Arial"/>
              </a:rPr>
              <a:t> SE, Moore DE Jr. Fostering the Development of Master Adaptive Learners: A Conceptual Model to Guide Skill Acquisition in Medical Education. </a:t>
            </a:r>
            <a:r>
              <a:rPr lang="en-US" dirty="0" err="1">
                <a:latin typeface="Arial"/>
                <a:ea typeface="Open Sans"/>
                <a:cs typeface="Arial"/>
              </a:rPr>
              <a:t>Acad</a:t>
            </a:r>
            <a:r>
              <a:rPr lang="en-US" dirty="0">
                <a:latin typeface="Arial"/>
                <a:ea typeface="Open Sans"/>
                <a:cs typeface="Arial"/>
              </a:rPr>
              <a:t> Med. 2017 Jan;92(1):70-75. </a:t>
            </a:r>
            <a:r>
              <a:rPr lang="en-US" dirty="0" err="1">
                <a:latin typeface="Arial"/>
                <a:ea typeface="Open Sans"/>
                <a:cs typeface="Arial"/>
              </a:rPr>
              <a:t>doi</a:t>
            </a:r>
            <a:r>
              <a:rPr lang="en-US" dirty="0">
                <a:latin typeface="Arial"/>
                <a:ea typeface="Open Sans"/>
                <a:cs typeface="Arial"/>
              </a:rPr>
              <a:t>: 10.1097/ACM.0000000000001323. PMID: 27532867.</a:t>
            </a:r>
            <a:endParaRPr lang="en-US" dirty="0">
              <a:latin typeface="Open Sans"/>
              <a:ea typeface="Open Sans"/>
              <a:cs typeface="Arial"/>
            </a:endParaRPr>
          </a:p>
          <a:p>
            <a:r>
              <a:rPr lang="en-US" sz="4133" dirty="0" err="1">
                <a:solidFill>
                  <a:srgbClr val="555555"/>
                </a:solidFill>
                <a:latin typeface="Arial"/>
                <a:ea typeface="Open Sans"/>
                <a:cs typeface="Arial"/>
              </a:rPr>
              <a:t>Tulshian</a:t>
            </a:r>
            <a:r>
              <a:rPr lang="en-US" sz="4133" dirty="0">
                <a:solidFill>
                  <a:srgbClr val="555555"/>
                </a:solidFill>
                <a:latin typeface="Arial"/>
                <a:ea typeface="Open Sans"/>
                <a:cs typeface="Arial"/>
              </a:rPr>
              <a:t> P, Montgomery L, McCrory K, et al. National Recommendations for Implementation of Competency-Based Medical Education in Family Medicine. Fam Med. 2025;57(4):253-260. https://doi.org/10.22454/FamMed.2025.866091.</a:t>
            </a:r>
            <a:endParaRPr lang="en-US" dirty="0">
              <a:latin typeface="Arial"/>
              <a:ea typeface="Open Sans"/>
              <a:cs typeface="Arial"/>
            </a:endParaRPr>
          </a:p>
        </p:txBody>
      </p:sp>
    </p:spTree>
    <p:extLst>
      <p:ext uri="{BB962C8B-B14F-4D97-AF65-F5344CB8AC3E}">
        <p14:creationId xmlns:p14="http://schemas.microsoft.com/office/powerpoint/2010/main" val="1494826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9B0C7-7C26-A94C-909C-C6DCF301C71B}"/>
              </a:ext>
            </a:extLst>
          </p:cNvPr>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3592219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Picture 3">
            <a:extLst>
              <a:ext uri="{FF2B5EF4-FFF2-40B4-BE49-F238E27FC236}">
                <a16:creationId xmlns:a16="http://schemas.microsoft.com/office/drawing/2014/main" id="{FC6FBA8F-6445-ECDC-8930-F2FAC17282CA}"/>
              </a:ext>
            </a:extLst>
          </p:cNvPr>
          <p:cNvPicPr>
            <a:picLocks noChangeAspect="1"/>
          </p:cNvPicPr>
          <p:nvPr/>
        </p:nvPicPr>
        <p:blipFill>
          <a:blip r:embed="rId2"/>
          <a:stretch>
            <a:fillRect/>
          </a:stretch>
        </p:blipFill>
        <p:spPr>
          <a:xfrm>
            <a:off x="0" y="0"/>
            <a:ext cx="12316968" cy="6858000"/>
          </a:xfrm>
          <a:prstGeom prst="rect">
            <a:avLst/>
          </a:prstGeom>
          <a:ln w="12700">
            <a:miter lim="400000"/>
          </a:ln>
        </p:spPr>
      </p:pic>
      <p:grpSp>
        <p:nvGrpSpPr>
          <p:cNvPr id="4" name="Rectangle 1">
            <a:extLst>
              <a:ext uri="{FF2B5EF4-FFF2-40B4-BE49-F238E27FC236}">
                <a16:creationId xmlns:a16="http://schemas.microsoft.com/office/drawing/2014/main" id="{D4747F10-BDE4-B00D-4F41-E948CDDFC5DA}"/>
              </a:ext>
            </a:extLst>
          </p:cNvPr>
          <p:cNvGrpSpPr/>
          <p:nvPr/>
        </p:nvGrpSpPr>
        <p:grpSpPr>
          <a:xfrm>
            <a:off x="2945424" y="931984"/>
            <a:ext cx="5785340" cy="641839"/>
            <a:chOff x="0" y="0"/>
            <a:chExt cx="5785339" cy="641838"/>
          </a:xfrm>
        </p:grpSpPr>
        <p:sp>
          <p:nvSpPr>
            <p:cNvPr id="5" name="Rectangle">
              <a:extLst>
                <a:ext uri="{FF2B5EF4-FFF2-40B4-BE49-F238E27FC236}">
                  <a16:creationId xmlns:a16="http://schemas.microsoft.com/office/drawing/2014/main" id="{3F98C0E3-10C6-B6CD-4AA2-412358AE40F2}"/>
                </a:ext>
              </a:extLst>
            </p:cNvPr>
            <p:cNvSpPr/>
            <p:nvPr/>
          </p:nvSpPr>
          <p:spPr>
            <a:xfrm>
              <a:off x="-1" y="-1"/>
              <a:ext cx="5785341" cy="641840"/>
            </a:xfrm>
            <a:prstGeom prst="rect">
              <a:avLst/>
            </a:prstGeom>
            <a:solidFill>
              <a:srgbClr val="006747"/>
            </a:solidFill>
            <a:ln w="12700" cap="flat">
              <a:solidFill>
                <a:srgbClr val="006747"/>
              </a:solidFill>
              <a:prstDash val="solid"/>
              <a:round/>
            </a:ln>
            <a:effectLst/>
          </p:spPr>
          <p:txBody>
            <a:bodyPr wrap="square" lIns="45719" tIns="45719" rIns="45719" bIns="45719" numCol="1" anchor="ctr">
              <a:noAutofit/>
            </a:bodyPr>
            <a:lstStyle/>
            <a:p>
              <a:pPr algn="ctr">
                <a:defRPr>
                  <a:solidFill>
                    <a:srgbClr val="FFFFFF"/>
                  </a:solidFill>
                  <a:latin typeface="Gill Sans MT"/>
                  <a:ea typeface="Gill Sans MT"/>
                  <a:cs typeface="Gill Sans MT"/>
                  <a:sym typeface="Gill Sans MT"/>
                </a:defRPr>
              </a:pPr>
              <a:endParaRPr/>
            </a:p>
          </p:txBody>
        </p:sp>
        <p:sp>
          <p:nvSpPr>
            <p:cNvPr id="6" name="How to Claim Your CE Credit">
              <a:extLst>
                <a:ext uri="{FF2B5EF4-FFF2-40B4-BE49-F238E27FC236}">
                  <a16:creationId xmlns:a16="http://schemas.microsoft.com/office/drawing/2014/main" id="{507ADB5F-BA37-84CC-0B9E-679A97D88BAB}"/>
                </a:ext>
              </a:extLst>
            </p:cNvPr>
            <p:cNvSpPr txBox="1"/>
            <p:nvPr/>
          </p:nvSpPr>
          <p:spPr>
            <a:xfrm>
              <a:off x="52069" y="122798"/>
              <a:ext cx="5681201" cy="3962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000" b="1">
                  <a:solidFill>
                    <a:srgbClr val="FFFFFF"/>
                  </a:solidFill>
                  <a:latin typeface="Gill Sans MT"/>
                  <a:ea typeface="Gill Sans MT"/>
                  <a:cs typeface="Gill Sans MT"/>
                  <a:sym typeface="Gill Sans MT"/>
                </a:defRPr>
              </a:lvl1pPr>
            </a:lstStyle>
            <a:p>
              <a:r>
                <a:t>How to Claim Your CE Credit</a:t>
              </a:r>
            </a:p>
          </p:txBody>
        </p:sp>
      </p:grpSp>
      <p:grpSp>
        <p:nvGrpSpPr>
          <p:cNvPr id="7" name="Flowchart: Connector 2">
            <a:extLst>
              <a:ext uri="{FF2B5EF4-FFF2-40B4-BE49-F238E27FC236}">
                <a16:creationId xmlns:a16="http://schemas.microsoft.com/office/drawing/2014/main" id="{62295115-774F-A73A-62BB-87A40CF536E1}"/>
              </a:ext>
            </a:extLst>
          </p:cNvPr>
          <p:cNvGrpSpPr/>
          <p:nvPr/>
        </p:nvGrpSpPr>
        <p:grpSpPr>
          <a:xfrm>
            <a:off x="442544" y="1700209"/>
            <a:ext cx="647703" cy="620961"/>
            <a:chOff x="0" y="0"/>
            <a:chExt cx="647701" cy="620960"/>
          </a:xfrm>
        </p:grpSpPr>
        <p:sp>
          <p:nvSpPr>
            <p:cNvPr id="8" name="Oval">
              <a:extLst>
                <a:ext uri="{FF2B5EF4-FFF2-40B4-BE49-F238E27FC236}">
                  <a16:creationId xmlns:a16="http://schemas.microsoft.com/office/drawing/2014/main" id="{A229F9D2-DFE1-0E5E-8960-2EE9240327FE}"/>
                </a:ext>
              </a:extLst>
            </p:cNvPr>
            <p:cNvSpPr/>
            <p:nvPr/>
          </p:nvSpPr>
          <p:spPr>
            <a:xfrm>
              <a:off x="0" y="-1"/>
              <a:ext cx="647702" cy="620962"/>
            </a:xfrm>
            <a:prstGeom prst="ellipse">
              <a:avLst/>
            </a:prstGeom>
            <a:solidFill>
              <a:srgbClr val="F6A21D"/>
            </a:solidFill>
            <a:ln w="15875" cap="flat">
              <a:solidFill>
                <a:srgbClr val="006747"/>
              </a:solidFill>
              <a:prstDash val="solid"/>
              <a:round/>
            </a:ln>
            <a:effectLst/>
          </p:spPr>
          <p:txBody>
            <a:bodyPr wrap="square" lIns="45719" tIns="45719" rIns="45719" bIns="45719" numCol="1" anchor="ctr">
              <a:noAutofit/>
            </a:bodyPr>
            <a:lstStyle/>
            <a:p>
              <a:pPr algn="ctr">
                <a:defRPr>
                  <a:solidFill>
                    <a:srgbClr val="FFFFFF"/>
                  </a:solidFill>
                  <a:latin typeface="Gill Sans MT"/>
                  <a:ea typeface="Gill Sans MT"/>
                  <a:cs typeface="Gill Sans MT"/>
                  <a:sym typeface="Gill Sans MT"/>
                </a:defRPr>
              </a:pPr>
              <a:endParaRPr/>
            </a:p>
          </p:txBody>
        </p:sp>
        <p:sp>
          <p:nvSpPr>
            <p:cNvPr id="9" name="1">
              <a:extLst>
                <a:ext uri="{FF2B5EF4-FFF2-40B4-BE49-F238E27FC236}">
                  <a16:creationId xmlns:a16="http://schemas.microsoft.com/office/drawing/2014/main" id="{835CD46A-B9E5-E1EE-C694-1BEB435069BB}"/>
                </a:ext>
              </a:extLst>
            </p:cNvPr>
            <p:cNvSpPr txBox="1"/>
            <p:nvPr/>
          </p:nvSpPr>
          <p:spPr>
            <a:xfrm>
              <a:off x="148511" y="125059"/>
              <a:ext cx="350679" cy="370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latin typeface="Gill Sans MT"/>
                  <a:ea typeface="Gill Sans MT"/>
                  <a:cs typeface="Gill Sans MT"/>
                  <a:sym typeface="Gill Sans MT"/>
                </a:defRPr>
              </a:lvl1pPr>
            </a:lstStyle>
            <a:p>
              <a:r>
                <a:t>1</a:t>
              </a:r>
            </a:p>
          </p:txBody>
        </p:sp>
      </p:grpSp>
      <p:grpSp>
        <p:nvGrpSpPr>
          <p:cNvPr id="10" name="Flowchart: Connector 6">
            <a:extLst>
              <a:ext uri="{FF2B5EF4-FFF2-40B4-BE49-F238E27FC236}">
                <a16:creationId xmlns:a16="http://schemas.microsoft.com/office/drawing/2014/main" id="{B6E7B929-17BF-8FAC-4195-EFA8B6443A53}"/>
              </a:ext>
            </a:extLst>
          </p:cNvPr>
          <p:cNvGrpSpPr/>
          <p:nvPr/>
        </p:nvGrpSpPr>
        <p:grpSpPr>
          <a:xfrm>
            <a:off x="445477" y="2491645"/>
            <a:ext cx="649225" cy="621792"/>
            <a:chOff x="0" y="0"/>
            <a:chExt cx="649223" cy="621791"/>
          </a:xfrm>
        </p:grpSpPr>
        <p:sp>
          <p:nvSpPr>
            <p:cNvPr id="11" name="Oval">
              <a:extLst>
                <a:ext uri="{FF2B5EF4-FFF2-40B4-BE49-F238E27FC236}">
                  <a16:creationId xmlns:a16="http://schemas.microsoft.com/office/drawing/2014/main" id="{158BA61D-4D2F-4DE5-CBDD-EED52D8FB2FE}"/>
                </a:ext>
              </a:extLst>
            </p:cNvPr>
            <p:cNvSpPr/>
            <p:nvPr/>
          </p:nvSpPr>
          <p:spPr>
            <a:xfrm>
              <a:off x="0" y="0"/>
              <a:ext cx="649224" cy="621792"/>
            </a:xfrm>
            <a:prstGeom prst="ellipse">
              <a:avLst/>
            </a:prstGeom>
            <a:solidFill>
              <a:srgbClr val="F6A21D"/>
            </a:solidFill>
            <a:ln w="15875" cap="flat">
              <a:solidFill>
                <a:srgbClr val="006747"/>
              </a:solidFill>
              <a:prstDash val="solid"/>
              <a:round/>
            </a:ln>
            <a:effectLst/>
          </p:spPr>
          <p:txBody>
            <a:bodyPr wrap="square" lIns="45719" tIns="45719" rIns="45719" bIns="45719" numCol="1" anchor="ctr">
              <a:noAutofit/>
            </a:bodyPr>
            <a:lstStyle/>
            <a:p>
              <a:pPr algn="ctr">
                <a:defRPr>
                  <a:solidFill>
                    <a:srgbClr val="FFFFFF"/>
                  </a:solidFill>
                  <a:latin typeface="Gill Sans MT"/>
                  <a:ea typeface="Gill Sans MT"/>
                  <a:cs typeface="Gill Sans MT"/>
                  <a:sym typeface="Gill Sans MT"/>
                </a:defRPr>
              </a:pPr>
              <a:endParaRPr/>
            </a:p>
          </p:txBody>
        </p:sp>
        <p:sp>
          <p:nvSpPr>
            <p:cNvPr id="12" name="2">
              <a:extLst>
                <a:ext uri="{FF2B5EF4-FFF2-40B4-BE49-F238E27FC236}">
                  <a16:creationId xmlns:a16="http://schemas.microsoft.com/office/drawing/2014/main" id="{25549D4B-8316-7A6F-A8EC-3A282B19C82A}"/>
                </a:ext>
              </a:extLst>
            </p:cNvPr>
            <p:cNvSpPr txBox="1"/>
            <p:nvPr/>
          </p:nvSpPr>
          <p:spPr>
            <a:xfrm>
              <a:off x="148734" y="125475"/>
              <a:ext cx="351756" cy="370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latin typeface="Gill Sans MT"/>
                  <a:ea typeface="Gill Sans MT"/>
                  <a:cs typeface="Gill Sans MT"/>
                  <a:sym typeface="Gill Sans MT"/>
                </a:defRPr>
              </a:lvl1pPr>
            </a:lstStyle>
            <a:p>
              <a:r>
                <a:t>2</a:t>
              </a:r>
            </a:p>
          </p:txBody>
        </p:sp>
      </p:grpSp>
      <p:grpSp>
        <p:nvGrpSpPr>
          <p:cNvPr id="13" name="Flowchart: Connector 7">
            <a:extLst>
              <a:ext uri="{FF2B5EF4-FFF2-40B4-BE49-F238E27FC236}">
                <a16:creationId xmlns:a16="http://schemas.microsoft.com/office/drawing/2014/main" id="{C496261A-1552-7414-A969-AD19ACA894F9}"/>
              </a:ext>
            </a:extLst>
          </p:cNvPr>
          <p:cNvGrpSpPr/>
          <p:nvPr/>
        </p:nvGrpSpPr>
        <p:grpSpPr>
          <a:xfrm>
            <a:off x="457195" y="3309656"/>
            <a:ext cx="649225" cy="621793"/>
            <a:chOff x="0" y="0"/>
            <a:chExt cx="649223" cy="621791"/>
          </a:xfrm>
        </p:grpSpPr>
        <p:sp>
          <p:nvSpPr>
            <p:cNvPr id="14" name="Oval">
              <a:extLst>
                <a:ext uri="{FF2B5EF4-FFF2-40B4-BE49-F238E27FC236}">
                  <a16:creationId xmlns:a16="http://schemas.microsoft.com/office/drawing/2014/main" id="{722AE791-A79D-225E-05B4-9E4A33075090}"/>
                </a:ext>
              </a:extLst>
            </p:cNvPr>
            <p:cNvSpPr/>
            <p:nvPr/>
          </p:nvSpPr>
          <p:spPr>
            <a:xfrm>
              <a:off x="0" y="0"/>
              <a:ext cx="649224" cy="621792"/>
            </a:xfrm>
            <a:prstGeom prst="ellipse">
              <a:avLst/>
            </a:prstGeom>
            <a:solidFill>
              <a:srgbClr val="F6A21D"/>
            </a:solidFill>
            <a:ln w="15875" cap="flat">
              <a:solidFill>
                <a:srgbClr val="006747"/>
              </a:solidFill>
              <a:prstDash val="solid"/>
              <a:round/>
            </a:ln>
            <a:effectLst/>
          </p:spPr>
          <p:txBody>
            <a:bodyPr wrap="square" lIns="45719" tIns="45719" rIns="45719" bIns="45719" numCol="1" anchor="ctr">
              <a:noAutofit/>
            </a:bodyPr>
            <a:lstStyle/>
            <a:p>
              <a:pPr algn="ctr">
                <a:defRPr>
                  <a:solidFill>
                    <a:srgbClr val="FFFFFF"/>
                  </a:solidFill>
                  <a:latin typeface="Gill Sans MT"/>
                  <a:ea typeface="Gill Sans MT"/>
                  <a:cs typeface="Gill Sans MT"/>
                  <a:sym typeface="Gill Sans MT"/>
                </a:defRPr>
              </a:pPr>
              <a:endParaRPr/>
            </a:p>
          </p:txBody>
        </p:sp>
        <p:sp>
          <p:nvSpPr>
            <p:cNvPr id="15" name="3">
              <a:extLst>
                <a:ext uri="{FF2B5EF4-FFF2-40B4-BE49-F238E27FC236}">
                  <a16:creationId xmlns:a16="http://schemas.microsoft.com/office/drawing/2014/main" id="{6247A4EF-67D1-7DE8-5303-F3823BA6455A}"/>
                </a:ext>
              </a:extLst>
            </p:cNvPr>
            <p:cNvSpPr txBox="1"/>
            <p:nvPr/>
          </p:nvSpPr>
          <p:spPr>
            <a:xfrm>
              <a:off x="148734" y="125475"/>
              <a:ext cx="351756" cy="370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latin typeface="Gill Sans MT"/>
                  <a:ea typeface="Gill Sans MT"/>
                  <a:cs typeface="Gill Sans MT"/>
                  <a:sym typeface="Gill Sans MT"/>
                </a:defRPr>
              </a:lvl1pPr>
            </a:lstStyle>
            <a:p>
              <a:r>
                <a:t>3</a:t>
              </a:r>
            </a:p>
          </p:txBody>
        </p:sp>
      </p:grpSp>
      <p:grpSp>
        <p:nvGrpSpPr>
          <p:cNvPr id="16" name="Flowchart: Connector 9">
            <a:extLst>
              <a:ext uri="{FF2B5EF4-FFF2-40B4-BE49-F238E27FC236}">
                <a16:creationId xmlns:a16="http://schemas.microsoft.com/office/drawing/2014/main" id="{C5ACAB5C-275C-D0F0-A54D-87E8C5BE5493}"/>
              </a:ext>
            </a:extLst>
          </p:cNvPr>
          <p:cNvGrpSpPr/>
          <p:nvPr/>
        </p:nvGrpSpPr>
        <p:grpSpPr>
          <a:xfrm>
            <a:off x="4393713" y="3931448"/>
            <a:ext cx="649225" cy="621793"/>
            <a:chOff x="0" y="0"/>
            <a:chExt cx="649223" cy="621791"/>
          </a:xfrm>
        </p:grpSpPr>
        <p:sp>
          <p:nvSpPr>
            <p:cNvPr id="17" name="Oval">
              <a:extLst>
                <a:ext uri="{FF2B5EF4-FFF2-40B4-BE49-F238E27FC236}">
                  <a16:creationId xmlns:a16="http://schemas.microsoft.com/office/drawing/2014/main" id="{08F9E392-5C32-58F2-D80F-DE2031DD3CF3}"/>
                </a:ext>
              </a:extLst>
            </p:cNvPr>
            <p:cNvSpPr/>
            <p:nvPr/>
          </p:nvSpPr>
          <p:spPr>
            <a:xfrm>
              <a:off x="0" y="0"/>
              <a:ext cx="649224" cy="621792"/>
            </a:xfrm>
            <a:prstGeom prst="ellipse">
              <a:avLst/>
            </a:prstGeom>
            <a:solidFill>
              <a:srgbClr val="F6A21D"/>
            </a:solidFill>
            <a:ln w="15875" cap="flat">
              <a:solidFill>
                <a:srgbClr val="006747"/>
              </a:solidFill>
              <a:prstDash val="solid"/>
              <a:round/>
            </a:ln>
            <a:effectLst/>
          </p:spPr>
          <p:txBody>
            <a:bodyPr wrap="square" lIns="45719" tIns="45719" rIns="45719" bIns="45719" numCol="1" anchor="ctr">
              <a:noAutofit/>
            </a:bodyPr>
            <a:lstStyle/>
            <a:p>
              <a:pPr algn="ctr">
                <a:defRPr>
                  <a:solidFill>
                    <a:srgbClr val="FFFFFF"/>
                  </a:solidFill>
                  <a:latin typeface="Gill Sans MT"/>
                  <a:ea typeface="Gill Sans MT"/>
                  <a:cs typeface="Gill Sans MT"/>
                  <a:sym typeface="Gill Sans MT"/>
                </a:defRPr>
              </a:pPr>
              <a:endParaRPr/>
            </a:p>
          </p:txBody>
        </p:sp>
        <p:sp>
          <p:nvSpPr>
            <p:cNvPr id="18" name="4">
              <a:extLst>
                <a:ext uri="{FF2B5EF4-FFF2-40B4-BE49-F238E27FC236}">
                  <a16:creationId xmlns:a16="http://schemas.microsoft.com/office/drawing/2014/main" id="{2500BEB6-9C8A-B706-510E-1430D04BCC58}"/>
                </a:ext>
              </a:extLst>
            </p:cNvPr>
            <p:cNvSpPr txBox="1"/>
            <p:nvPr/>
          </p:nvSpPr>
          <p:spPr>
            <a:xfrm>
              <a:off x="148734" y="125475"/>
              <a:ext cx="351756" cy="370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latin typeface="Gill Sans MT"/>
                  <a:ea typeface="Gill Sans MT"/>
                  <a:cs typeface="Gill Sans MT"/>
                  <a:sym typeface="Gill Sans MT"/>
                </a:defRPr>
              </a:lvl1pPr>
            </a:lstStyle>
            <a:p>
              <a:r>
                <a:t>4</a:t>
              </a:r>
            </a:p>
          </p:txBody>
        </p:sp>
      </p:grpSp>
      <p:grpSp>
        <p:nvGrpSpPr>
          <p:cNvPr id="19" name="Flowchart: Connector 10">
            <a:extLst>
              <a:ext uri="{FF2B5EF4-FFF2-40B4-BE49-F238E27FC236}">
                <a16:creationId xmlns:a16="http://schemas.microsoft.com/office/drawing/2014/main" id="{A725CACE-286A-07C0-B8B4-2D8DA82EE858}"/>
              </a:ext>
            </a:extLst>
          </p:cNvPr>
          <p:cNvGrpSpPr/>
          <p:nvPr/>
        </p:nvGrpSpPr>
        <p:grpSpPr>
          <a:xfrm>
            <a:off x="4393713" y="6012939"/>
            <a:ext cx="649225" cy="621793"/>
            <a:chOff x="0" y="0"/>
            <a:chExt cx="649223" cy="621791"/>
          </a:xfrm>
        </p:grpSpPr>
        <p:sp>
          <p:nvSpPr>
            <p:cNvPr id="20" name="Oval">
              <a:extLst>
                <a:ext uri="{FF2B5EF4-FFF2-40B4-BE49-F238E27FC236}">
                  <a16:creationId xmlns:a16="http://schemas.microsoft.com/office/drawing/2014/main" id="{D28A4576-A8BA-657E-FDA4-9C743D0BACD6}"/>
                </a:ext>
              </a:extLst>
            </p:cNvPr>
            <p:cNvSpPr/>
            <p:nvPr/>
          </p:nvSpPr>
          <p:spPr>
            <a:xfrm>
              <a:off x="0" y="0"/>
              <a:ext cx="649224" cy="621792"/>
            </a:xfrm>
            <a:prstGeom prst="ellipse">
              <a:avLst/>
            </a:prstGeom>
            <a:solidFill>
              <a:srgbClr val="F6A21D"/>
            </a:solidFill>
            <a:ln w="15875" cap="flat">
              <a:solidFill>
                <a:srgbClr val="006747"/>
              </a:solidFill>
              <a:prstDash val="solid"/>
              <a:round/>
            </a:ln>
            <a:effectLst/>
          </p:spPr>
          <p:txBody>
            <a:bodyPr wrap="square" lIns="45719" tIns="45719" rIns="45719" bIns="45719" numCol="1" anchor="ctr">
              <a:noAutofit/>
            </a:bodyPr>
            <a:lstStyle/>
            <a:p>
              <a:pPr algn="ctr">
                <a:defRPr>
                  <a:solidFill>
                    <a:srgbClr val="FFFFFF"/>
                  </a:solidFill>
                  <a:latin typeface="Gill Sans MT"/>
                  <a:ea typeface="Gill Sans MT"/>
                  <a:cs typeface="Gill Sans MT"/>
                  <a:sym typeface="Gill Sans MT"/>
                </a:defRPr>
              </a:pPr>
              <a:endParaRPr/>
            </a:p>
          </p:txBody>
        </p:sp>
        <p:sp>
          <p:nvSpPr>
            <p:cNvPr id="21" name="5">
              <a:extLst>
                <a:ext uri="{FF2B5EF4-FFF2-40B4-BE49-F238E27FC236}">
                  <a16:creationId xmlns:a16="http://schemas.microsoft.com/office/drawing/2014/main" id="{F8EC677D-4100-EDFA-05FC-7925229812B6}"/>
                </a:ext>
              </a:extLst>
            </p:cNvPr>
            <p:cNvSpPr txBox="1"/>
            <p:nvPr/>
          </p:nvSpPr>
          <p:spPr>
            <a:xfrm>
              <a:off x="148734" y="125475"/>
              <a:ext cx="351756" cy="370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latin typeface="Gill Sans MT"/>
                  <a:ea typeface="Gill Sans MT"/>
                  <a:cs typeface="Gill Sans MT"/>
                  <a:sym typeface="Gill Sans MT"/>
                </a:defRPr>
              </a:lvl1pPr>
            </a:lstStyle>
            <a:p>
              <a:r>
                <a:t>5</a:t>
              </a:r>
            </a:p>
          </p:txBody>
        </p:sp>
      </p:grpSp>
      <p:grpSp>
        <p:nvGrpSpPr>
          <p:cNvPr id="22" name="Rounded Rectangular Callout 12">
            <a:extLst>
              <a:ext uri="{FF2B5EF4-FFF2-40B4-BE49-F238E27FC236}">
                <a16:creationId xmlns:a16="http://schemas.microsoft.com/office/drawing/2014/main" id="{C4FCDC0E-EE77-EE08-F041-FA7DD71E7A82}"/>
              </a:ext>
            </a:extLst>
          </p:cNvPr>
          <p:cNvGrpSpPr/>
          <p:nvPr/>
        </p:nvGrpSpPr>
        <p:grpSpPr>
          <a:xfrm>
            <a:off x="888023" y="4185139"/>
            <a:ext cx="3068516" cy="2601424"/>
            <a:chOff x="0" y="0"/>
            <a:chExt cx="3068515" cy="2601422"/>
          </a:xfrm>
        </p:grpSpPr>
        <p:sp>
          <p:nvSpPr>
            <p:cNvPr id="23" name="Shape">
              <a:extLst>
                <a:ext uri="{FF2B5EF4-FFF2-40B4-BE49-F238E27FC236}">
                  <a16:creationId xmlns:a16="http://schemas.microsoft.com/office/drawing/2014/main" id="{EDE154CF-2B6D-9DB9-8D34-CA18DC2BAD12}"/>
                </a:ext>
              </a:extLst>
            </p:cNvPr>
            <p:cNvSpPr/>
            <p:nvPr/>
          </p:nvSpPr>
          <p:spPr>
            <a:xfrm>
              <a:off x="0" y="0"/>
              <a:ext cx="3068516" cy="2601423"/>
            </a:xfrm>
            <a:custGeom>
              <a:avLst/>
              <a:gdLst/>
              <a:ahLst/>
              <a:cxnLst>
                <a:cxn ang="0">
                  <a:pos x="wd2" y="hd2"/>
                </a:cxn>
                <a:cxn ang="5400000">
                  <a:pos x="wd2" y="hd2"/>
                </a:cxn>
                <a:cxn ang="10800000">
                  <a:pos x="wd2" y="hd2"/>
                </a:cxn>
                <a:cxn ang="16200000">
                  <a:pos x="wd2" y="hd2"/>
                </a:cxn>
              </a:cxnLst>
              <a:rect l="0" t="0" r="r" b="b"/>
              <a:pathLst>
                <a:path w="21600" h="21600" extrusionOk="0">
                  <a:moveTo>
                    <a:pt x="0" y="3200"/>
                  </a:moveTo>
                  <a:cubicBezTo>
                    <a:pt x="0" y="1433"/>
                    <a:pt x="1215" y="0"/>
                    <a:pt x="2713" y="0"/>
                  </a:cubicBezTo>
                  <a:lnTo>
                    <a:pt x="3600" y="0"/>
                  </a:lnTo>
                  <a:lnTo>
                    <a:pt x="18887" y="0"/>
                  </a:lnTo>
                  <a:cubicBezTo>
                    <a:pt x="20385" y="0"/>
                    <a:pt x="21600" y="1433"/>
                    <a:pt x="21600" y="3200"/>
                  </a:cubicBezTo>
                  <a:lnTo>
                    <a:pt x="21600" y="16000"/>
                  </a:lnTo>
                  <a:cubicBezTo>
                    <a:pt x="21600" y="17767"/>
                    <a:pt x="20385" y="19200"/>
                    <a:pt x="18887" y="19200"/>
                  </a:cubicBezTo>
                  <a:lnTo>
                    <a:pt x="9000" y="19200"/>
                  </a:lnTo>
                  <a:lnTo>
                    <a:pt x="6300" y="21600"/>
                  </a:lnTo>
                  <a:lnTo>
                    <a:pt x="3600" y="19200"/>
                  </a:lnTo>
                  <a:lnTo>
                    <a:pt x="2713" y="19200"/>
                  </a:lnTo>
                  <a:cubicBezTo>
                    <a:pt x="1215" y="19200"/>
                    <a:pt x="0" y="17767"/>
                    <a:pt x="0" y="16000"/>
                  </a:cubicBezTo>
                  <a:lnTo>
                    <a:pt x="0" y="16000"/>
                  </a:lnTo>
                  <a:lnTo>
                    <a:pt x="0" y="11200"/>
                  </a:lnTo>
                  <a:close/>
                </a:path>
              </a:pathLst>
            </a:custGeom>
            <a:solidFill>
              <a:srgbClr val="BFBFBF"/>
            </a:solidFill>
            <a:ln w="12700" cap="flat">
              <a:solidFill>
                <a:srgbClr val="006747"/>
              </a:solidFill>
              <a:prstDash val="solid"/>
              <a:round/>
            </a:ln>
            <a:effectLst/>
          </p:spPr>
          <p:txBody>
            <a:bodyPr wrap="square" lIns="45719" tIns="45719" rIns="45719" bIns="45719" numCol="1" anchor="ctr">
              <a:noAutofit/>
            </a:bodyPr>
            <a:lstStyle/>
            <a:p>
              <a:pPr algn="ctr">
                <a:defRPr>
                  <a:solidFill>
                    <a:srgbClr val="FFFFFF"/>
                  </a:solidFill>
                  <a:latin typeface="Gill Sans MT"/>
                  <a:ea typeface="Gill Sans MT"/>
                  <a:cs typeface="Gill Sans MT"/>
                  <a:sym typeface="Gill Sans MT"/>
                </a:defRPr>
              </a:pPr>
              <a:endParaRPr/>
            </a:p>
          </p:txBody>
        </p:sp>
        <p:sp>
          <p:nvSpPr>
            <p:cNvPr id="24" name="Questions?…">
              <a:extLst>
                <a:ext uri="{FF2B5EF4-FFF2-40B4-BE49-F238E27FC236}">
                  <a16:creationId xmlns:a16="http://schemas.microsoft.com/office/drawing/2014/main" id="{A36C2150-7713-EAFF-F783-0AE4E7543343}"/>
                </a:ext>
              </a:extLst>
            </p:cNvPr>
            <p:cNvSpPr txBox="1"/>
            <p:nvPr/>
          </p:nvSpPr>
          <p:spPr>
            <a:xfrm>
              <a:off x="164950" y="81767"/>
              <a:ext cx="2738615" cy="2148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600" b="1">
                  <a:solidFill>
                    <a:srgbClr val="006747"/>
                  </a:solidFill>
                  <a:latin typeface="Gill Sans MT"/>
                  <a:ea typeface="Gill Sans MT"/>
                  <a:cs typeface="Gill Sans MT"/>
                  <a:sym typeface="Gill Sans MT"/>
                </a:defRPr>
              </a:pPr>
              <a:r>
                <a:t>Questions? </a:t>
              </a:r>
              <a:endParaRPr>
                <a:solidFill>
                  <a:srgbClr val="FFFFFF"/>
                </a:solidFill>
              </a:endParaRPr>
            </a:p>
            <a:p>
              <a:pPr algn="ctr">
                <a:defRPr sz="1400" b="1">
                  <a:solidFill>
                    <a:srgbClr val="006747"/>
                  </a:solidFill>
                  <a:latin typeface="Gill Sans MT"/>
                  <a:ea typeface="Gill Sans MT"/>
                  <a:cs typeface="Gill Sans MT"/>
                  <a:sym typeface="Gill Sans MT"/>
                </a:defRPr>
              </a:pPr>
              <a:endParaRPr>
                <a:solidFill>
                  <a:srgbClr val="FFFFFF"/>
                </a:solidFill>
              </a:endParaRPr>
            </a:p>
            <a:p>
              <a:pPr algn="ctr">
                <a:defRPr sz="1200">
                  <a:solidFill>
                    <a:srgbClr val="006747"/>
                  </a:solidFill>
                  <a:latin typeface="Gill Sans MT"/>
                  <a:ea typeface="Gill Sans MT"/>
                  <a:cs typeface="Gill Sans MT"/>
                  <a:sym typeface="Gill Sans MT"/>
                </a:defRPr>
              </a:pPr>
              <a:r>
                <a:t>Contact our office using the “Contact Us” form on our website or give us a call at 865-974-6605. Please note that,</a:t>
              </a:r>
              <a:endParaRPr>
                <a:solidFill>
                  <a:srgbClr val="FFFFFF"/>
                </a:solidFill>
              </a:endParaRPr>
            </a:p>
            <a:p>
              <a:pPr algn="ctr">
                <a:defRPr sz="1200">
                  <a:solidFill>
                    <a:srgbClr val="006747"/>
                  </a:solidFill>
                  <a:latin typeface="Gill Sans MT"/>
                  <a:ea typeface="Gill Sans MT"/>
                  <a:cs typeface="Gill Sans MT"/>
                  <a:sym typeface="Gill Sans MT"/>
                </a:defRPr>
              </a:pPr>
              <a:r>
                <a:t>consistent with A CPE’s policy, University of Tennessee College of Pharmacy is unable to award or correct credit for any reason, if more than 60 days have passed from the date of the activity.</a:t>
              </a:r>
            </a:p>
          </p:txBody>
        </p:sp>
      </p:grpSp>
      <p:sp>
        <p:nvSpPr>
          <p:cNvPr id="25" name="TextBox 13">
            <a:extLst>
              <a:ext uri="{FF2B5EF4-FFF2-40B4-BE49-F238E27FC236}">
                <a16:creationId xmlns:a16="http://schemas.microsoft.com/office/drawing/2014/main" id="{448C8741-A87E-2398-E7E5-E30804934D35}"/>
              </a:ext>
            </a:extLst>
          </p:cNvPr>
          <p:cNvSpPr txBox="1"/>
          <p:nvPr/>
        </p:nvSpPr>
        <p:spPr>
          <a:xfrm>
            <a:off x="1270780" y="1749079"/>
            <a:ext cx="9656301" cy="929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a:latin typeface="Gill Sans MT"/>
                <a:ea typeface="Gill Sans MT"/>
                <a:cs typeface="Gill Sans MT"/>
                <a:sym typeface="Gill Sans MT"/>
              </a:defRPr>
            </a:pPr>
            <a:r>
              <a:t>Visit </a:t>
            </a:r>
            <a:r>
              <a:rPr u="sng">
                <a:solidFill>
                  <a:srgbClr val="0000FF"/>
                </a:solidFill>
                <a:uFill>
                  <a:solidFill>
                    <a:srgbClr val="0000FF"/>
                  </a:solidFill>
                </a:uFill>
                <a:hlinkClick r:id="rId3"/>
              </a:rPr>
              <a:t>http://utcop.learningexpressCE.com</a:t>
            </a:r>
            <a:r>
              <a:t> and create an account or log in. If it’s your first time to our site, you’ll need to create an account. Make sure to have your NABP ePID and DOB handy! </a:t>
            </a:r>
          </a:p>
        </p:txBody>
      </p:sp>
      <p:grpSp>
        <p:nvGrpSpPr>
          <p:cNvPr id="26" name="Rounded Rectangle 14">
            <a:extLst>
              <a:ext uri="{FF2B5EF4-FFF2-40B4-BE49-F238E27FC236}">
                <a16:creationId xmlns:a16="http://schemas.microsoft.com/office/drawing/2014/main" id="{05B55393-EC9B-E114-EFD6-27FD42772074}"/>
              </a:ext>
            </a:extLst>
          </p:cNvPr>
          <p:cNvGrpSpPr/>
          <p:nvPr/>
        </p:nvGrpSpPr>
        <p:grpSpPr>
          <a:xfrm>
            <a:off x="5687707" y="4601268"/>
            <a:ext cx="5072063" cy="1297941"/>
            <a:chOff x="0" y="0"/>
            <a:chExt cx="5072062" cy="1297939"/>
          </a:xfrm>
        </p:grpSpPr>
        <p:sp>
          <p:nvSpPr>
            <p:cNvPr id="27" name="Rounded Rectangle">
              <a:extLst>
                <a:ext uri="{FF2B5EF4-FFF2-40B4-BE49-F238E27FC236}">
                  <a16:creationId xmlns:a16="http://schemas.microsoft.com/office/drawing/2014/main" id="{AF463898-43CD-38BC-EEA0-FFD3B6E95EAC}"/>
                </a:ext>
              </a:extLst>
            </p:cNvPr>
            <p:cNvSpPr/>
            <p:nvPr/>
          </p:nvSpPr>
          <p:spPr>
            <a:xfrm>
              <a:off x="0" y="23485"/>
              <a:ext cx="5072063" cy="1250970"/>
            </a:xfrm>
            <a:prstGeom prst="roundRect">
              <a:avLst>
                <a:gd name="adj" fmla="val 16667"/>
              </a:avLst>
            </a:prstGeom>
            <a:solidFill>
              <a:srgbClr val="006747"/>
            </a:solidFill>
            <a:ln w="12700" cap="flat">
              <a:solidFill>
                <a:srgbClr val="006747"/>
              </a:solidFill>
              <a:prstDash val="solid"/>
              <a:round/>
            </a:ln>
            <a:effectLst/>
          </p:spPr>
          <p:txBody>
            <a:bodyPr wrap="square" lIns="45719" tIns="45719" rIns="45719" bIns="45719" numCol="1" anchor="ctr">
              <a:noAutofit/>
            </a:bodyPr>
            <a:lstStyle/>
            <a:p>
              <a:pPr algn="ctr">
                <a:defRPr>
                  <a:solidFill>
                    <a:srgbClr val="FFFFFF"/>
                  </a:solidFill>
                  <a:latin typeface="Gill Sans MT"/>
                  <a:ea typeface="Gill Sans MT"/>
                  <a:cs typeface="Gill Sans MT"/>
                  <a:sym typeface="Gill Sans MT"/>
                </a:defRPr>
              </a:pPr>
              <a:endParaRPr/>
            </a:p>
          </p:txBody>
        </p:sp>
        <p:sp>
          <p:nvSpPr>
            <p:cNvPr id="28" name="After you complete your evaluation, attendance will be cross-checked against log-in records. A report will then be sent to CPE Monitor, using the NABP ePID and DOB you have stored in your profile. (see step 1)">
              <a:extLst>
                <a:ext uri="{FF2B5EF4-FFF2-40B4-BE49-F238E27FC236}">
                  <a16:creationId xmlns:a16="http://schemas.microsoft.com/office/drawing/2014/main" id="{1B1659D6-AF9B-66BD-AD8F-8202F6591A53}"/>
                </a:ext>
              </a:extLst>
            </p:cNvPr>
            <p:cNvSpPr txBox="1"/>
            <p:nvPr/>
          </p:nvSpPr>
          <p:spPr>
            <a:xfrm>
              <a:off x="113136" y="0"/>
              <a:ext cx="4845790" cy="12979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600">
                  <a:solidFill>
                    <a:srgbClr val="FFFFFF"/>
                  </a:solidFill>
                  <a:latin typeface="Gill Sans MT"/>
                  <a:ea typeface="Gill Sans MT"/>
                  <a:cs typeface="Gill Sans MT"/>
                  <a:sym typeface="Gill Sans MT"/>
                </a:defRPr>
              </a:pPr>
              <a:r>
                <a:t>After you complete your evaluation, attendance will be cross-checked against log-in records. A report will then be sent to CPE Monitor, using the NABP ePID and DOB you have stored in your profile. (see step </a:t>
              </a:r>
              <a:r>
                <a:rPr>
                  <a:latin typeface="72"/>
                  <a:ea typeface="72"/>
                  <a:cs typeface="72"/>
                  <a:sym typeface="72"/>
                </a:rPr>
                <a:t>1</a:t>
              </a:r>
              <a:r>
                <a:t>) </a:t>
              </a:r>
            </a:p>
          </p:txBody>
        </p:sp>
      </p:grpSp>
      <p:sp>
        <p:nvSpPr>
          <p:cNvPr id="29" name="TextBox 15">
            <a:extLst>
              <a:ext uri="{FF2B5EF4-FFF2-40B4-BE49-F238E27FC236}">
                <a16:creationId xmlns:a16="http://schemas.microsoft.com/office/drawing/2014/main" id="{2A0BADF9-F158-EE13-450E-ECFCE3ED415E}"/>
              </a:ext>
            </a:extLst>
          </p:cNvPr>
          <p:cNvSpPr txBox="1"/>
          <p:nvPr/>
        </p:nvSpPr>
        <p:spPr>
          <a:xfrm>
            <a:off x="1267849" y="2617875"/>
            <a:ext cx="9656301"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Gill Sans MT"/>
                <a:ea typeface="Gill Sans MT"/>
                <a:cs typeface="Gill Sans MT"/>
                <a:sym typeface="Gill Sans MT"/>
              </a:defRPr>
            </a:lvl1pPr>
          </a:lstStyle>
          <a:p>
            <a:r>
              <a:t>When you are logged in, click on the “My Account” tab and navigate to Pending/Private Activities.</a:t>
            </a:r>
          </a:p>
        </p:txBody>
      </p:sp>
      <p:sp>
        <p:nvSpPr>
          <p:cNvPr id="30" name="TextBox 16">
            <a:extLst>
              <a:ext uri="{FF2B5EF4-FFF2-40B4-BE49-F238E27FC236}">
                <a16:creationId xmlns:a16="http://schemas.microsoft.com/office/drawing/2014/main" id="{46F42904-D2AF-007E-7C6B-0449FEBB7FB6}"/>
              </a:ext>
            </a:extLst>
          </p:cNvPr>
          <p:cNvSpPr txBox="1"/>
          <p:nvPr/>
        </p:nvSpPr>
        <p:spPr>
          <a:xfrm>
            <a:off x="1267849" y="3296972"/>
            <a:ext cx="9524416"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Gill Sans MT"/>
                <a:ea typeface="Gill Sans MT"/>
                <a:cs typeface="Gill Sans MT"/>
                <a:sym typeface="Gill Sans MT"/>
              </a:defRPr>
            </a:lvl1pPr>
          </a:lstStyle>
          <a:p>
            <a:r>
              <a:t>Scroll to the bottom of Pending/Private Activities and type in the access code provided to you at your session. </a:t>
            </a:r>
          </a:p>
        </p:txBody>
      </p:sp>
      <p:sp>
        <p:nvSpPr>
          <p:cNvPr id="31" name="TextBox 17">
            <a:extLst>
              <a:ext uri="{FF2B5EF4-FFF2-40B4-BE49-F238E27FC236}">
                <a16:creationId xmlns:a16="http://schemas.microsoft.com/office/drawing/2014/main" id="{659AEC04-3AA5-659A-D265-760999868243}"/>
              </a:ext>
            </a:extLst>
          </p:cNvPr>
          <p:cNvSpPr txBox="1"/>
          <p:nvPr/>
        </p:nvSpPr>
        <p:spPr>
          <a:xfrm>
            <a:off x="5224387" y="3868532"/>
            <a:ext cx="6752824"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Gill Sans MT"/>
                <a:ea typeface="Gill Sans MT"/>
                <a:cs typeface="Gill Sans MT"/>
                <a:sym typeface="Gill Sans MT"/>
              </a:defRPr>
            </a:lvl1pPr>
          </a:lstStyle>
          <a:p>
            <a:r>
              <a:rPr dirty="0"/>
              <a:t>Select Register Now once you have arrived </a:t>
            </a:r>
            <a:r>
              <a:rPr lang="en-US" dirty="0"/>
              <a:t>at</a:t>
            </a:r>
            <a:r>
              <a:rPr dirty="0"/>
              <a:t> your program's page.  After registering you will then complete the evaluation for this activity.</a:t>
            </a:r>
          </a:p>
        </p:txBody>
      </p:sp>
      <p:sp>
        <p:nvSpPr>
          <p:cNvPr id="32" name="TextBox 18">
            <a:extLst>
              <a:ext uri="{FF2B5EF4-FFF2-40B4-BE49-F238E27FC236}">
                <a16:creationId xmlns:a16="http://schemas.microsoft.com/office/drawing/2014/main" id="{DA283E55-55E6-44BB-EEB8-7E98D4D6BF80}"/>
              </a:ext>
            </a:extLst>
          </p:cNvPr>
          <p:cNvSpPr txBox="1"/>
          <p:nvPr/>
        </p:nvSpPr>
        <p:spPr>
          <a:xfrm>
            <a:off x="5224388" y="6043386"/>
            <a:ext cx="6652261"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Gill Sans MT"/>
                <a:ea typeface="Gill Sans MT"/>
                <a:cs typeface="Gill Sans MT"/>
                <a:sym typeface="Gill Sans MT"/>
              </a:defRPr>
            </a:lvl1pPr>
          </a:lstStyle>
          <a:p>
            <a:r>
              <a:t>Allow up to 48 hours to see your CE credit online in your NABP Profile. </a:t>
            </a:r>
          </a:p>
        </p:txBody>
      </p:sp>
    </p:spTree>
    <p:extLst>
      <p:ext uri="{BB962C8B-B14F-4D97-AF65-F5344CB8AC3E}">
        <p14:creationId xmlns:p14="http://schemas.microsoft.com/office/powerpoint/2010/main" val="2618441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Picture 3">
            <a:extLst>
              <a:ext uri="{FF2B5EF4-FFF2-40B4-BE49-F238E27FC236}">
                <a16:creationId xmlns:a16="http://schemas.microsoft.com/office/drawing/2014/main" id="{951022D9-A72D-F19A-71D3-85D906C4097B}"/>
              </a:ext>
            </a:extLst>
          </p:cNvPr>
          <p:cNvPicPr>
            <a:picLocks noChangeAspect="1"/>
          </p:cNvPicPr>
          <p:nvPr/>
        </p:nvPicPr>
        <p:blipFill>
          <a:blip r:embed="rId2"/>
          <a:stretch>
            <a:fillRect/>
          </a:stretch>
        </p:blipFill>
        <p:spPr>
          <a:xfrm>
            <a:off x="0" y="0"/>
            <a:ext cx="12335774" cy="6858000"/>
          </a:xfrm>
          <a:prstGeom prst="rect">
            <a:avLst/>
          </a:prstGeom>
          <a:ln w="12700">
            <a:miter lim="400000"/>
          </a:ln>
        </p:spPr>
      </p:pic>
      <p:sp>
        <p:nvSpPr>
          <p:cNvPr id="3" name="TextBox 4">
            <a:extLst>
              <a:ext uri="{FF2B5EF4-FFF2-40B4-BE49-F238E27FC236}">
                <a16:creationId xmlns:a16="http://schemas.microsoft.com/office/drawing/2014/main" id="{F1DD6DAE-9903-2730-B539-1E5CDD71A62E}"/>
              </a:ext>
            </a:extLst>
          </p:cNvPr>
          <p:cNvSpPr txBox="1"/>
          <p:nvPr/>
        </p:nvSpPr>
        <p:spPr>
          <a:xfrm>
            <a:off x="545945" y="2789190"/>
            <a:ext cx="10947461" cy="15388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1200"/>
              </a:spcBef>
              <a:defRPr sz="2800">
                <a:solidFill>
                  <a:srgbClr val="808080"/>
                </a:solidFill>
                <a:latin typeface="Gill Sans MT"/>
                <a:ea typeface="Gill Sans MT"/>
                <a:cs typeface="Gill Sans MT"/>
                <a:sym typeface="Gill Sans MT"/>
              </a:defRPr>
            </a:pPr>
            <a:endParaRPr dirty="0"/>
          </a:p>
          <a:p>
            <a:pPr algn="ctr">
              <a:spcBef>
                <a:spcPts val="1200"/>
              </a:spcBef>
              <a:defRPr sz="2800">
                <a:solidFill>
                  <a:srgbClr val="808080"/>
                </a:solidFill>
                <a:latin typeface="Gill Sans MT"/>
                <a:ea typeface="Gill Sans MT"/>
                <a:cs typeface="Gill Sans MT"/>
                <a:sym typeface="Gill Sans MT"/>
              </a:defRPr>
            </a:pPr>
            <a:r>
              <a:rPr dirty="0"/>
              <a:t>Your private event code for this program is</a:t>
            </a:r>
            <a:r>
              <a:t>: </a:t>
            </a:r>
            <a:r>
              <a:rPr lang="en-US" b="1">
                <a:solidFill>
                  <a:srgbClr val="FF0000"/>
                </a:solidFill>
              </a:rPr>
              <a:t>HSES25072</a:t>
            </a:r>
            <a:endParaRPr b="1" dirty="0">
              <a:solidFill>
                <a:srgbClr val="FF0000"/>
              </a:solidFill>
            </a:endParaRPr>
          </a:p>
          <a:p>
            <a:pPr algn="ctr">
              <a:spcBef>
                <a:spcPts val="1200"/>
              </a:spcBef>
              <a:defRPr>
                <a:solidFill>
                  <a:srgbClr val="808080"/>
                </a:solidFill>
                <a:latin typeface="Gill Sans MT"/>
                <a:ea typeface="Gill Sans MT"/>
                <a:cs typeface="Gill Sans MT"/>
                <a:sym typeface="Gill Sans MT"/>
              </a:defRPr>
            </a:pPr>
            <a:r>
              <a:rPr dirty="0"/>
              <a:t>*This will be the code you enter at the bottom of the Pending/Private Events page.</a:t>
            </a:r>
          </a:p>
        </p:txBody>
      </p:sp>
      <p:sp>
        <p:nvSpPr>
          <p:cNvPr id="4" name="TextBox 5">
            <a:extLst>
              <a:ext uri="{FF2B5EF4-FFF2-40B4-BE49-F238E27FC236}">
                <a16:creationId xmlns:a16="http://schemas.microsoft.com/office/drawing/2014/main" id="{0DD493C6-4A61-183E-BEC5-FAE94CE0C9E7}"/>
              </a:ext>
            </a:extLst>
          </p:cNvPr>
          <p:cNvSpPr txBox="1"/>
          <p:nvPr/>
        </p:nvSpPr>
        <p:spPr>
          <a:xfrm>
            <a:off x="618596" y="247078"/>
            <a:ext cx="10947461" cy="41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1200"/>
              </a:spcBef>
              <a:defRPr sz="2200">
                <a:solidFill>
                  <a:srgbClr val="FFFFFF"/>
                </a:solidFill>
                <a:latin typeface="Arial"/>
                <a:ea typeface="Arial"/>
                <a:cs typeface="Arial"/>
                <a:sym typeface="Arial"/>
              </a:defRPr>
            </a:lvl1pPr>
          </a:lstStyle>
          <a:p>
            <a:r>
              <a:t>CPE Credit</a:t>
            </a:r>
          </a:p>
        </p:txBody>
      </p:sp>
      <p:pic>
        <p:nvPicPr>
          <p:cNvPr id="5" name="Picture 2" descr="Picture 2">
            <a:extLst>
              <a:ext uri="{FF2B5EF4-FFF2-40B4-BE49-F238E27FC236}">
                <a16:creationId xmlns:a16="http://schemas.microsoft.com/office/drawing/2014/main" id="{15812747-0AD3-8322-BC28-3D8FB5D31253}"/>
              </a:ext>
            </a:extLst>
          </p:cNvPr>
          <p:cNvPicPr>
            <a:picLocks noChangeAspect="1"/>
          </p:cNvPicPr>
          <p:nvPr/>
        </p:nvPicPr>
        <p:blipFill>
          <a:blip r:embed="rId3"/>
          <a:stretch>
            <a:fillRect/>
          </a:stretch>
        </p:blipFill>
        <p:spPr>
          <a:xfrm>
            <a:off x="2474027" y="1055652"/>
            <a:ext cx="6560575" cy="1355853"/>
          </a:xfrm>
          <a:prstGeom prst="rect">
            <a:avLst/>
          </a:prstGeom>
          <a:ln w="12700">
            <a:miter lim="400000"/>
          </a:ln>
        </p:spPr>
      </p:pic>
      <p:pic>
        <p:nvPicPr>
          <p:cNvPr id="6" name="Picture 1" descr="Picture 1">
            <a:extLst>
              <a:ext uri="{FF2B5EF4-FFF2-40B4-BE49-F238E27FC236}">
                <a16:creationId xmlns:a16="http://schemas.microsoft.com/office/drawing/2014/main" id="{2C9F5A76-7380-CDA5-6D34-A5416EA225DE}"/>
              </a:ext>
            </a:extLst>
          </p:cNvPr>
          <p:cNvPicPr>
            <a:picLocks noChangeAspect="1"/>
          </p:cNvPicPr>
          <p:nvPr/>
        </p:nvPicPr>
        <p:blipFill>
          <a:blip r:embed="rId4"/>
          <a:stretch>
            <a:fillRect/>
          </a:stretch>
        </p:blipFill>
        <p:spPr>
          <a:xfrm>
            <a:off x="10937630" y="5723792"/>
            <a:ext cx="1202992" cy="1005837"/>
          </a:xfrm>
          <a:prstGeom prst="rect">
            <a:avLst/>
          </a:prstGeom>
          <a:ln w="12700">
            <a:miter lim="400000"/>
          </a:ln>
        </p:spPr>
      </p:pic>
    </p:spTree>
    <p:extLst>
      <p:ext uri="{BB962C8B-B14F-4D97-AF65-F5344CB8AC3E}">
        <p14:creationId xmlns:p14="http://schemas.microsoft.com/office/powerpoint/2010/main" val="3436245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9D225E-EF06-ADD2-3E6C-AC9C958FA54D}"/>
              </a:ext>
            </a:extLst>
          </p:cNvPr>
          <p:cNvSpPr>
            <a:spLocks noGrp="1"/>
          </p:cNvSpPr>
          <p:nvPr>
            <p:ph type="title"/>
          </p:nvPr>
        </p:nvSpPr>
        <p:spPr>
          <a:xfrm>
            <a:off x="838200" y="553039"/>
            <a:ext cx="10515600" cy="741576"/>
          </a:xfrm>
        </p:spPr>
        <p:txBody>
          <a:bodyPr anchor="t">
            <a:normAutofit/>
          </a:bodyPr>
          <a:lstStyle/>
          <a:p>
            <a:r>
              <a:rPr lang="en-US"/>
              <a:t>Who’s in the room?</a:t>
            </a:r>
          </a:p>
        </p:txBody>
      </p:sp>
      <p:graphicFrame>
        <p:nvGraphicFramePr>
          <p:cNvPr id="7" name="Content Placeholder 4">
            <a:extLst>
              <a:ext uri="{FF2B5EF4-FFF2-40B4-BE49-F238E27FC236}">
                <a16:creationId xmlns:a16="http://schemas.microsoft.com/office/drawing/2014/main" id="{2A76F04A-D839-6136-73DD-C89CC87D1638}"/>
              </a:ext>
            </a:extLst>
          </p:cNvPr>
          <p:cNvGraphicFramePr>
            <a:graphicFrameLocks noGrp="1"/>
          </p:cNvGraphicFramePr>
          <p:nvPr>
            <p:ph idx="1"/>
          </p:nvPr>
        </p:nvGraphicFramePr>
        <p:xfrm>
          <a:off x="838200" y="1458012"/>
          <a:ext cx="10515600" cy="4718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5688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A75BE-84C6-4C00-7D0F-4888A38FB4FE}"/>
              </a:ext>
            </a:extLst>
          </p:cNvPr>
          <p:cNvSpPr>
            <a:spLocks noGrp="1"/>
          </p:cNvSpPr>
          <p:nvPr>
            <p:ph type="title"/>
          </p:nvPr>
        </p:nvSpPr>
        <p:spPr/>
        <p:txBody>
          <a:bodyPr>
            <a:normAutofit/>
          </a:bodyPr>
          <a:lstStyle/>
          <a:p>
            <a:r>
              <a:rPr lang="en-US" dirty="0">
                <a:latin typeface="Arial"/>
                <a:cs typeface="Arial"/>
              </a:rPr>
              <a:t>Competency Based Education</a:t>
            </a:r>
            <a:endParaRPr lang="en-US" dirty="0"/>
          </a:p>
        </p:txBody>
      </p:sp>
      <p:sp>
        <p:nvSpPr>
          <p:cNvPr id="3" name="Text Placeholder 2">
            <a:extLst>
              <a:ext uri="{FF2B5EF4-FFF2-40B4-BE49-F238E27FC236}">
                <a16:creationId xmlns:a16="http://schemas.microsoft.com/office/drawing/2014/main" id="{CF55C16D-D38F-D590-359A-DF2725EAC975}"/>
              </a:ext>
            </a:extLst>
          </p:cNvPr>
          <p:cNvSpPr>
            <a:spLocks noGrp="1"/>
          </p:cNvSpPr>
          <p:nvPr>
            <p:ph idx="1"/>
          </p:nvPr>
        </p:nvSpPr>
        <p:spPr/>
        <p:txBody>
          <a:bodyPr vert="horz" lIns="121920" tIns="60960" rIns="121920" bIns="60960" rtlCol="0" anchor="t">
            <a:normAutofit/>
          </a:bodyPr>
          <a:lstStyle/>
          <a:p>
            <a:r>
              <a:rPr lang="en-US" dirty="0">
                <a:latin typeface="Arial"/>
                <a:cs typeface="Arial"/>
              </a:rPr>
              <a:t>ACGME, AAMC, AACN, and others are moving to CBE with new requirements and Core Outcomes</a:t>
            </a:r>
            <a:endParaRPr lang="en-US" dirty="0"/>
          </a:p>
          <a:p>
            <a:pPr lvl="1">
              <a:buFont typeface="Courier New" panose="020B0604020202020204" pitchFamily="34" charset="0"/>
              <a:buChar char="o"/>
            </a:pPr>
            <a:r>
              <a:rPr lang="en-US" dirty="0">
                <a:latin typeface="Arial"/>
                <a:cs typeface="Arial"/>
              </a:rPr>
              <a:t>Stemming from worsening health outcomes in US</a:t>
            </a:r>
          </a:p>
          <a:p>
            <a:pPr lvl="1">
              <a:buFont typeface="Courier New" panose="020B0604020202020204" pitchFamily="34" charset="0"/>
              <a:buChar char="o"/>
            </a:pPr>
            <a:r>
              <a:rPr lang="en-US" dirty="0">
                <a:latin typeface="Arial"/>
                <a:cs typeface="Arial"/>
              </a:rPr>
              <a:t>Centers the patients, community and practice</a:t>
            </a:r>
            <a:endParaRPr lang="en-US" dirty="0"/>
          </a:p>
          <a:p>
            <a:pPr lvl="1">
              <a:buFont typeface="Courier New" panose="020B0604020202020204" pitchFamily="34" charset="0"/>
              <a:buChar char="o"/>
            </a:pPr>
            <a:r>
              <a:rPr lang="en-US" dirty="0">
                <a:latin typeface="Arial"/>
                <a:cs typeface="Arial"/>
              </a:rPr>
              <a:t>Aligns community needs with outcomes in training</a:t>
            </a:r>
            <a:endParaRPr lang="en-US" dirty="0"/>
          </a:p>
          <a:p>
            <a:pPr lvl="1">
              <a:buFont typeface="Courier New" panose="020B0604020202020204" pitchFamily="34" charset="0"/>
              <a:buChar char="o"/>
            </a:pPr>
            <a:r>
              <a:rPr lang="en-US" dirty="0">
                <a:latin typeface="Arial"/>
                <a:cs typeface="Arial"/>
              </a:rPr>
              <a:t>Provides flexibility in progression and sequencing to meet learner needs, rather than forcing a fixed pathway</a:t>
            </a:r>
          </a:p>
          <a:p>
            <a:pPr lvl="1">
              <a:buFont typeface="Courier New" panose="020B0604020202020204" pitchFamily="34" charset="0"/>
              <a:buChar char="o"/>
            </a:pPr>
            <a:r>
              <a:rPr lang="en-US" dirty="0">
                <a:latin typeface="Arial"/>
                <a:cs typeface="Arial"/>
              </a:rPr>
              <a:t>Emphasizes learning through experience and application, not just knowledge acquisition</a:t>
            </a:r>
          </a:p>
          <a:p>
            <a:pPr lvl="1">
              <a:buFont typeface="Courier New" panose="020B0604020202020204" pitchFamily="34" charset="0"/>
              <a:buChar char="o"/>
            </a:pPr>
            <a:r>
              <a:rPr lang="en-US" dirty="0">
                <a:latin typeface="Arial"/>
                <a:cs typeface="Arial"/>
              </a:rPr>
              <a:t>Engages learners to build skills needed for practice</a:t>
            </a:r>
          </a:p>
        </p:txBody>
      </p:sp>
    </p:spTree>
    <p:extLst>
      <p:ext uri="{BB962C8B-B14F-4D97-AF65-F5344CB8AC3E}">
        <p14:creationId xmlns:p14="http://schemas.microsoft.com/office/powerpoint/2010/main" val="2273114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4F964-5881-50C2-446B-32ED54F53254}"/>
              </a:ext>
            </a:extLst>
          </p:cNvPr>
          <p:cNvSpPr>
            <a:spLocks noGrp="1"/>
          </p:cNvSpPr>
          <p:nvPr>
            <p:ph type="title"/>
          </p:nvPr>
        </p:nvSpPr>
        <p:spPr/>
        <p:txBody>
          <a:bodyPr>
            <a:normAutofit/>
          </a:bodyPr>
          <a:lstStyle/>
          <a:p>
            <a:r>
              <a:rPr lang="en-US" dirty="0">
                <a:latin typeface="Arial"/>
                <a:cs typeface="Arial"/>
              </a:rPr>
              <a:t>Miller's Assessment Pyramid</a:t>
            </a:r>
            <a:endParaRPr lang="en-US" dirty="0"/>
          </a:p>
        </p:txBody>
      </p:sp>
      <p:pic>
        <p:nvPicPr>
          <p:cNvPr id="4" name="Picture 3" descr="A diagram of a pyramid&#10;&#10;AI-generated content may be incorrect.">
            <a:extLst>
              <a:ext uri="{FF2B5EF4-FFF2-40B4-BE49-F238E27FC236}">
                <a16:creationId xmlns:a16="http://schemas.microsoft.com/office/drawing/2014/main" id="{6BE43315-3753-3A60-E248-C336551C2E07}"/>
              </a:ext>
            </a:extLst>
          </p:cNvPr>
          <p:cNvPicPr>
            <a:picLocks noChangeAspect="1"/>
          </p:cNvPicPr>
          <p:nvPr/>
        </p:nvPicPr>
        <p:blipFill>
          <a:blip r:embed="rId2"/>
          <a:stretch>
            <a:fillRect/>
          </a:stretch>
        </p:blipFill>
        <p:spPr>
          <a:xfrm>
            <a:off x="2222812" y="1291042"/>
            <a:ext cx="7746376" cy="4601157"/>
          </a:xfrm>
          <a:prstGeom prst="rect">
            <a:avLst/>
          </a:prstGeom>
        </p:spPr>
      </p:pic>
      <p:sp>
        <p:nvSpPr>
          <p:cNvPr id="5" name="TextBox 4">
            <a:extLst>
              <a:ext uri="{FF2B5EF4-FFF2-40B4-BE49-F238E27FC236}">
                <a16:creationId xmlns:a16="http://schemas.microsoft.com/office/drawing/2014/main" id="{AA2170E9-4893-47A1-4C7F-5697C4A6765D}"/>
              </a:ext>
            </a:extLst>
          </p:cNvPr>
          <p:cNvSpPr txBox="1"/>
          <p:nvPr/>
        </p:nvSpPr>
        <p:spPr>
          <a:xfrm>
            <a:off x="2836129" y="6014225"/>
            <a:ext cx="6519745" cy="33855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US" sz="1400" dirty="0">
                <a:ea typeface="Calibri"/>
                <a:cs typeface="Calibri"/>
                <a:hlinkClick r:id="rId3"/>
              </a:rPr>
              <a:t>https://www.saskoer.ca/ideabook/chapter/millers-pyramid-of-clinical-competence/</a:t>
            </a:r>
            <a:r>
              <a:rPr lang="en-US" sz="1400" dirty="0">
                <a:ea typeface="Calibri"/>
                <a:cs typeface="Calibri"/>
              </a:rPr>
              <a:t> </a:t>
            </a:r>
            <a:endParaRPr lang="en-US" sz="2400"/>
          </a:p>
        </p:txBody>
      </p:sp>
      <p:sp>
        <p:nvSpPr>
          <p:cNvPr id="6" name="Oval 5">
            <a:extLst>
              <a:ext uri="{FF2B5EF4-FFF2-40B4-BE49-F238E27FC236}">
                <a16:creationId xmlns:a16="http://schemas.microsoft.com/office/drawing/2014/main" id="{7726ED26-DCDD-6EDB-DAA4-B739E9A46D11}"/>
              </a:ext>
            </a:extLst>
          </p:cNvPr>
          <p:cNvSpPr/>
          <p:nvPr/>
        </p:nvSpPr>
        <p:spPr>
          <a:xfrm>
            <a:off x="2053526" y="1394847"/>
            <a:ext cx="8084948" cy="182105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257210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35E19-4A63-C4BB-5C42-8FBE7662F5C0}"/>
              </a:ext>
            </a:extLst>
          </p:cNvPr>
          <p:cNvSpPr>
            <a:spLocks noGrp="1"/>
          </p:cNvSpPr>
          <p:nvPr>
            <p:ph type="title"/>
          </p:nvPr>
        </p:nvSpPr>
        <p:spPr>
          <a:xfrm>
            <a:off x="1028701" y="1967266"/>
            <a:ext cx="2628900" cy="2547257"/>
          </a:xfrm>
          <a:noFill/>
        </p:spPr>
        <p:txBody>
          <a:bodyPr vert="horz" lIns="121920" tIns="60960" rIns="121920" bIns="60960" rtlCol="0" anchor="ctr">
            <a:normAutofit/>
          </a:bodyPr>
          <a:lstStyle/>
          <a:p>
            <a:pPr algn="ctr"/>
            <a:r>
              <a:rPr lang="en-US" sz="3600" dirty="0">
                <a:solidFill>
                  <a:schemeClr val="tx1"/>
                </a:solidFill>
                <a:latin typeface="+mj-lt"/>
                <a:cs typeface="+mj-cs"/>
              </a:rPr>
              <a:t>Master Adaptive Learner</a:t>
            </a:r>
          </a:p>
        </p:txBody>
      </p:sp>
      <p:pic>
        <p:nvPicPr>
          <p:cNvPr id="4" name="Content Placeholder 3">
            <a:extLst>
              <a:ext uri="{FF2B5EF4-FFF2-40B4-BE49-F238E27FC236}">
                <a16:creationId xmlns:a16="http://schemas.microsoft.com/office/drawing/2014/main" id="{944488CD-59CC-9807-486E-EDBC666C5B50}"/>
              </a:ext>
            </a:extLst>
          </p:cNvPr>
          <p:cNvPicPr>
            <a:picLocks noGrp="1" noChangeAspect="1"/>
          </p:cNvPicPr>
          <p:nvPr>
            <p:ph idx="1"/>
          </p:nvPr>
        </p:nvPicPr>
        <p:blipFill>
          <a:blip r:embed="rId2"/>
          <a:stretch>
            <a:fillRect/>
          </a:stretch>
        </p:blipFill>
        <p:spPr>
          <a:xfrm>
            <a:off x="5340895" y="643465"/>
            <a:ext cx="5653541" cy="5568739"/>
          </a:xfrm>
          <a:prstGeom prst="rect">
            <a:avLst/>
          </a:prstGeom>
        </p:spPr>
      </p:pic>
    </p:spTree>
    <p:extLst>
      <p:ext uri="{BB962C8B-B14F-4D97-AF65-F5344CB8AC3E}">
        <p14:creationId xmlns:p14="http://schemas.microsoft.com/office/powerpoint/2010/main" val="1095485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277CB4-4189-7AB2-A0BD-FE4B36E7D6A0}"/>
              </a:ext>
            </a:extLst>
          </p:cNvPr>
          <p:cNvSpPr>
            <a:spLocks noGrp="1"/>
          </p:cNvSpPr>
          <p:nvPr>
            <p:ph type="title"/>
          </p:nvPr>
        </p:nvSpPr>
        <p:spPr/>
        <p:txBody>
          <a:bodyPr>
            <a:normAutofit/>
          </a:bodyPr>
          <a:lstStyle/>
          <a:p>
            <a:r>
              <a:rPr lang="en-US" dirty="0">
                <a:latin typeface="Arial"/>
                <a:cs typeface="Arial"/>
              </a:rPr>
              <a:t>Why Direct Observation?</a:t>
            </a:r>
            <a:endParaRPr lang="en-US" dirty="0"/>
          </a:p>
        </p:txBody>
      </p:sp>
      <p:graphicFrame>
        <p:nvGraphicFramePr>
          <p:cNvPr id="434" name="Diagram 433">
            <a:extLst>
              <a:ext uri="{FF2B5EF4-FFF2-40B4-BE49-F238E27FC236}">
                <a16:creationId xmlns:a16="http://schemas.microsoft.com/office/drawing/2014/main" id="{EB51BF9D-6676-747B-51F4-66CCAA1C9E68}"/>
              </a:ext>
            </a:extLst>
          </p:cNvPr>
          <p:cNvGraphicFramePr/>
          <p:nvPr>
            <p:extLst>
              <p:ext uri="{D42A27DB-BD31-4B8C-83A1-F6EECF244321}">
                <p14:modId xmlns:p14="http://schemas.microsoft.com/office/powerpoint/2010/main" val="3882685548"/>
              </p:ext>
            </p:extLst>
          </p:nvPr>
        </p:nvGraphicFramePr>
        <p:xfrm>
          <a:off x="838200" y="1505919"/>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377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98131-E21D-624C-9109-815BFD6232F9}"/>
              </a:ext>
            </a:extLst>
          </p:cNvPr>
          <p:cNvSpPr>
            <a:spLocks noGrp="1"/>
          </p:cNvSpPr>
          <p:nvPr>
            <p:ph type="title"/>
          </p:nvPr>
        </p:nvSpPr>
        <p:spPr/>
        <p:txBody>
          <a:bodyPr>
            <a:normAutofit/>
          </a:bodyPr>
          <a:lstStyle/>
          <a:p>
            <a:r>
              <a:rPr lang="en-US" dirty="0">
                <a:latin typeface="Arial"/>
                <a:cs typeface="Arial"/>
              </a:rPr>
              <a:t>Utilizes </a:t>
            </a:r>
            <a:r>
              <a:rPr lang="en-US" dirty="0" err="1">
                <a:latin typeface="Arial"/>
                <a:cs typeface="Arial"/>
              </a:rPr>
              <a:t>Entrustability</a:t>
            </a:r>
            <a:endParaRPr lang="en-US" dirty="0" err="1"/>
          </a:p>
        </p:txBody>
      </p:sp>
      <p:pic>
        <p:nvPicPr>
          <p:cNvPr id="4" name="Content Placeholder 3" descr="A group of text on a white background&#10;&#10;AI-generated content may be incorrect.">
            <a:extLst>
              <a:ext uri="{FF2B5EF4-FFF2-40B4-BE49-F238E27FC236}">
                <a16:creationId xmlns:a16="http://schemas.microsoft.com/office/drawing/2014/main" id="{EB1B8346-2524-168B-B009-DAEC49C13D81}"/>
              </a:ext>
            </a:extLst>
          </p:cNvPr>
          <p:cNvPicPr>
            <a:picLocks noGrp="1" noChangeAspect="1"/>
          </p:cNvPicPr>
          <p:nvPr>
            <p:ph idx="1"/>
          </p:nvPr>
        </p:nvPicPr>
        <p:blipFill>
          <a:blip r:embed="rId2"/>
          <a:stretch>
            <a:fillRect/>
          </a:stretch>
        </p:blipFill>
        <p:spPr>
          <a:xfrm>
            <a:off x="3287186" y="1458012"/>
            <a:ext cx="5617629" cy="4718421"/>
          </a:xfrm>
        </p:spPr>
      </p:pic>
    </p:spTree>
    <p:extLst>
      <p:ext uri="{BB962C8B-B14F-4D97-AF65-F5344CB8AC3E}">
        <p14:creationId xmlns:p14="http://schemas.microsoft.com/office/powerpoint/2010/main" val="2924146026"/>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D056E73F-5F2F-BD49-98D9-666D7BCD4CF5}" vid="{C7C98E6E-EC32-9E4E-BD6C-86A594FA89DE}"/>
    </a:ext>
  </a:extLst>
</a:theme>
</file>

<file path=ppt/theme/theme2.xml><?xml version="1.0" encoding="utf-8"?>
<a:theme xmlns:a="http://schemas.openxmlformats.org/drawingml/2006/main" name="UTHSC content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D056E73F-5F2F-BD49-98D9-666D7BCD4CF5}" vid="{0B28A93A-0A20-2048-ACEB-B539DC782FB4}"/>
    </a:ext>
  </a:extLst>
</a:theme>
</file>

<file path=ppt/theme/theme3.xml><?xml version="1.0" encoding="utf-8"?>
<a:theme xmlns:a="http://schemas.openxmlformats.org/drawingml/2006/main" name="Section break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D056E73F-5F2F-BD49-98D9-666D7BCD4CF5}" vid="{96CE451C-CA4F-1D4D-B558-489184182A00}"/>
    </a:ext>
  </a:extLst>
</a:theme>
</file>

<file path=ppt/theme/theme4.xml><?xml version="1.0" encoding="utf-8"?>
<a:theme xmlns:a="http://schemas.openxmlformats.org/drawingml/2006/main" name="1_End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D056E73F-5F2F-BD49-98D9-666D7BCD4CF5}" vid="{CC46A03A-3AE9-2F4A-BD3C-E34BDBF60F1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11DD465-F169-4B09-911D-6CEF4BF5627F}">
  <we:reference id="WA200007130" version="1.0.0.1" store="Omex" storeType="OMEX"/>
  <we:alternateReferences>
    <we:reference id="WA200007130" version="1.0.0.1" store="WA2000071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f2f99e5-fb9b-4bc8-8180-9b84d603b3c5" xsi:nil="true"/>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491458AFD163F4DBF2A76546A6DA2B5" ma:contentTypeVersion="18" ma:contentTypeDescription="Create a new document." ma:contentTypeScope="" ma:versionID="f54ce5d06da2c37a7bb8b0415998d3d4">
  <xsd:schema xmlns:xsd="http://www.w3.org/2001/XMLSchema" xmlns:xs="http://www.w3.org/2001/XMLSchema" xmlns:p="http://schemas.microsoft.com/office/2006/metadata/properties" xmlns:ns1="http://schemas.microsoft.com/sharepoint/v3" xmlns:ns3="5e179ff6-9a98-493d-8d7d-17f571983d46" xmlns:ns4="af2f99e5-fb9b-4bc8-8180-9b84d603b3c5" targetNamespace="http://schemas.microsoft.com/office/2006/metadata/properties" ma:root="true" ma:fieldsID="ebce42852182985e809e01a959155c38" ns1:_="" ns3:_="" ns4:_="">
    <xsd:import namespace="http://schemas.microsoft.com/sharepoint/v3"/>
    <xsd:import namespace="5e179ff6-9a98-493d-8d7d-17f571983d46"/>
    <xsd:import namespace="af2f99e5-fb9b-4bc8-8180-9b84d603b3c5"/>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MediaServiceDateTaken" minOccurs="0"/>
                <xsd:element ref="ns4:MediaServiceAutoTags" minOccurs="0"/>
                <xsd:element ref="ns4:MediaServiceAutoKeyPoints" minOccurs="0"/>
                <xsd:element ref="ns4:MediaServiceKeyPoints" minOccurs="0"/>
                <xsd:element ref="ns4:MediaServiceGenerationTime" minOccurs="0"/>
                <xsd:element ref="ns4:MediaServiceEventHashCode" minOccurs="0"/>
                <xsd:element ref="ns4:_activity" minOccurs="0"/>
                <xsd:element ref="ns4:MediaServiceOCR" minOccurs="0"/>
                <xsd:element ref="ns4:MediaServiceObjectDetectorVersions" minOccurs="0"/>
                <xsd:element ref="ns4:MediaServiceSearchProperties" minOccurs="0"/>
                <xsd:element ref="ns1:_ip_UnifiedCompliancePolicyProperties" minOccurs="0"/>
                <xsd:element ref="ns1:_ip_UnifiedCompliancePolicyUIAction"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179ff6-9a98-493d-8d7d-17f571983d4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2f99e5-fb9b-4bc8-8180-9b84d603b3c5"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SystemTags" ma:index="25"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AA4994-C574-44AF-96A0-06B1B0E6AD2B}">
  <ds:schemaRefs>
    <ds:schemaRef ds:uri="http://schemas.microsoft.com/office/2006/metadata/properties"/>
    <ds:schemaRef ds:uri="af2f99e5-fb9b-4bc8-8180-9b84d603b3c5"/>
    <ds:schemaRef ds:uri="http://purl.org/dc/terms/"/>
    <ds:schemaRef ds:uri="http://schemas.microsoft.com/sharepoint/v3"/>
    <ds:schemaRef ds:uri="http://schemas.openxmlformats.org/package/2006/metadata/core-properties"/>
    <ds:schemaRef ds:uri="5e179ff6-9a98-493d-8d7d-17f571983d46"/>
    <ds:schemaRef ds:uri="http://purl.org/dc/elements/1.1/"/>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F7E1A860-8A27-441D-B9D8-E3A195CA88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e179ff6-9a98-493d-8d7d-17f571983d46"/>
    <ds:schemaRef ds:uri="af2f99e5-fb9b-4bc8-8180-9b84d603b3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2CA902-920A-4795-A90A-B21B978C3E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ppt-template-orange</Template>
  <TotalTime>124</TotalTime>
  <Words>1792</Words>
  <Application>Microsoft Office PowerPoint</Application>
  <PresentationFormat>Widescreen</PresentationFormat>
  <Paragraphs>212</Paragraphs>
  <Slides>34</Slides>
  <Notes>3</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34</vt:i4>
      </vt:variant>
    </vt:vector>
  </HeadingPairs>
  <TitlesOfParts>
    <vt:vector size="48" baseType="lpstr">
      <vt:lpstr>72</vt:lpstr>
      <vt:lpstr>AdvPSNBASBI</vt:lpstr>
      <vt:lpstr>AdvPS-NBI</vt:lpstr>
      <vt:lpstr>Aptos</vt:lpstr>
      <vt:lpstr>Arial</vt:lpstr>
      <vt:lpstr>Calibri</vt:lpstr>
      <vt:lpstr>Courier New</vt:lpstr>
      <vt:lpstr>Courier New,monospace</vt:lpstr>
      <vt:lpstr>Open Sans</vt:lpstr>
      <vt:lpstr>Wingdings</vt:lpstr>
      <vt:lpstr>Title slides</vt:lpstr>
      <vt:lpstr>UTHSC content slides</vt:lpstr>
      <vt:lpstr>Section breaks</vt:lpstr>
      <vt:lpstr>1_End slides</vt:lpstr>
      <vt:lpstr>Direct Observation for CB(M)E</vt:lpstr>
      <vt:lpstr>Disclosures</vt:lpstr>
      <vt:lpstr>Session Objectives</vt:lpstr>
      <vt:lpstr>Who’s in the room?</vt:lpstr>
      <vt:lpstr>Competency Based Education</vt:lpstr>
      <vt:lpstr>Miller's Assessment Pyramid</vt:lpstr>
      <vt:lpstr>Master Adaptive Learner</vt:lpstr>
      <vt:lpstr>Why Direct Observation?</vt:lpstr>
      <vt:lpstr>Utilizes Entrustability</vt:lpstr>
      <vt:lpstr>PowerPoint Presentation</vt:lpstr>
      <vt:lpstr>Paradigm Shift</vt:lpstr>
      <vt:lpstr>Standard Assessments and Bias</vt:lpstr>
      <vt:lpstr>Direct Observation vs Standard</vt:lpstr>
      <vt:lpstr>Let’s Jump In</vt:lpstr>
      <vt:lpstr>Formative Feedback</vt:lpstr>
      <vt:lpstr>Counseling Skills</vt:lpstr>
      <vt:lpstr>Competency Ratings</vt:lpstr>
      <vt:lpstr>PowerPoint Presentation</vt:lpstr>
      <vt:lpstr>Expert Answer Key </vt:lpstr>
      <vt:lpstr>STFM CBME Toolkit</vt:lpstr>
      <vt:lpstr>Snapshots</vt:lpstr>
      <vt:lpstr>One to One Precepting</vt:lpstr>
      <vt:lpstr>Cameras</vt:lpstr>
      <vt:lpstr>No Camera! No Problem!</vt:lpstr>
      <vt:lpstr>Team Sport!</vt:lpstr>
      <vt:lpstr>Group Discussion</vt:lpstr>
      <vt:lpstr>Barriers to Implementation</vt:lpstr>
      <vt:lpstr>Getting Buy In</vt:lpstr>
      <vt:lpstr>Stakeholder Buy In</vt:lpstr>
      <vt:lpstr>Learner Buy-In Game</vt:lpstr>
      <vt:lpstr>References</vt:lpstr>
      <vt:lpstr>Questions?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 Observation for CB(M)E</dc:title>
  <dc:creator>Dabbs, William S</dc:creator>
  <cp:lastModifiedBy>Harper, Holland</cp:lastModifiedBy>
  <cp:revision>12</cp:revision>
  <dcterms:created xsi:type="dcterms:W3CDTF">2025-10-10T17:47:14Z</dcterms:created>
  <dcterms:modified xsi:type="dcterms:W3CDTF">2025-10-21T15:41:24Z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0x010100D491458AFD163F4DBF2A76546A6DA2B5</vt:lpwstr>
  </property>
  <property fmtid="{D5CDD505-2E9C-101B-9397-08002B2CF9AE}" pid="3" name="MediaServiceImageTags">
    <vt:lpwstr/>
  </property>
</Properties>
</file>