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48" r:id="rId5"/>
    <p:sldMasterId id="2147483661" r:id="rId6"/>
    <p:sldMasterId id="2147483665" r:id="rId7"/>
  </p:sldMasterIdLst>
  <p:notesMasterIdLst>
    <p:notesMasterId r:id="rId55"/>
  </p:notesMasterIdLst>
  <p:sldIdLst>
    <p:sldId id="257" r:id="rId8"/>
    <p:sldId id="258"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3" r:id="rId28"/>
    <p:sldId id="284" r:id="rId29"/>
    <p:sldId id="601" r:id="rId30"/>
    <p:sldId id="285" r:id="rId31"/>
    <p:sldId id="286" r:id="rId32"/>
    <p:sldId id="599" r:id="rId33"/>
    <p:sldId id="596" r:id="rId34"/>
    <p:sldId id="583" r:id="rId35"/>
    <p:sldId id="597" r:id="rId36"/>
    <p:sldId id="580" r:id="rId37"/>
    <p:sldId id="585" r:id="rId38"/>
    <p:sldId id="584" r:id="rId39"/>
    <p:sldId id="586" r:id="rId40"/>
    <p:sldId id="587" r:id="rId41"/>
    <p:sldId id="589" r:id="rId42"/>
    <p:sldId id="591" r:id="rId43"/>
    <p:sldId id="590" r:id="rId44"/>
    <p:sldId id="592" r:id="rId45"/>
    <p:sldId id="593" r:id="rId46"/>
    <p:sldId id="594" r:id="rId47"/>
    <p:sldId id="595" r:id="rId48"/>
    <p:sldId id="600" r:id="rId49"/>
    <p:sldId id="287" r:id="rId50"/>
    <p:sldId id="598" r:id="rId51"/>
    <p:sldId id="260" r:id="rId52"/>
    <p:sldId id="602" r:id="rId53"/>
    <p:sldId id="60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F6941F"/>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45D81-6700-5BB8-146B-EEB6F29508C2}" v="1" dt="2025-10-20T13:51:38.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72" d="100"/>
          <a:sy n="72" d="100"/>
        </p:scale>
        <p:origin x="78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89ABE-42A5-4735-90BD-2C37F2E1DEC2}"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286D5A00-0447-49D3-8501-BC4E5B5A21F4}">
      <dgm:prSet custT="1"/>
      <dgm:spPr>
        <a:solidFill>
          <a:srgbClr val="01573D"/>
        </a:solidFill>
      </dgm:spPr>
      <dgm:t>
        <a:bodyPr/>
        <a:lstStyle/>
        <a:p>
          <a:r>
            <a:rPr lang="en-US" sz="2700" dirty="0"/>
            <a:t>Write Learning Objectives</a:t>
          </a:r>
        </a:p>
      </dgm:t>
    </dgm:pt>
    <dgm:pt modelId="{29CA888E-677A-4259-A692-5083E266EE38}" type="parTrans" cxnId="{A4B5E2DA-6FBB-4240-A566-EF35D3A5D60F}">
      <dgm:prSet/>
      <dgm:spPr/>
      <dgm:t>
        <a:bodyPr/>
        <a:lstStyle/>
        <a:p>
          <a:endParaRPr lang="en-US"/>
        </a:p>
      </dgm:t>
    </dgm:pt>
    <dgm:pt modelId="{135F463E-2DD8-44E4-8F03-438023EC6F35}" type="sibTrans" cxnId="{A4B5E2DA-6FBB-4240-A566-EF35D3A5D60F}">
      <dgm:prSet/>
      <dgm:spPr>
        <a:gradFill flip="none" rotWithShape="1">
          <a:gsLst>
            <a:gs pos="13000">
              <a:srgbClr val="01573D"/>
            </a:gs>
            <a:gs pos="100000">
              <a:srgbClr val="FF8402"/>
            </a:gs>
          </a:gsLst>
          <a:lin ang="0" scaled="0"/>
          <a:tileRect/>
        </a:gradFill>
      </dgm:spPr>
      <dgm:t>
        <a:bodyPr/>
        <a:lstStyle/>
        <a:p>
          <a:endParaRPr lang="en-US"/>
        </a:p>
      </dgm:t>
    </dgm:pt>
    <dgm:pt modelId="{4DAAFAAA-2582-44F4-85A5-E784CB773297}">
      <dgm:prSet custT="1"/>
      <dgm:spPr>
        <a:solidFill>
          <a:srgbClr val="FF8402"/>
        </a:solidFill>
      </dgm:spPr>
      <dgm:t>
        <a:bodyPr/>
        <a:lstStyle/>
        <a:p>
          <a:r>
            <a:rPr lang="en-US" sz="2700" dirty="0"/>
            <a:t>Select Case</a:t>
          </a:r>
        </a:p>
      </dgm:t>
    </dgm:pt>
    <dgm:pt modelId="{1CB34704-2B8D-4089-8C83-452C73126A90}" type="parTrans" cxnId="{C03AB662-5C8E-49D4-9B63-D8971FF0B494}">
      <dgm:prSet/>
      <dgm:spPr/>
      <dgm:t>
        <a:bodyPr/>
        <a:lstStyle/>
        <a:p>
          <a:endParaRPr lang="en-US"/>
        </a:p>
      </dgm:t>
    </dgm:pt>
    <dgm:pt modelId="{DC7B9036-6B43-4D27-BE3A-77AD412002E2}" type="sibTrans" cxnId="{C03AB662-5C8E-49D4-9B63-D8971FF0B494}">
      <dgm:prSet custT="1"/>
      <dgm:spPr>
        <a:gradFill flip="none" rotWithShape="1">
          <a:gsLst>
            <a:gs pos="13000">
              <a:srgbClr val="FF8402"/>
            </a:gs>
            <a:gs pos="100000">
              <a:srgbClr val="00945F"/>
            </a:gs>
          </a:gsLst>
          <a:lin ang="0" scaled="0"/>
          <a:tileRect/>
        </a:gra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US" sz="1500" kern="1200">
            <a:solidFill>
              <a:srgbClr val="FFFFFF"/>
            </a:solidFill>
            <a:latin typeface="Arial"/>
            <a:ea typeface="+mn-ea"/>
            <a:cs typeface="+mn-cs"/>
          </a:endParaRPr>
        </a:p>
      </dgm:t>
    </dgm:pt>
    <dgm:pt modelId="{C96CFE7E-BAEC-4D27-956A-B7325812CB9B}">
      <dgm:prSet/>
      <dgm:spPr>
        <a:solidFill>
          <a:srgbClr val="00945F"/>
        </a:solidFill>
      </dgm:spPr>
      <dgm:t>
        <a:bodyPr/>
        <a:lstStyle/>
        <a:p>
          <a:r>
            <a:rPr lang="en-US" dirty="0"/>
            <a:t>Develop Questions</a:t>
          </a:r>
        </a:p>
      </dgm:t>
    </dgm:pt>
    <dgm:pt modelId="{B1853830-6A61-41F3-8C1B-6692226AF784}" type="parTrans" cxnId="{6F8D9746-3FA9-41A6-8E67-212D336B4D98}">
      <dgm:prSet/>
      <dgm:spPr/>
      <dgm:t>
        <a:bodyPr/>
        <a:lstStyle/>
        <a:p>
          <a:endParaRPr lang="en-US"/>
        </a:p>
      </dgm:t>
    </dgm:pt>
    <dgm:pt modelId="{DBAD75DA-E0C2-418C-A67D-21F900CD6B2C}" type="sibTrans" cxnId="{6F8D9746-3FA9-41A6-8E67-212D336B4D98}">
      <dgm:prSet custT="1"/>
      <dgm:spPr>
        <a:gradFill flip="none" rotWithShape="1">
          <a:gsLst>
            <a:gs pos="13000">
              <a:srgbClr val="00945F"/>
            </a:gs>
            <a:gs pos="100000">
              <a:srgbClr val="FFCC8C"/>
            </a:gs>
          </a:gsLst>
          <a:lin ang="0" scaled="0"/>
          <a:tileRect/>
        </a:gra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US" sz="1500" kern="1200">
            <a:solidFill>
              <a:srgbClr val="FFFFFF"/>
            </a:solidFill>
            <a:latin typeface="Arial"/>
            <a:ea typeface="+mn-ea"/>
            <a:cs typeface="+mn-cs"/>
          </a:endParaRPr>
        </a:p>
      </dgm:t>
    </dgm:pt>
    <dgm:pt modelId="{A4AD7300-53FE-4156-B8BF-46F35CA770B3}">
      <dgm:prSet/>
      <dgm:spPr>
        <a:solidFill>
          <a:srgbClr val="FFCC8C"/>
        </a:solidFill>
      </dgm:spPr>
      <dgm:t>
        <a:bodyPr/>
        <a:lstStyle/>
        <a:p>
          <a:r>
            <a:rPr lang="en-US"/>
            <a:t>Small Group Discussions</a:t>
          </a:r>
        </a:p>
      </dgm:t>
    </dgm:pt>
    <dgm:pt modelId="{590DB41B-992D-41B1-AF0F-850CAD6A2618}" type="parTrans" cxnId="{443FB9CD-FB3D-45B9-B53C-7D96C376ABB1}">
      <dgm:prSet/>
      <dgm:spPr/>
      <dgm:t>
        <a:bodyPr/>
        <a:lstStyle/>
        <a:p>
          <a:endParaRPr lang="en-US"/>
        </a:p>
      </dgm:t>
    </dgm:pt>
    <dgm:pt modelId="{A8091EF6-31BA-4836-BA10-072522F81F0C}" type="sibTrans" cxnId="{443FB9CD-FB3D-45B9-B53C-7D96C376ABB1}">
      <dgm:prSet custT="1"/>
      <dgm:spPr>
        <a:gradFill flip="none" rotWithShape="1">
          <a:gsLst>
            <a:gs pos="13000">
              <a:srgbClr val="FFCC8C"/>
            </a:gs>
            <a:gs pos="100000">
              <a:srgbClr val="58595B"/>
            </a:gs>
          </a:gsLst>
          <a:lin ang="0" scaled="0"/>
          <a:tileRect/>
        </a:gradFill>
        <a:ln>
          <a:noFill/>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en-US" sz="1500" kern="1200">
            <a:solidFill>
              <a:srgbClr val="FFFFFF"/>
            </a:solidFill>
            <a:latin typeface="Arial"/>
            <a:ea typeface="+mn-ea"/>
            <a:cs typeface="+mn-cs"/>
          </a:endParaRPr>
        </a:p>
      </dgm:t>
    </dgm:pt>
    <dgm:pt modelId="{C1D0F10A-F1B8-4587-A8C2-9527B867DFA3}">
      <dgm:prSet/>
      <dgm:spPr>
        <a:solidFill>
          <a:srgbClr val="58595B"/>
        </a:solidFill>
      </dgm:spPr>
      <dgm:t>
        <a:bodyPr/>
        <a:lstStyle/>
        <a:p>
          <a:r>
            <a:rPr lang="en-US"/>
            <a:t>Debrief</a:t>
          </a:r>
        </a:p>
      </dgm:t>
    </dgm:pt>
    <dgm:pt modelId="{F174E89E-C2F7-4E80-BCE2-0F62BCD5F2CA}" type="parTrans" cxnId="{CC2677F9-5F16-4382-9FC3-545A857CE964}">
      <dgm:prSet/>
      <dgm:spPr/>
      <dgm:t>
        <a:bodyPr/>
        <a:lstStyle/>
        <a:p>
          <a:endParaRPr lang="en-US"/>
        </a:p>
      </dgm:t>
    </dgm:pt>
    <dgm:pt modelId="{D100372C-705F-44BF-A361-E5411F8C0098}" type="sibTrans" cxnId="{CC2677F9-5F16-4382-9FC3-545A857CE964}">
      <dgm:prSet/>
      <dgm:spPr/>
      <dgm:t>
        <a:bodyPr/>
        <a:lstStyle/>
        <a:p>
          <a:endParaRPr lang="en-US"/>
        </a:p>
      </dgm:t>
    </dgm:pt>
    <dgm:pt modelId="{5C6C2375-DC16-4298-BCF7-D368C4EC6C27}" type="pres">
      <dgm:prSet presAssocID="{4CC89ABE-42A5-4735-90BD-2C37F2E1DEC2}" presName="linearFlow" presStyleCnt="0">
        <dgm:presLayoutVars>
          <dgm:resizeHandles val="exact"/>
        </dgm:presLayoutVars>
      </dgm:prSet>
      <dgm:spPr/>
    </dgm:pt>
    <dgm:pt modelId="{CBD4A477-A676-4A88-A694-B81E2278A3AE}" type="pres">
      <dgm:prSet presAssocID="{286D5A00-0447-49D3-8501-BC4E5B5A21F4}" presName="node" presStyleLbl="node1" presStyleIdx="0" presStyleCnt="5" custScaleX="153316">
        <dgm:presLayoutVars>
          <dgm:bulletEnabled val="1"/>
        </dgm:presLayoutVars>
      </dgm:prSet>
      <dgm:spPr/>
    </dgm:pt>
    <dgm:pt modelId="{104FD82E-A4C7-4D8B-9C60-6DC3E2A872CE}" type="pres">
      <dgm:prSet presAssocID="{135F463E-2DD8-44E4-8F03-438023EC6F35}" presName="sibTrans" presStyleLbl="sibTrans2D1" presStyleIdx="0" presStyleCnt="4"/>
      <dgm:spPr/>
    </dgm:pt>
    <dgm:pt modelId="{1EA18628-8B7B-4C72-817E-020F89D14F69}" type="pres">
      <dgm:prSet presAssocID="{135F463E-2DD8-44E4-8F03-438023EC6F35}" presName="connectorText" presStyleLbl="sibTrans2D1" presStyleIdx="0" presStyleCnt="4"/>
      <dgm:spPr/>
    </dgm:pt>
    <dgm:pt modelId="{BD3B5077-EADA-43F1-A131-FDE843931C55}" type="pres">
      <dgm:prSet presAssocID="{4DAAFAAA-2582-44F4-85A5-E784CB773297}" presName="node" presStyleLbl="node1" presStyleIdx="1" presStyleCnt="5" custScaleX="153316">
        <dgm:presLayoutVars>
          <dgm:bulletEnabled val="1"/>
        </dgm:presLayoutVars>
      </dgm:prSet>
      <dgm:spPr/>
    </dgm:pt>
    <dgm:pt modelId="{29EA083E-8258-4293-B6F7-2B53B34C418A}" type="pres">
      <dgm:prSet presAssocID="{DC7B9036-6B43-4D27-BE3A-77AD412002E2}" presName="sibTrans" presStyleLbl="sibTrans2D1" presStyleIdx="1" presStyleCnt="4"/>
      <dgm:spPr>
        <a:xfrm rot="5400000">
          <a:off x="2895408" y="1989855"/>
          <a:ext cx="295023" cy="354028"/>
        </a:xfrm>
        <a:prstGeom prst="rightArrow">
          <a:avLst>
            <a:gd name="adj1" fmla="val 60000"/>
            <a:gd name="adj2" fmla="val 50000"/>
          </a:avLst>
        </a:prstGeom>
      </dgm:spPr>
    </dgm:pt>
    <dgm:pt modelId="{675A9E47-0867-46A3-B253-8FF9C4D829AC}" type="pres">
      <dgm:prSet presAssocID="{DC7B9036-6B43-4D27-BE3A-77AD412002E2}" presName="connectorText" presStyleLbl="sibTrans2D1" presStyleIdx="1" presStyleCnt="4"/>
      <dgm:spPr/>
    </dgm:pt>
    <dgm:pt modelId="{F3E1ADCB-61C5-4402-B96A-5199F8E91AD0}" type="pres">
      <dgm:prSet presAssocID="{C96CFE7E-BAEC-4D27-956A-B7325812CB9B}" presName="node" presStyleLbl="node1" presStyleIdx="2" presStyleCnt="5" custScaleX="154652">
        <dgm:presLayoutVars>
          <dgm:bulletEnabled val="1"/>
        </dgm:presLayoutVars>
      </dgm:prSet>
      <dgm:spPr/>
    </dgm:pt>
    <dgm:pt modelId="{7FDC574F-D14B-43F3-8D05-CFD84D2FCBA0}" type="pres">
      <dgm:prSet presAssocID="{DBAD75DA-E0C2-418C-A67D-21F900CD6B2C}" presName="sibTrans" presStyleLbl="sibTrans2D1" presStyleIdx="2" presStyleCnt="4"/>
      <dgm:spPr>
        <a:xfrm rot="5400000">
          <a:off x="2895408" y="3169948"/>
          <a:ext cx="295023" cy="354028"/>
        </a:xfrm>
        <a:prstGeom prst="rightArrow">
          <a:avLst>
            <a:gd name="adj1" fmla="val 60000"/>
            <a:gd name="adj2" fmla="val 50000"/>
          </a:avLst>
        </a:prstGeom>
      </dgm:spPr>
    </dgm:pt>
    <dgm:pt modelId="{8492085D-502A-474E-8992-7BD1D99A6282}" type="pres">
      <dgm:prSet presAssocID="{DBAD75DA-E0C2-418C-A67D-21F900CD6B2C}" presName="connectorText" presStyleLbl="sibTrans2D1" presStyleIdx="2" presStyleCnt="4"/>
      <dgm:spPr/>
    </dgm:pt>
    <dgm:pt modelId="{F608851F-2C74-4D9F-BC3A-923B9198D26B}" type="pres">
      <dgm:prSet presAssocID="{A4AD7300-53FE-4156-B8BF-46F35CA770B3}" presName="node" presStyleLbl="node1" presStyleIdx="3" presStyleCnt="5" custScaleX="149981">
        <dgm:presLayoutVars>
          <dgm:bulletEnabled val="1"/>
        </dgm:presLayoutVars>
      </dgm:prSet>
      <dgm:spPr/>
    </dgm:pt>
    <dgm:pt modelId="{66C02505-9CBE-4A26-B49C-51C2E8A79B1E}" type="pres">
      <dgm:prSet presAssocID="{A8091EF6-31BA-4836-BA10-072522F81F0C}" presName="sibTrans" presStyleLbl="sibTrans2D1" presStyleIdx="3" presStyleCnt="4"/>
      <dgm:spPr>
        <a:xfrm rot="5400000">
          <a:off x="2895408" y="4350042"/>
          <a:ext cx="295023" cy="354028"/>
        </a:xfrm>
        <a:prstGeom prst="rightArrow">
          <a:avLst>
            <a:gd name="adj1" fmla="val 60000"/>
            <a:gd name="adj2" fmla="val 50000"/>
          </a:avLst>
        </a:prstGeom>
      </dgm:spPr>
    </dgm:pt>
    <dgm:pt modelId="{95313AED-5FF2-4DFF-AC05-5F0FB3B3837D}" type="pres">
      <dgm:prSet presAssocID="{A8091EF6-31BA-4836-BA10-072522F81F0C}" presName="connectorText" presStyleLbl="sibTrans2D1" presStyleIdx="3" presStyleCnt="4"/>
      <dgm:spPr/>
    </dgm:pt>
    <dgm:pt modelId="{A3E011D7-020A-46D7-9C96-B7CB56AA8DAC}" type="pres">
      <dgm:prSet presAssocID="{C1D0F10A-F1B8-4587-A8C2-9527B867DFA3}" presName="node" presStyleLbl="node1" presStyleIdx="4" presStyleCnt="5" custScaleX="147401">
        <dgm:presLayoutVars>
          <dgm:bulletEnabled val="1"/>
        </dgm:presLayoutVars>
      </dgm:prSet>
      <dgm:spPr/>
    </dgm:pt>
  </dgm:ptLst>
  <dgm:cxnLst>
    <dgm:cxn modelId="{9E06FD02-CDC0-4B51-AF03-8E3C8B474340}" type="presOf" srcId="{A8091EF6-31BA-4836-BA10-072522F81F0C}" destId="{95313AED-5FF2-4DFF-AC05-5F0FB3B3837D}" srcOrd="1" destOrd="0" presId="urn:microsoft.com/office/officeart/2005/8/layout/process2"/>
    <dgm:cxn modelId="{536B2007-C4CC-4517-9FF2-B9E3747F034F}" type="presOf" srcId="{4DAAFAAA-2582-44F4-85A5-E784CB773297}" destId="{BD3B5077-EADA-43F1-A131-FDE843931C55}" srcOrd="0" destOrd="0" presId="urn:microsoft.com/office/officeart/2005/8/layout/process2"/>
    <dgm:cxn modelId="{EB19D518-7574-4918-9B2A-07DF098769EB}" type="presOf" srcId="{DBAD75DA-E0C2-418C-A67D-21F900CD6B2C}" destId="{8492085D-502A-474E-8992-7BD1D99A6282}" srcOrd="1" destOrd="0" presId="urn:microsoft.com/office/officeart/2005/8/layout/process2"/>
    <dgm:cxn modelId="{09FFAB19-B6FB-4ECB-B2EF-688CEB7E3D6A}" type="presOf" srcId="{C96CFE7E-BAEC-4D27-956A-B7325812CB9B}" destId="{F3E1ADCB-61C5-4402-B96A-5199F8E91AD0}" srcOrd="0" destOrd="0" presId="urn:microsoft.com/office/officeart/2005/8/layout/process2"/>
    <dgm:cxn modelId="{9396B722-D765-4FE5-A26D-DE2390D710F3}" type="presOf" srcId="{135F463E-2DD8-44E4-8F03-438023EC6F35}" destId="{104FD82E-A4C7-4D8B-9C60-6DC3E2A872CE}" srcOrd="0" destOrd="0" presId="urn:microsoft.com/office/officeart/2005/8/layout/process2"/>
    <dgm:cxn modelId="{FB90EF3A-3F0A-46A9-A2DB-92315B98559A}" type="presOf" srcId="{DC7B9036-6B43-4D27-BE3A-77AD412002E2}" destId="{675A9E47-0867-46A3-B253-8FF9C4D829AC}" srcOrd="1" destOrd="0" presId="urn:microsoft.com/office/officeart/2005/8/layout/process2"/>
    <dgm:cxn modelId="{C03AB662-5C8E-49D4-9B63-D8971FF0B494}" srcId="{4CC89ABE-42A5-4735-90BD-2C37F2E1DEC2}" destId="{4DAAFAAA-2582-44F4-85A5-E784CB773297}" srcOrd="1" destOrd="0" parTransId="{1CB34704-2B8D-4089-8C83-452C73126A90}" sibTransId="{DC7B9036-6B43-4D27-BE3A-77AD412002E2}"/>
    <dgm:cxn modelId="{FC0EDA42-EC10-4581-B732-AE6DF6F4DB34}" type="presOf" srcId="{DC7B9036-6B43-4D27-BE3A-77AD412002E2}" destId="{29EA083E-8258-4293-B6F7-2B53B34C418A}" srcOrd="0" destOrd="0" presId="urn:microsoft.com/office/officeart/2005/8/layout/process2"/>
    <dgm:cxn modelId="{6F8D9746-3FA9-41A6-8E67-212D336B4D98}" srcId="{4CC89ABE-42A5-4735-90BD-2C37F2E1DEC2}" destId="{C96CFE7E-BAEC-4D27-956A-B7325812CB9B}" srcOrd="2" destOrd="0" parTransId="{B1853830-6A61-41F3-8C1B-6692226AF784}" sibTransId="{DBAD75DA-E0C2-418C-A67D-21F900CD6B2C}"/>
    <dgm:cxn modelId="{DF512948-9984-41A5-8E3E-E3EE479F3342}" type="presOf" srcId="{286D5A00-0447-49D3-8501-BC4E5B5A21F4}" destId="{CBD4A477-A676-4A88-A694-B81E2278A3AE}" srcOrd="0" destOrd="0" presId="urn:microsoft.com/office/officeart/2005/8/layout/process2"/>
    <dgm:cxn modelId="{1F4C6059-7517-4389-ADC6-4A62C062C777}" type="presOf" srcId="{135F463E-2DD8-44E4-8F03-438023EC6F35}" destId="{1EA18628-8B7B-4C72-817E-020F89D14F69}" srcOrd="1" destOrd="0" presId="urn:microsoft.com/office/officeart/2005/8/layout/process2"/>
    <dgm:cxn modelId="{B04A4294-AB46-42D2-9C18-537257725F55}" type="presOf" srcId="{4CC89ABE-42A5-4735-90BD-2C37F2E1DEC2}" destId="{5C6C2375-DC16-4298-BCF7-D368C4EC6C27}" srcOrd="0" destOrd="0" presId="urn:microsoft.com/office/officeart/2005/8/layout/process2"/>
    <dgm:cxn modelId="{630C4395-2F69-4BF5-89C2-6FA70DCA007F}" type="presOf" srcId="{A4AD7300-53FE-4156-B8BF-46F35CA770B3}" destId="{F608851F-2C74-4D9F-BC3A-923B9198D26B}" srcOrd="0" destOrd="0" presId="urn:microsoft.com/office/officeart/2005/8/layout/process2"/>
    <dgm:cxn modelId="{30905395-B6CE-4F81-8A6A-31BDD5B59A68}" type="presOf" srcId="{DBAD75DA-E0C2-418C-A67D-21F900CD6B2C}" destId="{7FDC574F-D14B-43F3-8D05-CFD84D2FCBA0}" srcOrd="0" destOrd="0" presId="urn:microsoft.com/office/officeart/2005/8/layout/process2"/>
    <dgm:cxn modelId="{FD1513AB-4CFF-48AE-9680-712246A9916F}" type="presOf" srcId="{C1D0F10A-F1B8-4587-A8C2-9527B867DFA3}" destId="{A3E011D7-020A-46D7-9C96-B7CB56AA8DAC}" srcOrd="0" destOrd="0" presId="urn:microsoft.com/office/officeart/2005/8/layout/process2"/>
    <dgm:cxn modelId="{443FB9CD-FB3D-45B9-B53C-7D96C376ABB1}" srcId="{4CC89ABE-42A5-4735-90BD-2C37F2E1DEC2}" destId="{A4AD7300-53FE-4156-B8BF-46F35CA770B3}" srcOrd="3" destOrd="0" parTransId="{590DB41B-992D-41B1-AF0F-850CAD6A2618}" sibTransId="{A8091EF6-31BA-4836-BA10-072522F81F0C}"/>
    <dgm:cxn modelId="{A4B5E2DA-6FBB-4240-A566-EF35D3A5D60F}" srcId="{4CC89ABE-42A5-4735-90BD-2C37F2E1DEC2}" destId="{286D5A00-0447-49D3-8501-BC4E5B5A21F4}" srcOrd="0" destOrd="0" parTransId="{29CA888E-677A-4259-A692-5083E266EE38}" sibTransId="{135F463E-2DD8-44E4-8F03-438023EC6F35}"/>
    <dgm:cxn modelId="{790689EC-94BB-40D9-8306-BAFF46ED86C7}" type="presOf" srcId="{A8091EF6-31BA-4836-BA10-072522F81F0C}" destId="{66C02505-9CBE-4A26-B49C-51C2E8A79B1E}" srcOrd="0" destOrd="0" presId="urn:microsoft.com/office/officeart/2005/8/layout/process2"/>
    <dgm:cxn modelId="{CC2677F9-5F16-4382-9FC3-545A857CE964}" srcId="{4CC89ABE-42A5-4735-90BD-2C37F2E1DEC2}" destId="{C1D0F10A-F1B8-4587-A8C2-9527B867DFA3}" srcOrd="4" destOrd="0" parTransId="{F174E89E-C2F7-4E80-BCE2-0F62BCD5F2CA}" sibTransId="{D100372C-705F-44BF-A361-E5411F8C0098}"/>
    <dgm:cxn modelId="{F8E74898-74E5-41BD-8E8E-E81F5A93CF44}" type="presParOf" srcId="{5C6C2375-DC16-4298-BCF7-D368C4EC6C27}" destId="{CBD4A477-A676-4A88-A694-B81E2278A3AE}" srcOrd="0" destOrd="0" presId="urn:microsoft.com/office/officeart/2005/8/layout/process2"/>
    <dgm:cxn modelId="{3E4B115A-8365-454B-8317-EDD4086AC67D}" type="presParOf" srcId="{5C6C2375-DC16-4298-BCF7-D368C4EC6C27}" destId="{104FD82E-A4C7-4D8B-9C60-6DC3E2A872CE}" srcOrd="1" destOrd="0" presId="urn:microsoft.com/office/officeart/2005/8/layout/process2"/>
    <dgm:cxn modelId="{80B9963A-13DB-4F24-97C8-F751AF41830F}" type="presParOf" srcId="{104FD82E-A4C7-4D8B-9C60-6DC3E2A872CE}" destId="{1EA18628-8B7B-4C72-817E-020F89D14F69}" srcOrd="0" destOrd="0" presId="urn:microsoft.com/office/officeart/2005/8/layout/process2"/>
    <dgm:cxn modelId="{52CAEA38-6ABE-40B3-B6B0-C39B8EBD39CB}" type="presParOf" srcId="{5C6C2375-DC16-4298-BCF7-D368C4EC6C27}" destId="{BD3B5077-EADA-43F1-A131-FDE843931C55}" srcOrd="2" destOrd="0" presId="urn:microsoft.com/office/officeart/2005/8/layout/process2"/>
    <dgm:cxn modelId="{3D122743-340B-43DC-8886-32C8DC4216D3}" type="presParOf" srcId="{5C6C2375-DC16-4298-BCF7-D368C4EC6C27}" destId="{29EA083E-8258-4293-B6F7-2B53B34C418A}" srcOrd="3" destOrd="0" presId="urn:microsoft.com/office/officeart/2005/8/layout/process2"/>
    <dgm:cxn modelId="{1DEBA12C-95D7-43B7-8073-DE7992625D5F}" type="presParOf" srcId="{29EA083E-8258-4293-B6F7-2B53B34C418A}" destId="{675A9E47-0867-46A3-B253-8FF9C4D829AC}" srcOrd="0" destOrd="0" presId="urn:microsoft.com/office/officeart/2005/8/layout/process2"/>
    <dgm:cxn modelId="{AA6F9C87-FB11-4817-BD86-08781F312135}" type="presParOf" srcId="{5C6C2375-DC16-4298-BCF7-D368C4EC6C27}" destId="{F3E1ADCB-61C5-4402-B96A-5199F8E91AD0}" srcOrd="4" destOrd="0" presId="urn:microsoft.com/office/officeart/2005/8/layout/process2"/>
    <dgm:cxn modelId="{A50CCA0D-2A47-4B66-9F24-71A45E5FD03E}" type="presParOf" srcId="{5C6C2375-DC16-4298-BCF7-D368C4EC6C27}" destId="{7FDC574F-D14B-43F3-8D05-CFD84D2FCBA0}" srcOrd="5" destOrd="0" presId="urn:microsoft.com/office/officeart/2005/8/layout/process2"/>
    <dgm:cxn modelId="{E7AA8147-B11F-4698-B2CA-272D532FBEB4}" type="presParOf" srcId="{7FDC574F-D14B-43F3-8D05-CFD84D2FCBA0}" destId="{8492085D-502A-474E-8992-7BD1D99A6282}" srcOrd="0" destOrd="0" presId="urn:microsoft.com/office/officeart/2005/8/layout/process2"/>
    <dgm:cxn modelId="{2E3DC683-3991-48AF-A5E6-B9BC12528E9C}" type="presParOf" srcId="{5C6C2375-DC16-4298-BCF7-D368C4EC6C27}" destId="{F608851F-2C74-4D9F-BC3A-923B9198D26B}" srcOrd="6" destOrd="0" presId="urn:microsoft.com/office/officeart/2005/8/layout/process2"/>
    <dgm:cxn modelId="{F8BDB722-7B7A-41F9-A3F5-CC6044A7FABA}" type="presParOf" srcId="{5C6C2375-DC16-4298-BCF7-D368C4EC6C27}" destId="{66C02505-9CBE-4A26-B49C-51C2E8A79B1E}" srcOrd="7" destOrd="0" presId="urn:microsoft.com/office/officeart/2005/8/layout/process2"/>
    <dgm:cxn modelId="{1226040D-2550-4BD3-BE4E-2B36D8F0BFA5}" type="presParOf" srcId="{66C02505-9CBE-4A26-B49C-51C2E8A79B1E}" destId="{95313AED-5FF2-4DFF-AC05-5F0FB3B3837D}" srcOrd="0" destOrd="0" presId="urn:microsoft.com/office/officeart/2005/8/layout/process2"/>
    <dgm:cxn modelId="{6AA44C76-175F-403C-A957-A843657E2883}" type="presParOf" srcId="{5C6C2375-DC16-4298-BCF7-D368C4EC6C27}" destId="{A3E011D7-020A-46D7-9C96-B7CB56AA8DAC}"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4A477-A676-4A88-A694-B81E2278A3AE}">
      <dsp:nvSpPr>
        <dsp:cNvPr id="0" name=""/>
        <dsp:cNvSpPr/>
      </dsp:nvSpPr>
      <dsp:spPr>
        <a:xfrm>
          <a:off x="630557" y="3364"/>
          <a:ext cx="4824725" cy="786728"/>
        </a:xfrm>
        <a:prstGeom prst="roundRect">
          <a:avLst>
            <a:gd name="adj" fmla="val 10000"/>
          </a:avLst>
        </a:prstGeom>
        <a:solidFill>
          <a:srgbClr val="0157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Write Learning Objectives</a:t>
          </a:r>
        </a:p>
      </dsp:txBody>
      <dsp:txXfrm>
        <a:off x="653599" y="26406"/>
        <a:ext cx="4778641" cy="740644"/>
      </dsp:txXfrm>
    </dsp:sp>
    <dsp:sp modelId="{104FD82E-A4C7-4D8B-9C60-6DC3E2A872CE}">
      <dsp:nvSpPr>
        <dsp:cNvPr id="0" name=""/>
        <dsp:cNvSpPr/>
      </dsp:nvSpPr>
      <dsp:spPr>
        <a:xfrm rot="5400000">
          <a:off x="2895408" y="809761"/>
          <a:ext cx="295023" cy="354028"/>
        </a:xfrm>
        <a:prstGeom prst="rightArrow">
          <a:avLst>
            <a:gd name="adj1" fmla="val 60000"/>
            <a:gd name="adj2" fmla="val 50000"/>
          </a:avLst>
        </a:prstGeom>
        <a:gradFill flip="none" rotWithShape="1">
          <a:gsLst>
            <a:gs pos="13000">
              <a:srgbClr val="01573D"/>
            </a:gs>
            <a:gs pos="100000">
              <a:srgbClr val="FF8402"/>
            </a:gs>
          </a:gsLst>
          <a:lin ang="0" scaled="0"/>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36712" y="839264"/>
        <a:ext cx="212416" cy="206516"/>
      </dsp:txXfrm>
    </dsp:sp>
    <dsp:sp modelId="{BD3B5077-EADA-43F1-A131-FDE843931C55}">
      <dsp:nvSpPr>
        <dsp:cNvPr id="0" name=""/>
        <dsp:cNvSpPr/>
      </dsp:nvSpPr>
      <dsp:spPr>
        <a:xfrm>
          <a:off x="630557" y="1183458"/>
          <a:ext cx="4824725" cy="786728"/>
        </a:xfrm>
        <a:prstGeom prst="roundRect">
          <a:avLst>
            <a:gd name="adj" fmla="val 10000"/>
          </a:avLst>
        </a:prstGeom>
        <a:solidFill>
          <a:srgbClr val="FF84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Select Case</a:t>
          </a:r>
        </a:p>
      </dsp:txBody>
      <dsp:txXfrm>
        <a:off x="653599" y="1206500"/>
        <a:ext cx="4778641" cy="740644"/>
      </dsp:txXfrm>
    </dsp:sp>
    <dsp:sp modelId="{29EA083E-8258-4293-B6F7-2B53B34C418A}">
      <dsp:nvSpPr>
        <dsp:cNvPr id="0" name=""/>
        <dsp:cNvSpPr/>
      </dsp:nvSpPr>
      <dsp:spPr>
        <a:xfrm rot="5400000">
          <a:off x="2895408" y="1989855"/>
          <a:ext cx="295023" cy="354028"/>
        </a:xfrm>
        <a:prstGeom prst="rightArrow">
          <a:avLst>
            <a:gd name="adj1" fmla="val 60000"/>
            <a:gd name="adj2" fmla="val 50000"/>
          </a:avLst>
        </a:prstGeom>
        <a:gradFill flip="none" rotWithShape="1">
          <a:gsLst>
            <a:gs pos="13000">
              <a:srgbClr val="FF8402"/>
            </a:gs>
            <a:gs pos="100000">
              <a:srgbClr val="00945F"/>
            </a:gs>
          </a:gsLst>
          <a:lin ang="0" scaled="0"/>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Arial"/>
            <a:ea typeface="+mn-ea"/>
            <a:cs typeface="+mn-cs"/>
          </a:endParaRPr>
        </a:p>
      </dsp:txBody>
      <dsp:txXfrm rot="-5400000">
        <a:off x="2936712" y="2019358"/>
        <a:ext cx="212416" cy="206516"/>
      </dsp:txXfrm>
    </dsp:sp>
    <dsp:sp modelId="{F3E1ADCB-61C5-4402-B96A-5199F8E91AD0}">
      <dsp:nvSpPr>
        <dsp:cNvPr id="0" name=""/>
        <dsp:cNvSpPr/>
      </dsp:nvSpPr>
      <dsp:spPr>
        <a:xfrm>
          <a:off x="609535" y="2363551"/>
          <a:ext cx="4866768" cy="786728"/>
        </a:xfrm>
        <a:prstGeom prst="roundRect">
          <a:avLst>
            <a:gd name="adj" fmla="val 10000"/>
          </a:avLst>
        </a:prstGeom>
        <a:solidFill>
          <a:srgbClr val="0094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Develop Questions</a:t>
          </a:r>
        </a:p>
      </dsp:txBody>
      <dsp:txXfrm>
        <a:off x="632577" y="2386593"/>
        <a:ext cx="4820684" cy="740644"/>
      </dsp:txXfrm>
    </dsp:sp>
    <dsp:sp modelId="{7FDC574F-D14B-43F3-8D05-CFD84D2FCBA0}">
      <dsp:nvSpPr>
        <dsp:cNvPr id="0" name=""/>
        <dsp:cNvSpPr/>
      </dsp:nvSpPr>
      <dsp:spPr>
        <a:xfrm rot="5400000">
          <a:off x="2895408" y="3169948"/>
          <a:ext cx="295023" cy="354028"/>
        </a:xfrm>
        <a:prstGeom prst="rightArrow">
          <a:avLst>
            <a:gd name="adj1" fmla="val 60000"/>
            <a:gd name="adj2" fmla="val 50000"/>
          </a:avLst>
        </a:prstGeom>
        <a:gradFill flip="none" rotWithShape="1">
          <a:gsLst>
            <a:gs pos="13000">
              <a:srgbClr val="00945F"/>
            </a:gs>
            <a:gs pos="100000">
              <a:srgbClr val="FFCC8C"/>
            </a:gs>
          </a:gsLst>
          <a:lin ang="0" scaled="0"/>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Arial"/>
            <a:ea typeface="+mn-ea"/>
            <a:cs typeface="+mn-cs"/>
          </a:endParaRPr>
        </a:p>
      </dsp:txBody>
      <dsp:txXfrm rot="-5400000">
        <a:off x="2936712" y="3199451"/>
        <a:ext cx="212416" cy="206516"/>
      </dsp:txXfrm>
    </dsp:sp>
    <dsp:sp modelId="{F608851F-2C74-4D9F-BC3A-923B9198D26B}">
      <dsp:nvSpPr>
        <dsp:cNvPr id="0" name=""/>
        <dsp:cNvSpPr/>
      </dsp:nvSpPr>
      <dsp:spPr>
        <a:xfrm>
          <a:off x="683032" y="3543644"/>
          <a:ext cx="4719775" cy="786728"/>
        </a:xfrm>
        <a:prstGeom prst="roundRect">
          <a:avLst>
            <a:gd name="adj" fmla="val 10000"/>
          </a:avLst>
        </a:prstGeom>
        <a:solidFill>
          <a:srgbClr val="FFCC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Small Group Discussions</a:t>
          </a:r>
        </a:p>
      </dsp:txBody>
      <dsp:txXfrm>
        <a:off x="706074" y="3566686"/>
        <a:ext cx="4673691" cy="740644"/>
      </dsp:txXfrm>
    </dsp:sp>
    <dsp:sp modelId="{66C02505-9CBE-4A26-B49C-51C2E8A79B1E}">
      <dsp:nvSpPr>
        <dsp:cNvPr id="0" name=""/>
        <dsp:cNvSpPr/>
      </dsp:nvSpPr>
      <dsp:spPr>
        <a:xfrm rot="5400000">
          <a:off x="2895408" y="4350042"/>
          <a:ext cx="295023" cy="354028"/>
        </a:xfrm>
        <a:prstGeom prst="rightArrow">
          <a:avLst>
            <a:gd name="adj1" fmla="val 60000"/>
            <a:gd name="adj2" fmla="val 50000"/>
          </a:avLst>
        </a:prstGeom>
        <a:gradFill flip="none" rotWithShape="1">
          <a:gsLst>
            <a:gs pos="13000">
              <a:srgbClr val="FFCC8C"/>
            </a:gs>
            <a:gs pos="100000">
              <a:srgbClr val="58595B"/>
            </a:gs>
          </a:gsLst>
          <a:lin ang="0" scaled="0"/>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rgbClr val="FFFFFF"/>
            </a:solidFill>
            <a:latin typeface="Arial"/>
            <a:ea typeface="+mn-ea"/>
            <a:cs typeface="+mn-cs"/>
          </a:endParaRPr>
        </a:p>
      </dsp:txBody>
      <dsp:txXfrm rot="-5400000">
        <a:off x="2936712" y="4379545"/>
        <a:ext cx="212416" cy="206516"/>
      </dsp:txXfrm>
    </dsp:sp>
    <dsp:sp modelId="{A3E011D7-020A-46D7-9C96-B7CB56AA8DAC}">
      <dsp:nvSpPr>
        <dsp:cNvPr id="0" name=""/>
        <dsp:cNvSpPr/>
      </dsp:nvSpPr>
      <dsp:spPr>
        <a:xfrm>
          <a:off x="723627" y="4723738"/>
          <a:ext cx="4638585" cy="786728"/>
        </a:xfrm>
        <a:prstGeom prst="roundRect">
          <a:avLst>
            <a:gd name="adj" fmla="val 10000"/>
          </a:avLst>
        </a:prstGeom>
        <a:solidFill>
          <a:srgbClr val="5859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Debrief</a:t>
          </a:r>
        </a:p>
      </dsp:txBody>
      <dsp:txXfrm>
        <a:off x="746669" y="4746780"/>
        <a:ext cx="4592501" cy="7406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564CC-495C-4211-B4BA-642F2A233EFD}"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F1500-6958-4ED2-9ABA-8A48C29D8940}" type="slidenum">
              <a:rPr lang="en-US" smtClean="0"/>
              <a:t>‹#›</a:t>
            </a:fld>
            <a:endParaRPr lang="en-US"/>
          </a:p>
        </p:txBody>
      </p:sp>
    </p:spTree>
    <p:extLst>
      <p:ext uri="{BB962C8B-B14F-4D97-AF65-F5344CB8AC3E}">
        <p14:creationId xmlns:p14="http://schemas.microsoft.com/office/powerpoint/2010/main" val="347454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F3B34-F78E-3415-F66E-4307C1C25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94EDD-185D-8EC1-E304-B85BD14BE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26676-02F3-AEE5-DD53-615964B41B9E}"/>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3B41BE38-0706-AC65-BDA3-EC32589778DF}"/>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339992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347D-A049-3E92-9031-F1FD40EB2E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9C323-E5B3-8D5E-EDAC-87F46CCB4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423A3-560C-3CF2-AC4B-15A0853FB7BE}"/>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F249FC9D-8174-FEE3-D079-849B2A943208}"/>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57538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65BF1-245F-1D4D-DB34-0AD426439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888E8-A11E-1B77-CD04-F81297027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E8E3E-9ACF-27FF-B21B-8AF3A7A35F0C}"/>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22667164-F2AC-7877-0112-95D0A8DCBB38}"/>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95506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4EAE0-C22B-772D-2963-353F9D44D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1B3FB-05D3-5CEC-154C-371A509C3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5C8FA-525C-5F50-6757-77B91540840D}"/>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A4E056F1-FA43-6220-B1B3-98663B278BF2}"/>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237896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068D-4A05-FBF0-E3B7-31D64DA06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08D64-87EF-5C55-BE7E-7F235CE1E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1D6DE-9D64-D04F-588D-C24CC73CA4BA}"/>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160CA4D0-13F3-2981-D484-464D8E18B359}"/>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360050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0B232-3A8E-9360-B0E1-D627FB669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C094B-AA27-484B-2A14-2BA7740A9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64176-C506-55F2-0DC8-B8BD89393F66}"/>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5B9B26E5-0F01-3DE7-9C61-D37C7E5B83FA}"/>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386352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F6FB6-C58D-AC66-E7D4-ADCE564B4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E879B-C8B9-4813-64C1-23DBF230B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BA4E1-FD70-BB06-2131-FCDA965003A7}"/>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C5A2E14D-BF5C-7824-1D09-7BCDD28C36D6}"/>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147951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6BF5-6AB9-DC88-0383-53962CB42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B9161-2943-FA60-C6DB-6801A12B2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CED34-162D-7A97-D85A-43433A5BAD20}"/>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DBF990FB-97C0-0BB7-265C-7319D2E5A5C0}"/>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79311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F35BA-67D8-3B08-A034-B157C012A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F8930-5DA0-BAB8-FC70-3BF903B99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67E98-7C70-8082-2918-55F28F925799}"/>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8EABD8B5-279C-AFD2-7C44-FFC5BBA3916E}"/>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340746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125"/>
              </a:spcBef>
              <a:buFont typeface="Arial" panose="020B0604020202020204" pitchFamily="34" charset="0"/>
              <a:buChar char="•"/>
            </a:pPr>
            <a:r>
              <a:rPr lang="en-US" b="0" i="0" dirty="0">
                <a:effectLst/>
                <a:latin typeface="Ridley"/>
              </a:rPr>
              <a:t>What do you want students to learn from the discussion of the case?</a:t>
            </a:r>
          </a:p>
          <a:p>
            <a:pPr algn="l">
              <a:spcBef>
                <a:spcPts val="1125"/>
              </a:spcBef>
              <a:buFont typeface="Arial" panose="020B0604020202020204" pitchFamily="34" charset="0"/>
              <a:buChar char="•"/>
            </a:pPr>
            <a:r>
              <a:rPr lang="en-US" b="0" i="0" dirty="0">
                <a:effectLst/>
                <a:latin typeface="Ridley"/>
              </a:rPr>
              <a:t>What do they already know that applies to the case?</a:t>
            </a:r>
          </a:p>
          <a:p>
            <a:pPr algn="l">
              <a:spcBef>
                <a:spcPts val="1125"/>
              </a:spcBef>
              <a:buFont typeface="Arial" panose="020B0604020202020204" pitchFamily="34" charset="0"/>
              <a:buChar char="•"/>
            </a:pPr>
            <a:r>
              <a:rPr lang="en-US" b="0" i="0" dirty="0">
                <a:effectLst/>
                <a:latin typeface="Ridley"/>
              </a:rPr>
              <a:t>What are the issues that may be raised in discussion?</a:t>
            </a:r>
          </a:p>
          <a:p>
            <a:pPr algn="l">
              <a:spcBef>
                <a:spcPts val="1125"/>
              </a:spcBef>
              <a:buFont typeface="Arial" panose="020B0604020202020204" pitchFamily="34" charset="0"/>
              <a:buChar char="•"/>
            </a:pPr>
            <a:r>
              <a:rPr lang="en-US" b="0" i="0" dirty="0">
                <a:effectLst/>
                <a:latin typeface="Ridley"/>
              </a:rPr>
              <a:t>How will the case and discussion be introduced?</a:t>
            </a:r>
          </a:p>
          <a:p>
            <a:pPr algn="l">
              <a:spcBef>
                <a:spcPts val="1125"/>
              </a:spcBef>
              <a:buFont typeface="Arial" panose="020B0604020202020204" pitchFamily="34" charset="0"/>
              <a:buChar char="•"/>
            </a:pPr>
            <a:r>
              <a:rPr lang="en-US" b="0" i="0" dirty="0">
                <a:effectLst/>
                <a:latin typeface="Ridley"/>
              </a:rPr>
              <a:t>What preparation is expected of students? (Do they need to read the case ahead of time? Do research? Write anything?)</a:t>
            </a:r>
          </a:p>
          <a:p>
            <a:pPr algn="l">
              <a:spcBef>
                <a:spcPts val="1125"/>
              </a:spcBef>
              <a:buFont typeface="Arial" panose="020B0604020202020204" pitchFamily="34" charset="0"/>
              <a:buChar char="•"/>
            </a:pPr>
            <a:r>
              <a:rPr lang="en-US" b="0" i="0" dirty="0">
                <a:effectLst/>
                <a:latin typeface="Ridley"/>
              </a:rPr>
              <a:t>What directions do you need to provide students regarding what they are supposed to do and accomplish?</a:t>
            </a:r>
          </a:p>
          <a:p>
            <a:pPr algn="l">
              <a:spcBef>
                <a:spcPts val="1125"/>
              </a:spcBef>
              <a:buFont typeface="Arial" panose="020B0604020202020204" pitchFamily="34" charset="0"/>
              <a:buChar char="•"/>
            </a:pPr>
            <a:r>
              <a:rPr lang="en-US" b="0" i="0" dirty="0">
                <a:effectLst/>
                <a:latin typeface="Ridley"/>
              </a:rPr>
              <a:t>Do you need to divide students into groups or will they discuss as the whole class?</a:t>
            </a:r>
          </a:p>
          <a:p>
            <a:pPr algn="l">
              <a:spcBef>
                <a:spcPts val="1125"/>
              </a:spcBef>
              <a:buFont typeface="Arial" panose="020B0604020202020204" pitchFamily="34" charset="0"/>
              <a:buChar char="•"/>
            </a:pPr>
            <a:r>
              <a:rPr lang="en-US" b="0" i="0" dirty="0">
                <a:effectLst/>
                <a:latin typeface="Ridley"/>
              </a:rPr>
              <a:t>Are you going to use role-playing or facilitators or record keepers? If so, how?</a:t>
            </a:r>
          </a:p>
          <a:p>
            <a:pPr algn="l">
              <a:spcBef>
                <a:spcPts val="1125"/>
              </a:spcBef>
              <a:buFont typeface="Arial" panose="020B0604020202020204" pitchFamily="34" charset="0"/>
              <a:buChar char="•"/>
            </a:pPr>
            <a:r>
              <a:rPr lang="en-US" b="0" i="0" dirty="0">
                <a:effectLst/>
                <a:latin typeface="Ridley"/>
              </a:rPr>
              <a:t>What are the opening questions?</a:t>
            </a:r>
          </a:p>
          <a:p>
            <a:pPr algn="l">
              <a:spcBef>
                <a:spcPts val="1125"/>
              </a:spcBef>
              <a:buFont typeface="Arial" panose="020B0604020202020204" pitchFamily="34" charset="0"/>
              <a:buChar char="•"/>
            </a:pPr>
            <a:r>
              <a:rPr lang="en-US" b="0" i="0" dirty="0">
                <a:effectLst/>
                <a:latin typeface="Ridley"/>
              </a:rPr>
              <a:t>How much time is needed for students to discuss the case?</a:t>
            </a:r>
          </a:p>
          <a:p>
            <a:pPr algn="l">
              <a:spcBef>
                <a:spcPts val="1125"/>
              </a:spcBef>
              <a:buFont typeface="Arial" panose="020B0604020202020204" pitchFamily="34" charset="0"/>
              <a:buChar char="•"/>
            </a:pPr>
            <a:r>
              <a:rPr lang="en-US" b="0" i="0" dirty="0">
                <a:effectLst/>
                <a:latin typeface="Ridley"/>
              </a:rPr>
              <a:t>What concepts are to be applied/extracted during the discussion?</a:t>
            </a:r>
          </a:p>
          <a:p>
            <a:pPr algn="l">
              <a:spcBef>
                <a:spcPts val="1125"/>
              </a:spcBef>
              <a:buFont typeface="Arial" panose="020B0604020202020204" pitchFamily="34" charset="0"/>
              <a:buChar char="•"/>
            </a:pPr>
            <a:r>
              <a:rPr lang="en-US" b="0" i="0" dirty="0">
                <a:effectLst/>
                <a:latin typeface="Ridley"/>
              </a:rPr>
              <a:t>How will you evaluate students?</a:t>
            </a:r>
          </a:p>
          <a:p>
            <a:pPr algn="l">
              <a:spcBef>
                <a:spcPts val="1125"/>
              </a:spcBef>
              <a:buFont typeface="Arial" panose="020B0604020202020204" pitchFamily="34" charset="0"/>
              <a:buChar char="•"/>
            </a:pPr>
            <a:endParaRPr lang="en-US" b="0" i="0" dirty="0">
              <a:effectLst/>
              <a:latin typeface="Ridley"/>
            </a:endParaRPr>
          </a:p>
          <a:p>
            <a:pPr marL="0" marR="0" lvl="0" indent="0" algn="l" defTabSz="914400" rtl="0" eaLnBrk="1" fontAlgn="auto" latinLnBrk="0" hangingPunct="1">
              <a:lnSpc>
                <a:spcPct val="100000"/>
              </a:lnSpc>
              <a:spcBef>
                <a:spcPts val="1125"/>
              </a:spcBef>
              <a:spcAft>
                <a:spcPts val="0"/>
              </a:spcAft>
              <a:buClrTx/>
              <a:buSzTx/>
              <a:buFont typeface="Arial" panose="020B0604020202020204" pitchFamily="34" charset="0"/>
              <a:buChar char="•"/>
              <a:tabLst/>
              <a:defRPr/>
            </a:pPr>
            <a:r>
              <a:rPr lang="en-US" dirty="0"/>
              <a:t>Develop Questions (open-ended) (groups must reach a decision, recommendation, prediction, judgment)</a:t>
            </a:r>
          </a:p>
          <a:p>
            <a:pPr algn="l">
              <a:spcBef>
                <a:spcPts val="1125"/>
              </a:spcBef>
              <a:buFont typeface="Arial" panose="020B0604020202020204" pitchFamily="34" charset="0"/>
              <a:buChar char="•"/>
            </a:pPr>
            <a:endParaRPr lang="en-US" b="0" i="0" dirty="0">
              <a:effectLst/>
              <a:latin typeface="Ridley"/>
            </a:endParaRPr>
          </a:p>
          <a:p>
            <a:endParaRPr lang="en-US" dirty="0"/>
          </a:p>
        </p:txBody>
      </p:sp>
      <p:sp>
        <p:nvSpPr>
          <p:cNvPr id="4" name="Slide Number Placeholder 3"/>
          <p:cNvSpPr>
            <a:spLocks noGrp="1"/>
          </p:cNvSpPr>
          <p:nvPr>
            <p:ph type="sldNum" sz="quarter" idx="5"/>
          </p:nvPr>
        </p:nvSpPr>
        <p:spPr/>
        <p:txBody>
          <a:bodyPr/>
          <a:lstStyle/>
          <a:p>
            <a:fld id="{03998BC8-62CD-4233-8770-509D3CCDE762}" type="slidenum">
              <a:rPr lang="en-US" smtClean="0"/>
              <a:t>29</a:t>
            </a:fld>
            <a:endParaRPr lang="en-US"/>
          </a:p>
        </p:txBody>
      </p:sp>
    </p:spTree>
    <p:extLst>
      <p:ext uri="{BB962C8B-B14F-4D97-AF65-F5344CB8AC3E}">
        <p14:creationId xmlns:p14="http://schemas.microsoft.com/office/powerpoint/2010/main" val="318045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5B5F5-9541-32ED-78BF-C099B49F3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0CE1B-7CC2-BD62-8D33-1B23A8F55C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48394-2DE8-89AB-44BC-98935C3D5C23}"/>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A58FE19E-1D13-F975-6FBF-CEE7C0193C36}"/>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303864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5CE59-FDF6-61F3-E757-FBC86FF43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3417A-7965-3AFC-2046-86376C54D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3340A-6C21-C3BD-985C-AAB84201D582}"/>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9AF78EDC-B84B-97D8-4080-A384180D569A}"/>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388763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EAB7-BF6F-23C3-C093-22B3AC41F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8E428-8314-F37D-60D8-CC441DA20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3AF06-27B5-56E2-10EA-9C248ED50A0D}"/>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ECB5AEDA-9D66-8D3B-6BF7-FCEA6563633B}"/>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146936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726B2-2D58-B5EC-D49C-432C787F0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ADD0D-67AF-1231-C612-6AF9FAB0E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20FF3-D975-F726-D66A-F8B32E7EC414}"/>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F1D64096-FB13-D1EE-0CB2-3EC48F5A28B7}"/>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134559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8ED35-DF26-AC58-9108-B04528376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4A7A9-20B3-9676-8082-786ADCB48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DBE57-2971-AD7D-75A3-71703F3DC73C}"/>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895C99B8-D82B-EB77-8BB2-08AE8A9445EF}"/>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385215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A325-49BB-AA35-8BC4-E56F77857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0B7A8-9A4B-3359-326A-37CA7769C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C2E57-3CFE-EA0D-BB5E-8C1D612B727F}"/>
              </a:ext>
            </a:extLst>
          </p:cNvPr>
          <p:cNvSpPr>
            <a:spLocks noGrp="1"/>
          </p:cNvSpPr>
          <p:nvPr>
            <p:ph type="body" idx="1"/>
          </p:nvPr>
        </p:nvSpPr>
        <p:spPr/>
        <p:txBody>
          <a:bodyPr/>
          <a:lstStyle/>
          <a:p>
            <a:pPr marL="133595" indent="0">
              <a:buNone/>
            </a:pPr>
            <a:endParaRPr lang="en-US" dirty="0"/>
          </a:p>
        </p:txBody>
      </p:sp>
      <p:sp>
        <p:nvSpPr>
          <p:cNvPr id="4" name="TextBox 3">
            <a:extLst>
              <a:ext uri="{FF2B5EF4-FFF2-40B4-BE49-F238E27FC236}">
                <a16:creationId xmlns:a16="http://schemas.microsoft.com/office/drawing/2014/main" id="{030EAC8E-A50A-84BF-559C-FFA894374659}"/>
              </a:ext>
            </a:extLst>
          </p:cNvPr>
          <p:cNvSpPr txBox="1"/>
          <p:nvPr/>
        </p:nvSpPr>
        <p:spPr>
          <a:xfrm>
            <a:off x="0" y="1"/>
            <a:ext cx="3772579" cy="307724"/>
          </a:xfrm>
          <a:prstGeom prst="rect">
            <a:avLst/>
          </a:prstGeom>
          <a:noFill/>
        </p:spPr>
        <p:txBody>
          <a:bodyPr vert="horz" lIns="91388" tIns="45694" rIns="91388" bIns="45694" rtlCol="0">
            <a:spAutoFit/>
          </a:bodyPr>
          <a:lstStyle/>
          <a:p>
            <a:endParaRPr lang="en-US"/>
          </a:p>
        </p:txBody>
      </p:sp>
    </p:spTree>
    <p:extLst>
      <p:ext uri="{BB962C8B-B14F-4D97-AF65-F5344CB8AC3E}">
        <p14:creationId xmlns:p14="http://schemas.microsoft.com/office/powerpoint/2010/main" val="90490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2430341" y="4101483"/>
            <a:ext cx="7086522" cy="1057640"/>
          </a:xfrm>
        </p:spPr>
        <p:txBody>
          <a:bodyPr anchor="ctr">
            <a:normAutofit/>
          </a:bodyPr>
          <a:lstStyle>
            <a:lvl1pPr algn="ctr">
              <a:defRPr sz="4000" b="0">
                <a:solidFill>
                  <a:schemeClr val="bg1">
                    <a:lumMod val="95000"/>
                  </a:schemeClr>
                </a:solidFill>
              </a:defRPr>
            </a:lvl1pPr>
          </a:lstStyle>
          <a:p>
            <a:r>
              <a:rPr lang="en-US" dirty="0"/>
              <a:t>Add Presentation Title Here</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5490664"/>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Here</a:t>
            </a:r>
          </a:p>
          <a:p>
            <a:r>
              <a:rPr lang="en-US" dirty="0"/>
              <a:t>Position Title</a:t>
            </a:r>
          </a:p>
        </p:txBody>
      </p:sp>
    </p:spTree>
    <p:extLst>
      <p:ext uri="{BB962C8B-B14F-4D97-AF65-F5344CB8AC3E}">
        <p14:creationId xmlns:p14="http://schemas.microsoft.com/office/powerpoint/2010/main" val="9132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73D-4579-6B48-84A6-610C8D75760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Content Placeholder 2">
            <a:extLst>
              <a:ext uri="{FF2B5EF4-FFF2-40B4-BE49-F238E27FC236}">
                <a16:creationId xmlns:a16="http://schemas.microsoft.com/office/drawing/2014/main" id="{F501B71C-1414-4344-BE9A-4E5AB22248A6}"/>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1BA34D-8BD6-7B4E-901E-37B5C80DC54D}"/>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Subtopic goes here.</a:t>
            </a:r>
          </a:p>
        </p:txBody>
      </p:sp>
    </p:spTree>
    <p:extLst>
      <p:ext uri="{BB962C8B-B14F-4D97-AF65-F5344CB8AC3E}">
        <p14:creationId xmlns:p14="http://schemas.microsoft.com/office/powerpoint/2010/main" val="313017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362D-8175-DD49-A168-0502388E8FA9}"/>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Topic Goes Here</a:t>
            </a:r>
          </a:p>
        </p:txBody>
      </p:sp>
      <p:sp>
        <p:nvSpPr>
          <p:cNvPr id="3" name="Picture Placeholder 2">
            <a:extLst>
              <a:ext uri="{FF2B5EF4-FFF2-40B4-BE49-F238E27FC236}">
                <a16:creationId xmlns:a16="http://schemas.microsoft.com/office/drawing/2014/main" id="{D74E1B8F-0647-594C-B682-05977D5B1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CB84CC-AAAA-E748-9A78-C4C9DD0F22B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info goes here.</a:t>
            </a:r>
          </a:p>
        </p:txBody>
      </p:sp>
    </p:spTree>
    <p:extLst>
      <p:ext uri="{BB962C8B-B14F-4D97-AF65-F5344CB8AC3E}">
        <p14:creationId xmlns:p14="http://schemas.microsoft.com/office/powerpoint/2010/main" val="45134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2057400"/>
            <a:ext cx="10519719" cy="2743200"/>
          </a:xfrm>
          <a:prstGeom prst="rect">
            <a:avLst/>
          </a:prstGeom>
        </p:spPr>
        <p:txBody>
          <a:bodyPr anchor="ctr">
            <a:normAutofit/>
          </a:bodyPr>
          <a:lstStyle>
            <a:lvl1pPr algn="ctr">
              <a:defRPr sz="4400" b="0">
                <a:solidFill>
                  <a:srgbClr val="F6941F"/>
                </a:solidFill>
              </a:defRPr>
            </a:lvl1pPr>
          </a:lstStyle>
          <a:p>
            <a:r>
              <a:rPr lang="en-US" dirty="0"/>
              <a:t>Section Header Goes Here</a:t>
            </a:r>
          </a:p>
        </p:txBody>
      </p:sp>
    </p:spTree>
    <p:extLst>
      <p:ext uri="{BB962C8B-B14F-4D97-AF65-F5344CB8AC3E}">
        <p14:creationId xmlns:p14="http://schemas.microsoft.com/office/powerpoint/2010/main" val="347909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50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with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043609"/>
            <a:ext cx="10519719" cy="1828800"/>
          </a:xfrm>
        </p:spPr>
        <p:txBody>
          <a:bodyPr anchor="ctr">
            <a:normAutofit/>
          </a:bodyPr>
          <a:lstStyle>
            <a:lvl1pPr algn="ctr">
              <a:defRPr sz="4400" b="0">
                <a:solidFill>
                  <a:schemeClr val="bg1">
                    <a:lumMod val="95000"/>
                  </a:schemeClr>
                </a:solidFill>
              </a:defRPr>
            </a:lvl1pPr>
          </a:lstStyle>
          <a:p>
            <a:r>
              <a:rPr lang="en-US" dirty="0"/>
              <a:t>Questions?</a:t>
            </a:r>
          </a:p>
        </p:txBody>
      </p:sp>
      <p:sp>
        <p:nvSpPr>
          <p:cNvPr id="3" name="Subtitle 2">
            <a:extLst>
              <a:ext uri="{FF2B5EF4-FFF2-40B4-BE49-F238E27FC236}">
                <a16:creationId xmlns:a16="http://schemas.microsoft.com/office/drawing/2014/main" id="{0E99535E-4F1B-2B4A-99D0-7D23A2653B35}"/>
              </a:ext>
            </a:extLst>
          </p:cNvPr>
          <p:cNvSpPr>
            <a:spLocks noGrp="1"/>
          </p:cNvSpPr>
          <p:nvPr>
            <p:ph type="subTitle" idx="1" hasCustomPrompt="1"/>
          </p:nvPr>
        </p:nvSpPr>
        <p:spPr>
          <a:xfrm>
            <a:off x="836140" y="3333873"/>
            <a:ext cx="10519718" cy="1058416"/>
          </a:xfrm>
          <a:prstGeom prst="rect">
            <a:avLst/>
          </a:prstGeom>
        </p:spPr>
        <p:txBody>
          <a:bodyPr/>
          <a:lstStyle>
            <a:lvl1pPr marL="0" indent="0" algn="ctr">
              <a:spcBef>
                <a:spcPts val="600"/>
              </a:spcBef>
              <a:buNone/>
              <a:defRPr sz="2400">
                <a:solidFill>
                  <a:srgbClr val="F6941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here.</a:t>
            </a:r>
          </a:p>
        </p:txBody>
      </p:sp>
    </p:spTree>
    <p:extLst>
      <p:ext uri="{BB962C8B-B14F-4D97-AF65-F5344CB8AC3E}">
        <p14:creationId xmlns:p14="http://schemas.microsoft.com/office/powerpoint/2010/main" val="118041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1282148"/>
            <a:ext cx="10519719" cy="2743200"/>
          </a:xfrm>
        </p:spPr>
        <p:txBody>
          <a:bodyPr anchor="ctr">
            <a:normAutofit/>
          </a:bodyPr>
          <a:lstStyle>
            <a:lvl1pPr algn="ctr">
              <a:defRPr sz="4400" b="0">
                <a:solidFill>
                  <a:schemeClr val="bg1">
                    <a:lumMod val="95000"/>
                  </a:schemeClr>
                </a:solidFill>
              </a:defRPr>
            </a:lvl1pPr>
          </a:lstStyle>
          <a:p>
            <a:r>
              <a:rPr lang="en-US" dirty="0"/>
              <a:t>Questions?</a:t>
            </a:r>
          </a:p>
        </p:txBody>
      </p:sp>
    </p:spTree>
    <p:extLst>
      <p:ext uri="{BB962C8B-B14F-4D97-AF65-F5344CB8AC3E}">
        <p14:creationId xmlns:p14="http://schemas.microsoft.com/office/powerpoint/2010/main" val="104759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no auth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1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autho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0A12-4281-3148-929F-E1987EBF08E0}"/>
              </a:ext>
            </a:extLst>
          </p:cNvPr>
          <p:cNvSpPr>
            <a:spLocks noGrp="1"/>
          </p:cNvSpPr>
          <p:nvPr>
            <p:ph type="ctrTitle" hasCustomPrompt="1"/>
          </p:nvPr>
        </p:nvSpPr>
        <p:spPr>
          <a:xfrm>
            <a:off x="836140" y="4292354"/>
            <a:ext cx="10519719" cy="1549153"/>
          </a:xfrm>
        </p:spPr>
        <p:txBody>
          <a:bodyPr anchor="ctr">
            <a:normAutofit/>
          </a:bodyPr>
          <a:lstStyle>
            <a:lvl1pPr algn="ctr">
              <a:defRPr sz="4400" b="0">
                <a:solidFill>
                  <a:schemeClr val="bg1">
                    <a:lumMod val="95000"/>
                  </a:schemeClr>
                </a:solidFill>
              </a:defRPr>
            </a:lvl1pPr>
          </a:lstStyle>
          <a:p>
            <a:r>
              <a:rPr lang="en-US" dirty="0"/>
              <a:t>Add Presentation Title Here</a:t>
            </a:r>
          </a:p>
        </p:txBody>
      </p:sp>
    </p:spTree>
    <p:extLst>
      <p:ext uri="{BB962C8B-B14F-4D97-AF65-F5344CB8AC3E}">
        <p14:creationId xmlns:p14="http://schemas.microsoft.com/office/powerpoint/2010/main" val="362997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F0A-C91C-DF42-8392-2EEE75A13307}"/>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5A0C5E1C-B105-0F49-A6C6-1C4F8120FE4C}"/>
              </a:ext>
            </a:extLst>
          </p:cNvPr>
          <p:cNvSpPr>
            <a:spLocks noGrp="1"/>
          </p:cNvSpPr>
          <p:nvPr>
            <p:ph idx="1" hasCustomPrompt="1"/>
          </p:nvPr>
        </p:nvSpPr>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283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CD8-92E6-4E4C-A9ED-60997ACD78AA}"/>
              </a:ext>
            </a:extLst>
          </p:cNvPr>
          <p:cNvSpPr>
            <a:spLocks noGrp="1"/>
          </p:cNvSpPr>
          <p:nvPr>
            <p:ph type="title" hasCustomPrompt="1"/>
          </p:nvPr>
        </p:nvSpPr>
        <p:spPr/>
        <p:txBody>
          <a:bodyPr/>
          <a:lstStyle/>
          <a:p>
            <a:r>
              <a:rPr lang="en-US" dirty="0"/>
              <a:t>Topic Goes Here</a:t>
            </a:r>
          </a:p>
        </p:txBody>
      </p:sp>
      <p:sp>
        <p:nvSpPr>
          <p:cNvPr id="3" name="Content Placeholder 2">
            <a:extLst>
              <a:ext uri="{FF2B5EF4-FFF2-40B4-BE49-F238E27FC236}">
                <a16:creationId xmlns:a16="http://schemas.microsoft.com/office/drawing/2014/main" id="{8534DA1E-E118-7347-90CE-2FEA4D5526C3}"/>
              </a:ext>
            </a:extLst>
          </p:cNvPr>
          <p:cNvSpPr>
            <a:spLocks noGrp="1"/>
          </p:cNvSpPr>
          <p:nvPr>
            <p:ph sz="half" idx="1" hasCustomPrompt="1"/>
          </p:nvPr>
        </p:nvSpPr>
        <p:spPr>
          <a:xfrm>
            <a:off x="838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91474E-95C5-A941-B049-6B2533128632}"/>
              </a:ext>
            </a:extLst>
          </p:cNvPr>
          <p:cNvSpPr>
            <a:spLocks noGrp="1"/>
          </p:cNvSpPr>
          <p:nvPr>
            <p:ph sz="half" idx="2" hasCustomPrompt="1"/>
          </p:nvPr>
        </p:nvSpPr>
        <p:spPr>
          <a:xfrm>
            <a:off x="6172200" y="1825625"/>
            <a:ext cx="5181600" cy="435133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1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02A6-8129-8A42-AE30-B8800232CDAB}"/>
              </a:ext>
            </a:extLst>
          </p:cNvPr>
          <p:cNvSpPr>
            <a:spLocks noGrp="1"/>
          </p:cNvSpPr>
          <p:nvPr>
            <p:ph type="ctrTitle" hasCustomPrompt="1"/>
          </p:nvPr>
        </p:nvSpPr>
        <p:spPr>
          <a:xfrm>
            <a:off x="611256" y="1041400"/>
            <a:ext cx="10969487" cy="2387600"/>
          </a:xfrm>
        </p:spPr>
        <p:txBody>
          <a:bodyPr anchor="b"/>
          <a:lstStyle>
            <a:lvl1pPr algn="l">
              <a:defRPr sz="6000"/>
            </a:lvl1pPr>
          </a:lstStyle>
          <a:p>
            <a:r>
              <a:rPr lang="en-US" dirty="0"/>
              <a:t>Topic Goes Here</a:t>
            </a:r>
          </a:p>
        </p:txBody>
      </p:sp>
      <p:sp>
        <p:nvSpPr>
          <p:cNvPr id="3" name="Subtitle 2">
            <a:extLst>
              <a:ext uri="{FF2B5EF4-FFF2-40B4-BE49-F238E27FC236}">
                <a16:creationId xmlns:a16="http://schemas.microsoft.com/office/drawing/2014/main" id="{5DA41C35-DA28-DC40-8D13-E0E6E7ED1722}"/>
              </a:ext>
            </a:extLst>
          </p:cNvPr>
          <p:cNvSpPr>
            <a:spLocks noGrp="1"/>
          </p:cNvSpPr>
          <p:nvPr>
            <p:ph type="subTitle" idx="1" hasCustomPrompt="1"/>
          </p:nvPr>
        </p:nvSpPr>
        <p:spPr>
          <a:xfrm>
            <a:off x="611256" y="3521075"/>
            <a:ext cx="1096948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Supporting info goes here.</a:t>
            </a:r>
          </a:p>
        </p:txBody>
      </p:sp>
    </p:spTree>
    <p:extLst>
      <p:ext uri="{BB962C8B-B14F-4D97-AF65-F5344CB8AC3E}">
        <p14:creationId xmlns:p14="http://schemas.microsoft.com/office/powerpoint/2010/main" val="9592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6D4-822F-6440-8820-D2F5AA7C1E5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Topic Goes Here</a:t>
            </a:r>
          </a:p>
        </p:txBody>
      </p:sp>
      <p:sp>
        <p:nvSpPr>
          <p:cNvPr id="3" name="Text Placeholder 2">
            <a:extLst>
              <a:ext uri="{FF2B5EF4-FFF2-40B4-BE49-F238E27FC236}">
                <a16:creationId xmlns:a16="http://schemas.microsoft.com/office/drawing/2014/main" id="{2B887203-5679-774E-8106-D39A68918F7A}"/>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Supporting info goes here.</a:t>
            </a:r>
          </a:p>
        </p:txBody>
      </p:sp>
    </p:spTree>
    <p:extLst>
      <p:ext uri="{BB962C8B-B14F-4D97-AF65-F5344CB8AC3E}">
        <p14:creationId xmlns:p14="http://schemas.microsoft.com/office/powerpoint/2010/main" val="39082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FB54-DD7A-B840-BEE9-133B46091FB4}"/>
              </a:ext>
            </a:extLst>
          </p:cNvPr>
          <p:cNvSpPr>
            <a:spLocks noGrp="1"/>
          </p:cNvSpPr>
          <p:nvPr>
            <p:ph type="title" hasCustomPrompt="1"/>
          </p:nvPr>
        </p:nvSpPr>
        <p:spPr>
          <a:xfrm>
            <a:off x="839788" y="365125"/>
            <a:ext cx="10515600" cy="1325563"/>
          </a:xfrm>
        </p:spPr>
        <p:txBody>
          <a:bodyPr/>
          <a:lstStyle/>
          <a:p>
            <a:r>
              <a:rPr lang="en-US" dirty="0"/>
              <a:t>Topic Goes Here</a:t>
            </a:r>
          </a:p>
        </p:txBody>
      </p:sp>
      <p:sp>
        <p:nvSpPr>
          <p:cNvPr id="3" name="Text Placeholder 2">
            <a:extLst>
              <a:ext uri="{FF2B5EF4-FFF2-40B4-BE49-F238E27FC236}">
                <a16:creationId xmlns:a16="http://schemas.microsoft.com/office/drawing/2014/main" id="{64DE187C-7D18-F043-8D7E-9174E1D20505}"/>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First category goes here</a:t>
            </a:r>
          </a:p>
        </p:txBody>
      </p:sp>
      <p:sp>
        <p:nvSpPr>
          <p:cNvPr id="4" name="Content Placeholder 3">
            <a:extLst>
              <a:ext uri="{FF2B5EF4-FFF2-40B4-BE49-F238E27FC236}">
                <a16:creationId xmlns:a16="http://schemas.microsoft.com/office/drawing/2014/main" id="{C477AA01-5E3B-9947-94E9-8DBEBB24FB1D}"/>
              </a:ext>
            </a:extLst>
          </p:cNvPr>
          <p:cNvSpPr>
            <a:spLocks noGrp="1"/>
          </p:cNvSpPr>
          <p:nvPr>
            <p:ph sz="half" idx="2" hasCustomPrompt="1"/>
          </p:nvPr>
        </p:nvSpPr>
        <p:spPr>
          <a:xfrm>
            <a:off x="839788" y="2505075"/>
            <a:ext cx="5157787"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C4926A0-D74B-7040-9576-08885A9CBC03}"/>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Second category goes here</a:t>
            </a:r>
          </a:p>
        </p:txBody>
      </p:sp>
      <p:sp>
        <p:nvSpPr>
          <p:cNvPr id="6" name="Content Placeholder 5">
            <a:extLst>
              <a:ext uri="{FF2B5EF4-FFF2-40B4-BE49-F238E27FC236}">
                <a16:creationId xmlns:a16="http://schemas.microsoft.com/office/drawing/2014/main" id="{E9482541-84DE-0A4A-B452-4A72AA5D829F}"/>
              </a:ext>
            </a:extLst>
          </p:cNvPr>
          <p:cNvSpPr>
            <a:spLocks noGrp="1"/>
          </p:cNvSpPr>
          <p:nvPr>
            <p:ph sz="quarter" idx="4" hasCustomPrompt="1"/>
          </p:nvPr>
        </p:nvSpPr>
        <p:spPr>
          <a:xfrm>
            <a:off x="6172200" y="2505075"/>
            <a:ext cx="5183188" cy="3684588"/>
          </a:xfrm>
        </p:spPr>
        <p:txBody>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9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CC42-4E0F-7245-80A3-DBFC04076333}"/>
              </a:ext>
            </a:extLst>
          </p:cNvPr>
          <p:cNvSpPr>
            <a:spLocks noGrp="1"/>
          </p:cNvSpPr>
          <p:nvPr>
            <p:ph type="title" hasCustomPrompt="1"/>
          </p:nvPr>
        </p:nvSpPr>
        <p:spPr/>
        <p:txBody>
          <a:bodyPr/>
          <a:lstStyle/>
          <a:p>
            <a:r>
              <a:rPr lang="en-US" dirty="0"/>
              <a:t>Topic Goes Here</a:t>
            </a:r>
          </a:p>
        </p:txBody>
      </p:sp>
    </p:spTree>
    <p:extLst>
      <p:ext uri="{BB962C8B-B14F-4D97-AF65-F5344CB8AC3E}">
        <p14:creationId xmlns:p14="http://schemas.microsoft.com/office/powerpoint/2010/main" val="132871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90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43811D2F-26DE-CC49-AE0B-7C2E4752E04D}"/>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900344" y="4597264"/>
            <a:ext cx="10515600" cy="1998845"/>
          </a:xfrm>
          <a:prstGeom prst="rect">
            <a:avLst/>
          </a:prstGeom>
        </p:spPr>
        <p:txBody>
          <a:bodyPr vert="horz" lIns="91440" tIns="45720" rIns="91440" bIns="45720" rtlCol="0" anchor="ctr">
            <a:normAutofit/>
          </a:bodyPr>
          <a:lstStyle/>
          <a:p>
            <a:r>
              <a:rPr lang="en-US" dirty="0"/>
              <a:t>Add Presentation Title Here</a:t>
            </a:r>
          </a:p>
        </p:txBody>
      </p:sp>
      <p:pic>
        <p:nvPicPr>
          <p:cNvPr id="3" name="Picture 2" descr="A logo of a building with a black background&#10;&#10;AI-generated content may be incorrect.">
            <a:extLst>
              <a:ext uri="{FF2B5EF4-FFF2-40B4-BE49-F238E27FC236}">
                <a16:creationId xmlns:a16="http://schemas.microsoft.com/office/drawing/2014/main" id="{D1E78DBF-F6D8-B520-5F8D-381A43FD96A8}"/>
              </a:ext>
            </a:extLst>
          </p:cNvPr>
          <p:cNvPicPr>
            <a:picLocks noChangeAspect="1"/>
          </p:cNvPicPr>
          <p:nvPr userDrawn="1"/>
        </p:nvPicPr>
        <p:blipFill>
          <a:blip r:embed="rId5"/>
          <a:stretch>
            <a:fillRect/>
          </a:stretch>
        </p:blipFill>
        <p:spPr>
          <a:xfrm>
            <a:off x="5452775" y="2823099"/>
            <a:ext cx="1060358" cy="1057640"/>
          </a:xfrm>
          <a:prstGeom prst="rect">
            <a:avLst/>
          </a:prstGeom>
        </p:spPr>
      </p:pic>
    </p:spTree>
    <p:extLst>
      <p:ext uri="{BB962C8B-B14F-4D97-AF65-F5344CB8AC3E}">
        <p14:creationId xmlns:p14="http://schemas.microsoft.com/office/powerpoint/2010/main" val="2486928822"/>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4583DF-9825-387C-B79A-D6CFAC1AD882}"/>
              </a:ext>
            </a:extLst>
          </p:cNvPr>
          <p:cNvPicPr>
            <a:picLocks noChangeAspect="1"/>
          </p:cNvPicPr>
          <p:nvPr userDrawn="1"/>
        </p:nvPicPr>
        <p:blipFill>
          <a:blip r:embed="rId11"/>
          <a:stretch>
            <a:fillRect/>
          </a:stretch>
        </p:blipFill>
        <p:spPr>
          <a:xfrm>
            <a:off x="-1" y="0"/>
            <a:ext cx="12191999" cy="6858000"/>
          </a:xfrm>
          <a:prstGeom prst="rect">
            <a:avLst/>
          </a:prstGeom>
        </p:spPr>
      </p:pic>
      <p:sp>
        <p:nvSpPr>
          <p:cNvPr id="2" name="Title Placeholder 1">
            <a:extLst>
              <a:ext uri="{FF2B5EF4-FFF2-40B4-BE49-F238E27FC236}">
                <a16:creationId xmlns:a16="http://schemas.microsoft.com/office/drawing/2014/main" id="{BCD04139-7363-BE49-B955-130A8C2FFDE4}"/>
              </a:ext>
            </a:extLst>
          </p:cNvPr>
          <p:cNvSpPr>
            <a:spLocks noGrp="1"/>
          </p:cNvSpPr>
          <p:nvPr>
            <p:ph type="title"/>
          </p:nvPr>
        </p:nvSpPr>
        <p:spPr>
          <a:xfrm>
            <a:off x="838200" y="454577"/>
            <a:ext cx="10515600" cy="1325563"/>
          </a:xfrm>
          <a:prstGeom prst="rect">
            <a:avLst/>
          </a:prstGeom>
        </p:spPr>
        <p:txBody>
          <a:bodyPr vert="horz" lIns="91440" tIns="45720" rIns="91440" bIns="45720" rtlCol="0" anchor="ctr">
            <a:normAutofit/>
          </a:bodyPr>
          <a:lstStyle/>
          <a:p>
            <a:r>
              <a:rPr lang="en-US" dirty="0"/>
              <a:t>Topic Goes Here</a:t>
            </a:r>
          </a:p>
        </p:txBody>
      </p:sp>
      <p:sp>
        <p:nvSpPr>
          <p:cNvPr id="3" name="Text Placeholder 2">
            <a:extLst>
              <a:ext uri="{FF2B5EF4-FFF2-40B4-BE49-F238E27FC236}">
                <a16:creationId xmlns:a16="http://schemas.microsoft.com/office/drawing/2014/main" id="{1A84F40F-5806-B842-B69A-01A556490CE2}"/>
              </a:ext>
            </a:extLst>
          </p:cNvPr>
          <p:cNvSpPr>
            <a:spLocks noGrp="1"/>
          </p:cNvSpPr>
          <p:nvPr>
            <p:ph type="body" idx="1"/>
          </p:nvPr>
        </p:nvSpPr>
        <p:spPr>
          <a:xfrm>
            <a:off x="838200" y="1915076"/>
            <a:ext cx="10045823" cy="4371467"/>
          </a:xfrm>
          <a:prstGeom prst="rect">
            <a:avLst/>
          </a:prstGeom>
        </p:spPr>
        <p:txBody>
          <a:bodyPr vert="horz" lIns="91440" tIns="45720" rIns="91440" bIns="45720" rtlCol="0">
            <a:normAutofit/>
          </a:bodyPr>
          <a:lstStyle/>
          <a:p>
            <a:pPr lvl="0"/>
            <a:r>
              <a:rPr lang="en-US" dirty="0"/>
              <a:t>Supporting info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logo of a academy of master educator&#10;&#10;AI-generated content may be incorrect.">
            <a:extLst>
              <a:ext uri="{FF2B5EF4-FFF2-40B4-BE49-F238E27FC236}">
                <a16:creationId xmlns:a16="http://schemas.microsoft.com/office/drawing/2014/main" id="{1EC48B83-A986-7323-9E34-AE24640437EE}"/>
              </a:ext>
            </a:extLst>
          </p:cNvPr>
          <p:cNvPicPr>
            <a:picLocks noChangeAspect="1"/>
          </p:cNvPicPr>
          <p:nvPr userDrawn="1"/>
        </p:nvPicPr>
        <p:blipFill>
          <a:blip r:embed="rId12"/>
          <a:stretch>
            <a:fillRect/>
          </a:stretch>
        </p:blipFill>
        <p:spPr>
          <a:xfrm>
            <a:off x="11061869" y="5335483"/>
            <a:ext cx="952283" cy="951061"/>
          </a:xfrm>
          <a:prstGeom prst="rect">
            <a:avLst/>
          </a:prstGeom>
        </p:spPr>
      </p:pic>
    </p:spTree>
    <p:extLst>
      <p:ext uri="{BB962C8B-B14F-4D97-AF65-F5344CB8AC3E}">
        <p14:creationId xmlns:p14="http://schemas.microsoft.com/office/powerpoint/2010/main" val="36276100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2056088"/>
            <a:ext cx="10515600" cy="2745824"/>
          </a:xfrm>
          <a:prstGeom prst="rect">
            <a:avLst/>
          </a:prstGeom>
        </p:spPr>
        <p:txBody>
          <a:bodyPr vert="horz" lIns="91440" tIns="45720" rIns="91440" bIns="45720" rtlCol="0" anchor="ctr">
            <a:normAutofit/>
          </a:bodyPr>
          <a:lstStyle/>
          <a:p>
            <a:r>
              <a:rPr lang="en-US" dirty="0"/>
              <a:t>Section Header Goes Here</a:t>
            </a:r>
          </a:p>
        </p:txBody>
      </p:sp>
      <p:pic>
        <p:nvPicPr>
          <p:cNvPr id="3" name="Picture 2" descr="A logo of a building with a black background&#10;&#10;AI-generated content may be incorrect.">
            <a:extLst>
              <a:ext uri="{FF2B5EF4-FFF2-40B4-BE49-F238E27FC236}">
                <a16:creationId xmlns:a16="http://schemas.microsoft.com/office/drawing/2014/main" id="{CDB68BA7-1C0A-6DC7-EF75-04B263F16862}"/>
              </a:ext>
            </a:extLst>
          </p:cNvPr>
          <p:cNvPicPr>
            <a:picLocks noChangeAspect="1"/>
          </p:cNvPicPr>
          <p:nvPr userDrawn="1"/>
        </p:nvPicPr>
        <p:blipFill>
          <a:blip r:embed="rId5"/>
          <a:stretch>
            <a:fillRect/>
          </a:stretch>
        </p:blipFill>
        <p:spPr>
          <a:xfrm>
            <a:off x="10823621" y="5575176"/>
            <a:ext cx="1060358" cy="1057640"/>
          </a:xfrm>
          <a:prstGeom prst="rect">
            <a:avLst/>
          </a:prstGeom>
        </p:spPr>
      </p:pic>
    </p:spTree>
    <p:extLst>
      <p:ext uri="{BB962C8B-B14F-4D97-AF65-F5344CB8AC3E}">
        <p14:creationId xmlns:p14="http://schemas.microsoft.com/office/powerpoint/2010/main" val="2968704874"/>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lnSpc>
          <a:spcPct val="90000"/>
        </a:lnSpc>
        <a:spcBef>
          <a:spcPct val="0"/>
        </a:spcBef>
        <a:buNone/>
        <a:defRPr sz="4400" kern="1200">
          <a:solidFill>
            <a:srgbClr val="F6941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811D2F-26DE-CC49-AE0B-7C2E4752E04D}"/>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2EDE71F-BD04-B443-9A7D-D1BC754D27E3}"/>
              </a:ext>
            </a:extLst>
          </p:cNvPr>
          <p:cNvSpPr>
            <a:spLocks noGrp="1"/>
          </p:cNvSpPr>
          <p:nvPr>
            <p:ph type="title"/>
          </p:nvPr>
        </p:nvSpPr>
        <p:spPr>
          <a:xfrm>
            <a:off x="838200" y="1279525"/>
            <a:ext cx="10515600" cy="2745824"/>
          </a:xfrm>
          <a:prstGeom prst="rect">
            <a:avLst/>
          </a:prstGeom>
        </p:spPr>
        <p:txBody>
          <a:bodyPr vert="horz" lIns="91440" tIns="45720" rIns="91440" bIns="45720" rtlCol="0" anchor="ctr">
            <a:normAutofit/>
          </a:bodyPr>
          <a:lstStyle/>
          <a:p>
            <a:r>
              <a:rPr lang="en-US" dirty="0"/>
              <a:t>Questions?</a:t>
            </a:r>
          </a:p>
        </p:txBody>
      </p:sp>
      <p:pic>
        <p:nvPicPr>
          <p:cNvPr id="3" name="Picture 2" descr="A logo of a building with a black background&#10;&#10;AI-generated content may be incorrect.">
            <a:extLst>
              <a:ext uri="{FF2B5EF4-FFF2-40B4-BE49-F238E27FC236}">
                <a16:creationId xmlns:a16="http://schemas.microsoft.com/office/drawing/2014/main" id="{DD1003D4-2835-461D-45C4-4151DE37A253}"/>
              </a:ext>
            </a:extLst>
          </p:cNvPr>
          <p:cNvPicPr>
            <a:picLocks noChangeAspect="1"/>
          </p:cNvPicPr>
          <p:nvPr userDrawn="1"/>
        </p:nvPicPr>
        <p:blipFill>
          <a:blip r:embed="rId6"/>
          <a:stretch>
            <a:fillRect/>
          </a:stretch>
        </p:blipFill>
        <p:spPr>
          <a:xfrm>
            <a:off x="10823621" y="5175680"/>
            <a:ext cx="1060358" cy="1057640"/>
          </a:xfrm>
          <a:prstGeom prst="rect">
            <a:avLst/>
          </a:prstGeom>
        </p:spPr>
      </p:pic>
    </p:spTree>
    <p:extLst>
      <p:ext uri="{BB962C8B-B14F-4D97-AF65-F5344CB8AC3E}">
        <p14:creationId xmlns:p14="http://schemas.microsoft.com/office/powerpoint/2010/main" val="915515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uthsc.edu/tlc"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policy.tennessee.edu/procedure/com121-professionalism-com-medical-education/#:~:text=These%20are%20embodied%20in%20the%20Hippocratic%20Oath%2C%20the,guidelines%20for%20Professional%20Behavior%20and%20Conduct%20%E2%80%93%20Clerkships."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olicy.tennessee.edu/procedure/com121-professionalism-com-medical-education/#:~:text=These%20are%20embodied%20in%20the%20Hippocratic%20Oath%2C%20the,guidelines%20for%20Professional%20Behavior%20and%20Conduct%20%E2%80%93%20Clerkships."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acgme.org/Portals/0/PDFs/ab_ACGMEGlossary.pdf?ver=2020-04-20-105118-64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queensu.ca/ctl/resources/instructors/instructional-strategies/case-based-learning" TargetMode="Externa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uthsc.edu/tlc/clinical-faculty-resources/index.ph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uthsc.edu/tlc/clinical-faculty-resources/index.php"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tlc.uthsc.edu/workshops/pedagogy-of-professionalism/" TargetMode="External"/><Relationship Id="rId5" Type="http://schemas.openxmlformats.org/officeDocument/2006/relationships/hyperlink" Target="https://tlc.uthsc.edu/giving-effective-feedback/" TargetMode="External"/><Relationship Id="rId4" Type="http://schemas.openxmlformats.org/officeDocument/2006/relationships/hyperlink" Target="https://tlc.uthsc.edu/faculty-well-bei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utcop.learningexpressce.com/" TargetMode="External"/><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2688/mep.20283.1"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2688/mep.20283.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ssmhealth.com/getmedia/0feeb1e6-832a-4095-a357-dd2432b358e4/remediation-toolkit.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2688/mep.20283.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DDBC-31B8-6247-AC66-3D9EC0C1FE34}"/>
              </a:ext>
            </a:extLst>
          </p:cNvPr>
          <p:cNvSpPr>
            <a:spLocks noGrp="1"/>
          </p:cNvSpPr>
          <p:nvPr>
            <p:ph type="ctrTitle"/>
          </p:nvPr>
        </p:nvSpPr>
        <p:spPr>
          <a:xfrm>
            <a:off x="122767" y="4224250"/>
            <a:ext cx="11980333" cy="1057640"/>
          </a:xfrm>
        </p:spPr>
        <p:txBody>
          <a:bodyPr>
            <a:normAutofit fontScale="90000"/>
          </a:bodyPr>
          <a:lstStyle/>
          <a:p>
            <a:r>
              <a:rPr lang="en-US" dirty="0">
                <a:solidFill>
                  <a:schemeClr val="bg1"/>
                </a:solidFill>
              </a:rPr>
              <a:t>Professionalism in Progress: Assessing and Developing Professional Behavior in Health Professions Learners</a:t>
            </a:r>
            <a:br>
              <a:rPr lang="en-US" dirty="0">
                <a:solidFill>
                  <a:srgbClr val="FFFF00"/>
                </a:solidFill>
              </a:rPr>
            </a:br>
            <a:endParaRPr lang="en-US" dirty="0"/>
          </a:p>
        </p:txBody>
      </p:sp>
      <p:sp>
        <p:nvSpPr>
          <p:cNvPr id="3" name="Subtitle 2">
            <a:extLst>
              <a:ext uri="{FF2B5EF4-FFF2-40B4-BE49-F238E27FC236}">
                <a16:creationId xmlns:a16="http://schemas.microsoft.com/office/drawing/2014/main" id="{C4A36EC5-EB92-B146-B15D-50F914B1F1F1}"/>
              </a:ext>
            </a:extLst>
          </p:cNvPr>
          <p:cNvSpPr>
            <a:spLocks noGrp="1"/>
          </p:cNvSpPr>
          <p:nvPr>
            <p:ph type="subTitle" idx="1"/>
          </p:nvPr>
        </p:nvSpPr>
        <p:spPr>
          <a:xfrm>
            <a:off x="836140" y="5281890"/>
            <a:ext cx="10519718" cy="1058416"/>
          </a:xfrm>
        </p:spPr>
        <p:txBody>
          <a:bodyPr/>
          <a:lstStyle/>
          <a:p>
            <a:r>
              <a:rPr lang="en-US" sz="1800" dirty="0"/>
              <a:t>Tom Laughner, PhD</a:t>
            </a:r>
          </a:p>
          <a:p>
            <a:r>
              <a:rPr lang="en-US" sz="1800" dirty="0"/>
              <a:t>Thomas Yohannan, MD</a:t>
            </a:r>
          </a:p>
          <a:p>
            <a:r>
              <a:rPr lang="en-US" sz="1800" dirty="0"/>
              <a:t>Amy McGregor, MD</a:t>
            </a:r>
          </a:p>
        </p:txBody>
      </p:sp>
    </p:spTree>
    <p:extLst>
      <p:ext uri="{BB962C8B-B14F-4D97-AF65-F5344CB8AC3E}">
        <p14:creationId xmlns:p14="http://schemas.microsoft.com/office/powerpoint/2010/main" val="214456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0EFB40-913A-9A85-6223-C0968933DCAC}"/>
              </a:ext>
            </a:extLst>
          </p:cNvPr>
          <p:cNvSpPr>
            <a:spLocks noGrp="1"/>
          </p:cNvSpPr>
          <p:nvPr>
            <p:ph type="title"/>
          </p:nvPr>
        </p:nvSpPr>
        <p:spPr/>
        <p:txBody>
          <a:bodyPr/>
          <a:lstStyle/>
          <a:p>
            <a:r>
              <a:rPr lang="en-US" dirty="0"/>
              <a:t>What is Professionalism?</a:t>
            </a:r>
          </a:p>
        </p:txBody>
      </p:sp>
      <p:sp>
        <p:nvSpPr>
          <p:cNvPr id="7" name="Text Placeholder 6">
            <a:extLst>
              <a:ext uri="{FF2B5EF4-FFF2-40B4-BE49-F238E27FC236}">
                <a16:creationId xmlns:a16="http://schemas.microsoft.com/office/drawing/2014/main" id="{F461BE06-ADE4-86CB-D6E4-561C256436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8292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avid Halberstam Quote: “Being a professional means doing your job on ...">
            <a:extLst>
              <a:ext uri="{FF2B5EF4-FFF2-40B4-BE49-F238E27FC236}">
                <a16:creationId xmlns:a16="http://schemas.microsoft.com/office/drawing/2014/main" id="{5CD9F064-04FD-F123-D7D3-B3C0F3EE381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80" r="2" b="6194"/>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89C727-FA25-D1AE-2B8F-7E1E56111F8B}"/>
              </a:ext>
            </a:extLst>
          </p:cNvPr>
          <p:cNvSpPr txBox="1"/>
          <p:nvPr/>
        </p:nvSpPr>
        <p:spPr>
          <a:xfrm>
            <a:off x="995736" y="5673409"/>
            <a:ext cx="9520732" cy="276999"/>
          </a:xfrm>
          <a:prstGeom prst="rect">
            <a:avLst/>
          </a:prstGeom>
          <a:noFill/>
        </p:spPr>
        <p:txBody>
          <a:bodyPr wrap="square">
            <a:spAutoFit/>
          </a:bodyPr>
          <a:lstStyle/>
          <a:p>
            <a:r>
              <a:rPr lang="en-US" sz="1200" dirty="0">
                <a:solidFill>
                  <a:schemeClr val="bg2">
                    <a:lumMod val="50000"/>
                  </a:schemeClr>
                </a:solidFill>
              </a:rPr>
              <a:t>https://quotefancy.com/quote/1622803/David-Halberstam-Being-a-professional-means-doing-your-job-on-the-days-you-don-t-want-to</a:t>
            </a:r>
          </a:p>
        </p:txBody>
      </p:sp>
    </p:spTree>
    <p:extLst>
      <p:ext uri="{BB962C8B-B14F-4D97-AF65-F5344CB8AC3E}">
        <p14:creationId xmlns:p14="http://schemas.microsoft.com/office/powerpoint/2010/main" val="387624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BBF9-5356-E8D0-60DB-D328CA9F19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60B33C-FCDC-19D9-8600-E39B2341126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FE6F292-F7E3-835E-C609-96F88C728B95}"/>
              </a:ext>
            </a:extLst>
          </p:cNvPr>
          <p:cNvSpPr>
            <a:spLocks noGrp="1"/>
          </p:cNvSpPr>
          <p:nvPr>
            <p:ph sz="half" idx="2"/>
          </p:nvPr>
        </p:nvSpPr>
        <p:spPr/>
        <p:txBody>
          <a:bodyPr/>
          <a:lstStyle/>
          <a:p>
            <a:endParaRPr lang="en-US"/>
          </a:p>
        </p:txBody>
      </p:sp>
      <p:pic>
        <p:nvPicPr>
          <p:cNvPr id="5" name="Picture 2" descr="See the source image">
            <a:extLst>
              <a:ext uri="{FF2B5EF4-FFF2-40B4-BE49-F238E27FC236}">
                <a16:creationId xmlns:a16="http://schemas.microsoft.com/office/drawing/2014/main" id="{AA2ED735-FEC5-2FAA-5FFA-404AA9674FB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16" r="2" b="1269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0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D17B-62CC-7611-9958-20448D1E4E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86475F-D781-78BF-A08E-9B9E54A7B1A1}"/>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A479AF93-A90F-8C8E-2CA1-C591C8F20E97}"/>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B8D8C948-CF8F-DB89-6D03-FF953FDA0FAB}"/>
              </a:ext>
            </a:extLst>
          </p:cNvPr>
          <p:cNvPicPr>
            <a:picLocks noChangeAspect="1"/>
          </p:cNvPicPr>
          <p:nvPr/>
        </p:nvPicPr>
        <p:blipFill>
          <a:blip r:embed="rId2"/>
          <a:stretch>
            <a:fillRect/>
          </a:stretch>
        </p:blipFill>
        <p:spPr>
          <a:xfrm>
            <a:off x="0" y="0"/>
            <a:ext cx="12239296" cy="6858000"/>
          </a:xfrm>
          <a:prstGeom prst="rect">
            <a:avLst/>
          </a:prstGeom>
        </p:spPr>
      </p:pic>
    </p:spTree>
    <p:extLst>
      <p:ext uri="{BB962C8B-B14F-4D97-AF65-F5344CB8AC3E}">
        <p14:creationId xmlns:p14="http://schemas.microsoft.com/office/powerpoint/2010/main" val="302920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F9622B2-85AD-4BC1-1B89-36494B84B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 y="-1"/>
            <a:ext cx="12186316"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FF5396-5B9D-7D77-F4EC-AFC746A9B144}"/>
              </a:ext>
            </a:extLst>
          </p:cNvPr>
          <p:cNvSpPr txBox="1"/>
          <p:nvPr/>
        </p:nvSpPr>
        <p:spPr>
          <a:xfrm>
            <a:off x="7454836" y="6581001"/>
            <a:ext cx="11451427" cy="276999"/>
          </a:xfrm>
          <a:prstGeom prst="rect">
            <a:avLst/>
          </a:prstGeom>
          <a:noFill/>
        </p:spPr>
        <p:txBody>
          <a:bodyPr wrap="square">
            <a:spAutoFit/>
          </a:bodyPr>
          <a:lstStyle/>
          <a:p>
            <a:r>
              <a:rPr lang="en-US" sz="1200" dirty="0"/>
              <a:t>https://boksburgadvertiser.co.za/313709/metro-passes-ethics-exam/</a:t>
            </a:r>
          </a:p>
        </p:txBody>
      </p:sp>
    </p:spTree>
    <p:extLst>
      <p:ext uri="{BB962C8B-B14F-4D97-AF65-F5344CB8AC3E}">
        <p14:creationId xmlns:p14="http://schemas.microsoft.com/office/powerpoint/2010/main" val="21771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9F1A7C31-3253-C507-64FD-4E7B5B0F4892}"/>
              </a:ext>
            </a:extLst>
          </p:cNvPr>
          <p:cNvPicPr>
            <a:picLocks noGrp="1" noChangeAspect="1"/>
          </p:cNvPicPr>
          <p:nvPr>
            <p:ph idx="1"/>
          </p:nvPr>
        </p:nvPicPr>
        <p:blipFill>
          <a:blip r:embed="rId2"/>
          <a:stretch>
            <a:fillRect/>
          </a:stretch>
        </p:blipFill>
        <p:spPr>
          <a:xfrm>
            <a:off x="3245908" y="210491"/>
            <a:ext cx="5700183" cy="5700183"/>
          </a:xfrm>
          <a:prstGeom prst="rect">
            <a:avLst/>
          </a:prstGeom>
        </p:spPr>
      </p:pic>
      <p:sp>
        <p:nvSpPr>
          <p:cNvPr id="6" name="TextBox 5">
            <a:extLst>
              <a:ext uri="{FF2B5EF4-FFF2-40B4-BE49-F238E27FC236}">
                <a16:creationId xmlns:a16="http://schemas.microsoft.com/office/drawing/2014/main" id="{4842703A-C9F7-807A-92F3-FD9C2126F46F}"/>
              </a:ext>
            </a:extLst>
          </p:cNvPr>
          <p:cNvSpPr txBox="1"/>
          <p:nvPr/>
        </p:nvSpPr>
        <p:spPr>
          <a:xfrm>
            <a:off x="71956" y="6001299"/>
            <a:ext cx="6098796" cy="261610"/>
          </a:xfrm>
          <a:prstGeom prst="rect">
            <a:avLst/>
          </a:prstGeom>
          <a:noFill/>
        </p:spPr>
        <p:txBody>
          <a:bodyPr wrap="square">
            <a:spAutoFit/>
          </a:bodyPr>
          <a:lstStyle/>
          <a:p>
            <a:r>
              <a:rPr lang="en-US" sz="1100" dirty="0"/>
              <a:t>https://safety4sea.com/cm-the-6-elements-of-professionalism-in-seafaring/</a:t>
            </a:r>
          </a:p>
        </p:txBody>
      </p:sp>
    </p:spTree>
    <p:extLst>
      <p:ext uri="{BB962C8B-B14F-4D97-AF65-F5344CB8AC3E}">
        <p14:creationId xmlns:p14="http://schemas.microsoft.com/office/powerpoint/2010/main" val="824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FD7549-51A0-67A3-E5E7-CEDE1FAF72E5}"/>
              </a:ext>
            </a:extLst>
          </p:cNvPr>
          <p:cNvSpPr>
            <a:spLocks noGrp="1"/>
          </p:cNvSpPr>
          <p:nvPr>
            <p:ph type="title"/>
          </p:nvPr>
        </p:nvSpPr>
        <p:spPr>
          <a:xfrm>
            <a:off x="838200" y="365125"/>
            <a:ext cx="10515600" cy="1325563"/>
          </a:xfrm>
        </p:spPr>
        <p:txBody>
          <a:bodyPr/>
          <a:lstStyle/>
          <a:p>
            <a:r>
              <a:rPr lang="en-US" b="1" dirty="0">
                <a:solidFill>
                  <a:schemeClr val="bg1">
                    <a:lumMod val="65000"/>
                  </a:schemeClr>
                </a:solidFill>
                <a:latin typeface="Gotham A"/>
              </a:rPr>
              <a:t>Characteristics of Professionalism</a:t>
            </a:r>
            <a:endParaRPr lang="en-US" dirty="0"/>
          </a:p>
        </p:txBody>
      </p:sp>
      <p:graphicFrame>
        <p:nvGraphicFramePr>
          <p:cNvPr id="6" name="Table 5">
            <a:extLst>
              <a:ext uri="{FF2B5EF4-FFF2-40B4-BE49-F238E27FC236}">
                <a16:creationId xmlns:a16="http://schemas.microsoft.com/office/drawing/2014/main" id="{AA1DE33F-D733-AF70-98CC-2F9C8F4765BF}"/>
              </a:ext>
            </a:extLst>
          </p:cNvPr>
          <p:cNvGraphicFramePr>
            <a:graphicFrameLocks noGrp="1"/>
          </p:cNvGraphicFramePr>
          <p:nvPr>
            <p:extLst>
              <p:ext uri="{D42A27DB-BD31-4B8C-83A1-F6EECF244321}">
                <p14:modId xmlns:p14="http://schemas.microsoft.com/office/powerpoint/2010/main" val="4206671260"/>
              </p:ext>
            </p:extLst>
          </p:nvPr>
        </p:nvGraphicFramePr>
        <p:xfrm>
          <a:off x="2032000" y="1837555"/>
          <a:ext cx="8128000" cy="2758440"/>
        </p:xfrm>
        <a:graphic>
          <a:graphicData uri="http://schemas.openxmlformats.org/drawingml/2006/table">
            <a:tbl>
              <a:tblPr bandRow="1">
                <a:tableStyleId>{5202B0CA-FC54-4496-8BCA-5EF66A818D29}</a:tableStyleId>
              </a:tblPr>
              <a:tblGrid>
                <a:gridCol w="4064000">
                  <a:extLst>
                    <a:ext uri="{9D8B030D-6E8A-4147-A177-3AD203B41FA5}">
                      <a16:colId xmlns:a16="http://schemas.microsoft.com/office/drawing/2014/main" val="2213057609"/>
                    </a:ext>
                  </a:extLst>
                </a:gridCol>
                <a:gridCol w="4064000">
                  <a:extLst>
                    <a:ext uri="{9D8B030D-6E8A-4147-A177-3AD203B41FA5}">
                      <a16:colId xmlns:a16="http://schemas.microsoft.com/office/drawing/2014/main" val="2762596187"/>
                    </a:ext>
                  </a:extLst>
                </a:gridCol>
              </a:tblGrid>
              <a:tr h="0">
                <a:tc>
                  <a:txBody>
                    <a:bodyPr/>
                    <a:lstStyle/>
                    <a:p>
                      <a:r>
                        <a:rPr lang="en-US" dirty="0"/>
                        <a:t>Listening and reflecting on information</a:t>
                      </a:r>
                    </a:p>
                  </a:txBody>
                  <a:tcPr/>
                </a:tc>
                <a:tc>
                  <a:txBody>
                    <a:bodyPr/>
                    <a:lstStyle/>
                    <a:p>
                      <a:r>
                        <a:rPr lang="en-US" dirty="0"/>
                        <a:t>Maintaining a calm composure</a:t>
                      </a:r>
                    </a:p>
                  </a:txBody>
                  <a:tcPr/>
                </a:tc>
                <a:extLst>
                  <a:ext uri="{0D108BD9-81ED-4DB2-BD59-A6C34878D82A}">
                    <a16:rowId xmlns:a16="http://schemas.microsoft.com/office/drawing/2014/main" val="3319933517"/>
                  </a:ext>
                </a:extLst>
              </a:tr>
              <a:tr h="370840">
                <a:tc>
                  <a:txBody>
                    <a:bodyPr/>
                    <a:lstStyle/>
                    <a:p>
                      <a:r>
                        <a:rPr lang="en-US" dirty="0"/>
                        <a:t>Admitting limitations</a:t>
                      </a:r>
                    </a:p>
                  </a:txBody>
                  <a:tcPr/>
                </a:tc>
                <a:tc>
                  <a:txBody>
                    <a:bodyPr/>
                    <a:lstStyle/>
                    <a:p>
                      <a:r>
                        <a:rPr lang="en-US" dirty="0"/>
                        <a:t>Being ethical (respect autonomy, do no harm, be just, beneficence)</a:t>
                      </a:r>
                    </a:p>
                  </a:txBody>
                  <a:tcPr/>
                </a:tc>
                <a:extLst>
                  <a:ext uri="{0D108BD9-81ED-4DB2-BD59-A6C34878D82A}">
                    <a16:rowId xmlns:a16="http://schemas.microsoft.com/office/drawing/2014/main" val="399577654"/>
                  </a:ext>
                </a:extLst>
              </a:tr>
              <a:tr h="370840">
                <a:tc>
                  <a:txBody>
                    <a:bodyPr/>
                    <a:lstStyle/>
                    <a:p>
                      <a:r>
                        <a:rPr lang="en-US" dirty="0"/>
                        <a:t>Treating everyone equally</a:t>
                      </a:r>
                    </a:p>
                  </a:txBody>
                  <a:tcPr/>
                </a:tc>
                <a:tc>
                  <a:txBody>
                    <a:bodyPr/>
                    <a:lstStyle/>
                    <a:p>
                      <a:r>
                        <a:rPr lang="en-US" dirty="0"/>
                        <a:t>Being organized</a:t>
                      </a:r>
                    </a:p>
                  </a:txBody>
                  <a:tcPr/>
                </a:tc>
                <a:extLst>
                  <a:ext uri="{0D108BD9-81ED-4DB2-BD59-A6C34878D82A}">
                    <a16:rowId xmlns:a16="http://schemas.microsoft.com/office/drawing/2014/main" val="29455846"/>
                  </a:ext>
                </a:extLst>
              </a:tr>
              <a:tr h="370840">
                <a:tc>
                  <a:txBody>
                    <a:bodyPr/>
                    <a:lstStyle/>
                    <a:p>
                      <a:r>
                        <a:rPr lang="en-US" dirty="0"/>
                        <a:t>Communicating with patients, families, colleagues, and staff</a:t>
                      </a:r>
                    </a:p>
                  </a:txBody>
                  <a:tcPr/>
                </a:tc>
                <a:tc>
                  <a:txBody>
                    <a:bodyPr/>
                    <a:lstStyle/>
                    <a:p>
                      <a:r>
                        <a:rPr lang="en-US" dirty="0"/>
                        <a:t>Competence</a:t>
                      </a:r>
                    </a:p>
                  </a:txBody>
                  <a:tcPr/>
                </a:tc>
                <a:extLst>
                  <a:ext uri="{0D108BD9-81ED-4DB2-BD59-A6C34878D82A}">
                    <a16:rowId xmlns:a16="http://schemas.microsoft.com/office/drawing/2014/main" val="1055612458"/>
                  </a:ext>
                </a:extLst>
              </a:tr>
              <a:tr h="370840">
                <a:tc>
                  <a:txBody>
                    <a:bodyPr/>
                    <a:lstStyle/>
                    <a:p>
                      <a:r>
                        <a:rPr lang="en-US" dirty="0"/>
                        <a:t>Using correct names</a:t>
                      </a:r>
                      <a:endParaRPr lang="en-US" dirty="0">
                        <a:highlight>
                          <a:srgbClr val="FFFF00"/>
                        </a:highlight>
                      </a:endParaRPr>
                    </a:p>
                  </a:txBody>
                  <a:tcPr/>
                </a:tc>
                <a:tc>
                  <a:txBody>
                    <a:bodyPr/>
                    <a:lstStyle/>
                    <a:p>
                      <a:r>
                        <a:rPr lang="en-US" dirty="0"/>
                        <a:t>Respect</a:t>
                      </a:r>
                    </a:p>
                  </a:txBody>
                  <a:tcPr/>
                </a:tc>
                <a:extLst>
                  <a:ext uri="{0D108BD9-81ED-4DB2-BD59-A6C34878D82A}">
                    <a16:rowId xmlns:a16="http://schemas.microsoft.com/office/drawing/2014/main" val="620057922"/>
                  </a:ext>
                </a:extLst>
              </a:tr>
              <a:tr h="370840">
                <a:tc>
                  <a:txBody>
                    <a:bodyPr/>
                    <a:lstStyle/>
                    <a:p>
                      <a:r>
                        <a:rPr lang="en-US" dirty="0"/>
                        <a:t>Being persistent</a:t>
                      </a:r>
                    </a:p>
                  </a:txBody>
                  <a:tcPr/>
                </a:tc>
                <a:tc>
                  <a:txBody>
                    <a:bodyPr/>
                    <a:lstStyle/>
                    <a:p>
                      <a:endParaRPr lang="en-US" dirty="0"/>
                    </a:p>
                  </a:txBody>
                  <a:tcPr/>
                </a:tc>
                <a:extLst>
                  <a:ext uri="{0D108BD9-81ED-4DB2-BD59-A6C34878D82A}">
                    <a16:rowId xmlns:a16="http://schemas.microsoft.com/office/drawing/2014/main" val="758554916"/>
                  </a:ext>
                </a:extLst>
              </a:tr>
            </a:tbl>
          </a:graphicData>
        </a:graphic>
      </p:graphicFrame>
      <p:sp>
        <p:nvSpPr>
          <p:cNvPr id="7" name="TextBox 6">
            <a:extLst>
              <a:ext uri="{FF2B5EF4-FFF2-40B4-BE49-F238E27FC236}">
                <a16:creationId xmlns:a16="http://schemas.microsoft.com/office/drawing/2014/main" id="{E8626D0F-E551-D9AE-0D7A-D26D22B10489}"/>
              </a:ext>
            </a:extLst>
          </p:cNvPr>
          <p:cNvSpPr txBox="1"/>
          <p:nvPr/>
        </p:nvSpPr>
        <p:spPr>
          <a:xfrm>
            <a:off x="8272189" y="5494274"/>
            <a:ext cx="3429000" cy="738664"/>
          </a:xfrm>
          <a:prstGeom prst="rect">
            <a:avLst/>
          </a:prstGeom>
          <a:noFill/>
        </p:spPr>
        <p:txBody>
          <a:bodyPr wrap="square" rtlCol="0">
            <a:spAutoFit/>
          </a:bodyPr>
          <a:lstStyle/>
          <a:p>
            <a:r>
              <a:rPr lang="en-US" sz="1400" dirty="0">
                <a:hlinkClick r:id="rId2"/>
              </a:rPr>
              <a:t>http://www.uthsc.edu/tlc</a:t>
            </a:r>
            <a:r>
              <a:rPr lang="en-US" sz="1400" dirty="0"/>
              <a:t> </a:t>
            </a:r>
          </a:p>
          <a:p>
            <a:r>
              <a:rPr lang="en-US" sz="1400" dirty="0"/>
              <a:t>Courtesy of Tom Laughner, PhD</a:t>
            </a:r>
          </a:p>
          <a:p>
            <a:r>
              <a:rPr lang="en-US" sz="1400" dirty="0"/>
              <a:t>Modified by AM for 2025</a:t>
            </a:r>
          </a:p>
        </p:txBody>
      </p:sp>
    </p:spTree>
    <p:extLst>
      <p:ext uri="{BB962C8B-B14F-4D97-AF65-F5344CB8AC3E}">
        <p14:creationId xmlns:p14="http://schemas.microsoft.com/office/powerpoint/2010/main" val="29355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2D978C-BD0A-D6AC-6E15-D9CF7C6BB6C0}"/>
              </a:ext>
            </a:extLst>
          </p:cNvPr>
          <p:cNvSpPr>
            <a:spLocks noGrp="1"/>
          </p:cNvSpPr>
          <p:nvPr>
            <p:ph type="title"/>
          </p:nvPr>
        </p:nvSpPr>
        <p:spPr>
          <a:xfrm>
            <a:off x="221676" y="58823"/>
            <a:ext cx="10515600" cy="1325563"/>
          </a:xfrm>
        </p:spPr>
        <p:txBody>
          <a:bodyPr/>
          <a:lstStyle/>
          <a:p>
            <a:r>
              <a:rPr lang="en-US" dirty="0"/>
              <a:t>UTHSC’s Guidance Regarding Professionalism</a:t>
            </a:r>
          </a:p>
        </p:txBody>
      </p:sp>
      <p:pic>
        <p:nvPicPr>
          <p:cNvPr id="6" name="Content Placeholder 4">
            <a:extLst>
              <a:ext uri="{FF2B5EF4-FFF2-40B4-BE49-F238E27FC236}">
                <a16:creationId xmlns:a16="http://schemas.microsoft.com/office/drawing/2014/main" id="{DCBFABDC-1F3F-0CE0-EB2C-775BF8D17573}"/>
              </a:ext>
            </a:extLst>
          </p:cNvPr>
          <p:cNvPicPr>
            <a:picLocks noGrp="1" noChangeAspect="1"/>
          </p:cNvPicPr>
          <p:nvPr>
            <p:ph idx="1"/>
          </p:nvPr>
        </p:nvPicPr>
        <p:blipFill>
          <a:blip r:embed="rId2"/>
          <a:stretch>
            <a:fillRect/>
          </a:stretch>
        </p:blipFill>
        <p:spPr>
          <a:xfrm>
            <a:off x="1750439" y="1689880"/>
            <a:ext cx="7362825" cy="3543300"/>
          </a:xfrm>
          <a:prstGeom prst="rect">
            <a:avLst/>
          </a:prstGeom>
        </p:spPr>
      </p:pic>
      <p:sp>
        <p:nvSpPr>
          <p:cNvPr id="7" name="TextBox 6">
            <a:extLst>
              <a:ext uri="{FF2B5EF4-FFF2-40B4-BE49-F238E27FC236}">
                <a16:creationId xmlns:a16="http://schemas.microsoft.com/office/drawing/2014/main" id="{42666259-FC88-2D95-5DCD-3C1DE881B2EA}"/>
              </a:ext>
            </a:extLst>
          </p:cNvPr>
          <p:cNvSpPr txBox="1"/>
          <p:nvPr/>
        </p:nvSpPr>
        <p:spPr>
          <a:xfrm>
            <a:off x="72567" y="5774764"/>
            <a:ext cx="11614439" cy="400110"/>
          </a:xfrm>
          <a:prstGeom prst="rect">
            <a:avLst/>
          </a:prstGeom>
          <a:noFill/>
        </p:spPr>
        <p:txBody>
          <a:bodyPr wrap="square">
            <a:spAutoFit/>
          </a:bodyPr>
          <a:lstStyle/>
          <a:p>
            <a:r>
              <a:rPr lang="en-US" sz="1000" dirty="0"/>
              <a:t>https://policy.tennessee.edu/procedure/com121-professionalism-com-medical-education/#:~:text=These%20are%20embodied%20in%20the%20Hippocratic%20Oath%2C%20the,guidelines%20for%20Professional%20Behavior%20and%20Conduct%20%E2%80%93%20Clerkships.</a:t>
            </a:r>
          </a:p>
        </p:txBody>
      </p:sp>
      <p:sp>
        <p:nvSpPr>
          <p:cNvPr id="8" name="TextBox 7">
            <a:extLst>
              <a:ext uri="{FF2B5EF4-FFF2-40B4-BE49-F238E27FC236}">
                <a16:creationId xmlns:a16="http://schemas.microsoft.com/office/drawing/2014/main" id="{CE50DF2B-383C-98C7-213C-3E9D05546EB0}"/>
              </a:ext>
            </a:extLst>
          </p:cNvPr>
          <p:cNvSpPr txBox="1"/>
          <p:nvPr/>
        </p:nvSpPr>
        <p:spPr>
          <a:xfrm>
            <a:off x="221676" y="1348351"/>
            <a:ext cx="7478857" cy="369332"/>
          </a:xfrm>
          <a:prstGeom prst="rect">
            <a:avLst/>
          </a:prstGeom>
          <a:noFill/>
        </p:spPr>
        <p:txBody>
          <a:bodyPr wrap="square">
            <a:spAutoFit/>
          </a:bodyPr>
          <a:lstStyle/>
          <a:p>
            <a:r>
              <a:rPr lang="pt-BR" dirty="0">
                <a:hlinkClick r:id="rId3"/>
              </a:rPr>
              <a:t>COM121 Professionalism - COM Medical Education - UT System Policies</a:t>
            </a:r>
            <a:endParaRPr lang="en-US" dirty="0"/>
          </a:p>
        </p:txBody>
      </p:sp>
    </p:spTree>
    <p:extLst>
      <p:ext uri="{BB962C8B-B14F-4D97-AF65-F5344CB8AC3E}">
        <p14:creationId xmlns:p14="http://schemas.microsoft.com/office/powerpoint/2010/main" val="106829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378652-9BC4-9116-1708-B4DF552A2FB3}"/>
              </a:ext>
            </a:extLst>
          </p:cNvPr>
          <p:cNvSpPr>
            <a:spLocks noGrp="1"/>
          </p:cNvSpPr>
          <p:nvPr>
            <p:ph type="title"/>
          </p:nvPr>
        </p:nvSpPr>
        <p:spPr>
          <a:xfrm>
            <a:off x="85960" y="-184416"/>
            <a:ext cx="10515600" cy="1325563"/>
          </a:xfrm>
        </p:spPr>
        <p:txBody>
          <a:bodyPr/>
          <a:lstStyle/>
          <a:p>
            <a:r>
              <a:rPr lang="en-US" dirty="0"/>
              <a:t>UTHSC Professionalism Expectations</a:t>
            </a:r>
          </a:p>
        </p:txBody>
      </p:sp>
      <p:pic>
        <p:nvPicPr>
          <p:cNvPr id="6" name="Content Placeholder 4">
            <a:extLst>
              <a:ext uri="{FF2B5EF4-FFF2-40B4-BE49-F238E27FC236}">
                <a16:creationId xmlns:a16="http://schemas.microsoft.com/office/drawing/2014/main" id="{0875A413-2E9F-912B-1CEA-0B35539FDBBB}"/>
              </a:ext>
            </a:extLst>
          </p:cNvPr>
          <p:cNvPicPr>
            <a:picLocks noGrp="1" noChangeAspect="1"/>
          </p:cNvPicPr>
          <p:nvPr>
            <p:ph idx="1"/>
          </p:nvPr>
        </p:nvPicPr>
        <p:blipFill>
          <a:blip r:embed="rId2"/>
          <a:stretch>
            <a:fillRect/>
          </a:stretch>
        </p:blipFill>
        <p:spPr>
          <a:xfrm>
            <a:off x="2572852" y="984091"/>
            <a:ext cx="5202734" cy="4654704"/>
          </a:xfrm>
          <a:prstGeom prst="rect">
            <a:avLst/>
          </a:prstGeom>
        </p:spPr>
      </p:pic>
      <p:sp>
        <p:nvSpPr>
          <p:cNvPr id="7" name="TextBox 6">
            <a:extLst>
              <a:ext uri="{FF2B5EF4-FFF2-40B4-BE49-F238E27FC236}">
                <a16:creationId xmlns:a16="http://schemas.microsoft.com/office/drawing/2014/main" id="{81161DF0-4340-220D-0C83-20040B8EE1E8}"/>
              </a:ext>
            </a:extLst>
          </p:cNvPr>
          <p:cNvSpPr txBox="1"/>
          <p:nvPr/>
        </p:nvSpPr>
        <p:spPr>
          <a:xfrm>
            <a:off x="85960" y="5846533"/>
            <a:ext cx="7728239" cy="369332"/>
          </a:xfrm>
          <a:prstGeom prst="rect">
            <a:avLst/>
          </a:prstGeom>
          <a:noFill/>
        </p:spPr>
        <p:txBody>
          <a:bodyPr wrap="square">
            <a:spAutoFit/>
          </a:bodyPr>
          <a:lstStyle/>
          <a:p>
            <a:r>
              <a:rPr lang="pt-BR" dirty="0">
                <a:hlinkClick r:id="rId3"/>
              </a:rPr>
              <a:t>COM121 Professionalism - COM Medical Education - UT System Policies</a:t>
            </a:r>
            <a:endParaRPr lang="en-US" dirty="0"/>
          </a:p>
        </p:txBody>
      </p:sp>
    </p:spTree>
    <p:extLst>
      <p:ext uri="{BB962C8B-B14F-4D97-AF65-F5344CB8AC3E}">
        <p14:creationId xmlns:p14="http://schemas.microsoft.com/office/powerpoint/2010/main" val="15187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0C7979-A174-8EDB-2E20-2B34874EB351}"/>
              </a:ext>
            </a:extLst>
          </p:cNvPr>
          <p:cNvSpPr>
            <a:spLocks noGrp="1"/>
          </p:cNvSpPr>
          <p:nvPr>
            <p:ph type="title"/>
          </p:nvPr>
        </p:nvSpPr>
        <p:spPr>
          <a:xfrm>
            <a:off x="270642" y="0"/>
            <a:ext cx="10515600" cy="1325563"/>
          </a:xfrm>
        </p:spPr>
        <p:txBody>
          <a:bodyPr/>
          <a:lstStyle/>
          <a:p>
            <a:r>
              <a:rPr lang="en-US" b="1" dirty="0"/>
              <a:t>ACGME Core Competencies</a:t>
            </a:r>
          </a:p>
        </p:txBody>
      </p:sp>
      <p:sp>
        <p:nvSpPr>
          <p:cNvPr id="6" name="Content Placeholder 2">
            <a:extLst>
              <a:ext uri="{FF2B5EF4-FFF2-40B4-BE49-F238E27FC236}">
                <a16:creationId xmlns:a16="http://schemas.microsoft.com/office/drawing/2014/main" id="{D644EC51-0788-1ADB-ECC0-5BF64378BCFD}"/>
              </a:ext>
            </a:extLst>
          </p:cNvPr>
          <p:cNvSpPr>
            <a:spLocks noGrp="1"/>
          </p:cNvSpPr>
          <p:nvPr>
            <p:ph idx="1"/>
          </p:nvPr>
        </p:nvSpPr>
        <p:spPr>
          <a:xfrm>
            <a:off x="270642" y="1460500"/>
            <a:ext cx="10515600" cy="4351338"/>
          </a:xfrm>
        </p:spPr>
        <p:txBody>
          <a:bodyPr>
            <a:normAutofit lnSpcReduction="10000"/>
          </a:bodyPr>
          <a:lstStyle/>
          <a:p>
            <a:r>
              <a:rPr lang="en-US" dirty="0"/>
              <a:t>Core Competencies: The six domains of educational and clinical knowledge, skills, and attitudes that physicians must develop for independent and autonomous practice of a specialty or subspecialty. </a:t>
            </a:r>
          </a:p>
          <a:p>
            <a:pPr lvl="1"/>
            <a:r>
              <a:rPr lang="en-US" dirty="0"/>
              <a:t>Patient Care and Procedural Care</a:t>
            </a:r>
          </a:p>
          <a:p>
            <a:pPr lvl="1"/>
            <a:r>
              <a:rPr lang="en-US" dirty="0"/>
              <a:t>Medical Knowledge</a:t>
            </a:r>
          </a:p>
          <a:p>
            <a:pPr lvl="1"/>
            <a:r>
              <a:rPr lang="en-US" dirty="0"/>
              <a:t>Practice-based Learning and Improvement</a:t>
            </a:r>
          </a:p>
          <a:p>
            <a:pPr lvl="1"/>
            <a:r>
              <a:rPr lang="en-US" dirty="0"/>
              <a:t>Interpersonal and Communication Skills</a:t>
            </a:r>
          </a:p>
          <a:p>
            <a:pPr lvl="1"/>
            <a:r>
              <a:rPr lang="en-US" b="1" dirty="0">
                <a:effectLst>
                  <a:outerShdw blurRad="38100" dist="38100" dir="2700000" algn="tl">
                    <a:srgbClr val="000000">
                      <a:alpha val="43137"/>
                    </a:srgbClr>
                  </a:outerShdw>
                </a:effectLst>
              </a:rPr>
              <a:t>Professionalism</a:t>
            </a:r>
          </a:p>
          <a:p>
            <a:pPr lvl="1"/>
            <a:r>
              <a:rPr lang="en-US" dirty="0"/>
              <a:t>Systems-based Practice</a:t>
            </a:r>
          </a:p>
        </p:txBody>
      </p:sp>
      <p:sp>
        <p:nvSpPr>
          <p:cNvPr id="7" name="TextBox 6">
            <a:extLst>
              <a:ext uri="{FF2B5EF4-FFF2-40B4-BE49-F238E27FC236}">
                <a16:creationId xmlns:a16="http://schemas.microsoft.com/office/drawing/2014/main" id="{20FDD428-95C8-0C7B-8AA4-A4C46FAFD96B}"/>
              </a:ext>
            </a:extLst>
          </p:cNvPr>
          <p:cNvSpPr txBox="1"/>
          <p:nvPr/>
        </p:nvSpPr>
        <p:spPr>
          <a:xfrm>
            <a:off x="499242" y="5837136"/>
            <a:ext cx="6094602" cy="369332"/>
          </a:xfrm>
          <a:prstGeom prst="rect">
            <a:avLst/>
          </a:prstGeom>
          <a:noFill/>
        </p:spPr>
        <p:txBody>
          <a:bodyPr wrap="square">
            <a:spAutoFit/>
          </a:bodyPr>
          <a:lstStyle/>
          <a:p>
            <a:r>
              <a:rPr lang="en-US" dirty="0">
                <a:hlinkClick r:id="rId2"/>
              </a:rPr>
              <a:t>ab_ACGMEGlossary.pdf</a:t>
            </a:r>
            <a:endParaRPr lang="en-US" dirty="0"/>
          </a:p>
        </p:txBody>
      </p:sp>
    </p:spTree>
    <p:extLst>
      <p:ext uri="{BB962C8B-B14F-4D97-AF65-F5344CB8AC3E}">
        <p14:creationId xmlns:p14="http://schemas.microsoft.com/office/powerpoint/2010/main" val="87490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DD9950-35E6-A79B-93F6-FCBB19FB99D7}"/>
              </a:ext>
            </a:extLst>
          </p:cNvPr>
          <p:cNvSpPr>
            <a:spLocks noGrp="1"/>
          </p:cNvSpPr>
          <p:nvPr>
            <p:ph type="title"/>
          </p:nvPr>
        </p:nvSpPr>
        <p:spPr>
          <a:xfrm>
            <a:off x="838200" y="365125"/>
            <a:ext cx="10515600" cy="1325563"/>
          </a:xfrm>
        </p:spPr>
        <p:txBody>
          <a:bodyPr/>
          <a:lstStyle/>
          <a:p>
            <a:r>
              <a:rPr lang="en-US" dirty="0"/>
              <a:t>Disclosures </a:t>
            </a:r>
          </a:p>
        </p:txBody>
      </p:sp>
      <p:sp>
        <p:nvSpPr>
          <p:cNvPr id="5" name="Content Placeholder 2">
            <a:extLst>
              <a:ext uri="{FF2B5EF4-FFF2-40B4-BE49-F238E27FC236}">
                <a16:creationId xmlns:a16="http://schemas.microsoft.com/office/drawing/2014/main" id="{961F14A6-3293-1F46-1913-40344AB83B5D}"/>
              </a:ext>
            </a:extLst>
          </p:cNvPr>
          <p:cNvSpPr>
            <a:spLocks noGrp="1"/>
          </p:cNvSpPr>
          <p:nvPr>
            <p:ph idx="1"/>
          </p:nvPr>
        </p:nvSpPr>
        <p:spPr>
          <a:xfrm>
            <a:off x="838200" y="1825625"/>
            <a:ext cx="10515600" cy="4351338"/>
          </a:xfrm>
        </p:spPr>
        <p:txBody>
          <a:bodyPr/>
          <a:lstStyle/>
          <a:p>
            <a:r>
              <a:rPr lang="en-US" sz="2800" dirty="0"/>
              <a:t>Tom Laughner, PhD: None</a:t>
            </a:r>
          </a:p>
          <a:p>
            <a:r>
              <a:rPr lang="en-US" dirty="0"/>
              <a:t>Thomas Yohannan, MD: AAP Prep Editorial Board (Education CME) – author</a:t>
            </a:r>
          </a:p>
          <a:p>
            <a:r>
              <a:rPr lang="en-US" sz="2800" dirty="0"/>
              <a:t>Amy McGregor, MD: Royalties from Oxford University Press</a:t>
            </a:r>
            <a:endParaRPr lang="en-US" dirty="0"/>
          </a:p>
        </p:txBody>
      </p:sp>
    </p:spTree>
    <p:extLst>
      <p:ext uri="{BB962C8B-B14F-4D97-AF65-F5344CB8AC3E}">
        <p14:creationId xmlns:p14="http://schemas.microsoft.com/office/powerpoint/2010/main" val="252189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9344E55-4EF0-E02A-9F88-AA7F70B8232A}"/>
              </a:ext>
            </a:extLst>
          </p:cNvPr>
          <p:cNvSpPr>
            <a:spLocks noGrp="1"/>
          </p:cNvSpPr>
          <p:nvPr>
            <p:ph type="title"/>
          </p:nvPr>
        </p:nvSpPr>
        <p:spPr>
          <a:xfrm>
            <a:off x="283779" y="10132"/>
            <a:ext cx="5594131" cy="1068674"/>
          </a:xfrm>
        </p:spPr>
        <p:txBody>
          <a:bodyPr anchor="ctr">
            <a:normAutofit/>
          </a:bodyPr>
          <a:lstStyle/>
          <a:p>
            <a:r>
              <a:rPr lang="en-US" sz="4000" dirty="0"/>
              <a:t>ACGME Requirements</a:t>
            </a:r>
          </a:p>
        </p:txBody>
      </p:sp>
      <p:sp>
        <p:nvSpPr>
          <p:cNvPr id="6" name="Content Placeholder 3">
            <a:extLst>
              <a:ext uri="{FF2B5EF4-FFF2-40B4-BE49-F238E27FC236}">
                <a16:creationId xmlns:a16="http://schemas.microsoft.com/office/drawing/2014/main" id="{BE77C874-D1AA-2827-FC72-1AC9324EA8AA}"/>
              </a:ext>
            </a:extLst>
          </p:cNvPr>
          <p:cNvSpPr>
            <a:spLocks noGrp="1"/>
          </p:cNvSpPr>
          <p:nvPr>
            <p:ph idx="1"/>
          </p:nvPr>
        </p:nvSpPr>
        <p:spPr>
          <a:xfrm>
            <a:off x="2985691" y="1257871"/>
            <a:ext cx="5867399" cy="4603900"/>
          </a:xfrm>
        </p:spPr>
        <p:txBody>
          <a:bodyPr anchor="ctr">
            <a:normAutofit fontScale="77500" lnSpcReduction="20000"/>
          </a:bodyPr>
          <a:lstStyle/>
          <a:p>
            <a:pPr>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Residents must demonstrate a commitment to professionalism and an adherence to ethical principles. Residents must demonstrate competence in:</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(a) compassion, integrity, and respect for others</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(b) responsiveness to patient needs that supersedes self-interest</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(c) respect for patient privacy and autonomy</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(d) accountability to patients, society, and the profession</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(e) respect and responsiveness to diverse patient populations, including but not limited to diversity in gender, age, culture, race, religion, disabilities, national origin, socioeconomic status, and sexual orientation </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(f) ability to recognize and develop a plan for one’s own personal and professional well-being </a:t>
            </a:r>
          </a:p>
          <a:p>
            <a:pPr lvl="1">
              <a:lnSpc>
                <a:spcPct val="9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(g) appropriately disclosing and addressing conflict or duality of interest. </a:t>
            </a:r>
            <a:endParaRPr lang="en-US" dirty="0"/>
          </a:p>
        </p:txBody>
      </p:sp>
      <p:sp>
        <p:nvSpPr>
          <p:cNvPr id="7" name="TextBox 6">
            <a:extLst>
              <a:ext uri="{FF2B5EF4-FFF2-40B4-BE49-F238E27FC236}">
                <a16:creationId xmlns:a16="http://schemas.microsoft.com/office/drawing/2014/main" id="{3EB550BE-AA9A-13B3-357C-22EE735C8E9C}"/>
              </a:ext>
            </a:extLst>
          </p:cNvPr>
          <p:cNvSpPr txBox="1"/>
          <p:nvPr/>
        </p:nvSpPr>
        <p:spPr>
          <a:xfrm>
            <a:off x="9601200" y="6324600"/>
            <a:ext cx="1905000" cy="369332"/>
          </a:xfrm>
          <a:prstGeom prst="rect">
            <a:avLst/>
          </a:prstGeom>
          <a:noFill/>
        </p:spPr>
        <p:txBody>
          <a:bodyPr wrap="square" rtlCol="0">
            <a:spAutoFit/>
          </a:bodyPr>
          <a:lstStyle/>
          <a:p>
            <a:r>
              <a:rPr lang="en-US" dirty="0"/>
              <a:t>ACGME 2020</a:t>
            </a:r>
          </a:p>
        </p:txBody>
      </p:sp>
    </p:spTree>
    <p:extLst>
      <p:ext uri="{BB962C8B-B14F-4D97-AF65-F5344CB8AC3E}">
        <p14:creationId xmlns:p14="http://schemas.microsoft.com/office/powerpoint/2010/main" val="258635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97798-93FD-E4C7-6A24-0C62367507B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E28DE57-59D9-2A7A-C1F9-7DE75C6054A5}"/>
              </a:ext>
            </a:extLst>
          </p:cNvPr>
          <p:cNvSpPr>
            <a:spLocks noGrp="1"/>
          </p:cNvSpPr>
          <p:nvPr>
            <p:ph type="title"/>
          </p:nvPr>
        </p:nvSpPr>
        <p:spPr>
          <a:xfrm>
            <a:off x="216588" y="117381"/>
            <a:ext cx="10515600" cy="1325563"/>
          </a:xfrm>
        </p:spPr>
        <p:txBody>
          <a:bodyPr/>
          <a:lstStyle/>
          <a:p>
            <a:r>
              <a:rPr lang="en-US" dirty="0"/>
              <a:t>Milestones</a:t>
            </a:r>
          </a:p>
        </p:txBody>
      </p:sp>
      <p:pic>
        <p:nvPicPr>
          <p:cNvPr id="3" name="Content Placeholder 4">
            <a:extLst>
              <a:ext uri="{FF2B5EF4-FFF2-40B4-BE49-F238E27FC236}">
                <a16:creationId xmlns:a16="http://schemas.microsoft.com/office/drawing/2014/main" id="{C774858C-2A1C-A319-A84C-CFAE07F90FF7}"/>
              </a:ext>
            </a:extLst>
          </p:cNvPr>
          <p:cNvPicPr>
            <a:picLocks noGrp="1" noChangeAspect="1"/>
          </p:cNvPicPr>
          <p:nvPr>
            <p:ph idx="1"/>
          </p:nvPr>
        </p:nvPicPr>
        <p:blipFill>
          <a:blip r:embed="rId2"/>
          <a:stretch>
            <a:fillRect/>
          </a:stretch>
        </p:blipFill>
        <p:spPr>
          <a:xfrm>
            <a:off x="1754326" y="1777276"/>
            <a:ext cx="8683347" cy="3303447"/>
          </a:xfrm>
        </p:spPr>
      </p:pic>
    </p:spTree>
    <p:extLst>
      <p:ext uri="{BB962C8B-B14F-4D97-AF65-F5344CB8AC3E}">
        <p14:creationId xmlns:p14="http://schemas.microsoft.com/office/powerpoint/2010/main" val="1583101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sk with stethoscope and computer keyboard">
            <a:extLst>
              <a:ext uri="{FF2B5EF4-FFF2-40B4-BE49-F238E27FC236}">
                <a16:creationId xmlns:a16="http://schemas.microsoft.com/office/drawing/2014/main" id="{3AE97AB8-BBE3-5DF8-F9CA-2B34437EB5A5}"/>
              </a:ext>
            </a:extLst>
          </p:cNvPr>
          <p:cNvPicPr>
            <a:picLocks noChangeAspect="1"/>
          </p:cNvPicPr>
          <p:nvPr/>
        </p:nvPicPr>
        <p:blipFill rotWithShape="1">
          <a:blip r:embed="rId2"/>
          <a:srcRect l="57059" r="2106" b="-1"/>
          <a:stretch/>
        </p:blipFill>
        <p:spPr>
          <a:xfrm>
            <a:off x="-1" y="-29766"/>
            <a:ext cx="3900839" cy="6376512"/>
          </a:xfrm>
          <a:prstGeom prst="rect">
            <a:avLst/>
          </a:prstGeom>
          <a:effectLst/>
        </p:spPr>
      </p:pic>
      <p:sp>
        <p:nvSpPr>
          <p:cNvPr id="8" name="Content Placeholder 3">
            <a:extLst>
              <a:ext uri="{FF2B5EF4-FFF2-40B4-BE49-F238E27FC236}">
                <a16:creationId xmlns:a16="http://schemas.microsoft.com/office/drawing/2014/main" id="{DB684431-AA4E-497C-F7A9-4A725E922504}"/>
              </a:ext>
            </a:extLst>
          </p:cNvPr>
          <p:cNvSpPr>
            <a:spLocks noGrp="1"/>
          </p:cNvSpPr>
          <p:nvPr>
            <p:ph idx="1"/>
          </p:nvPr>
        </p:nvSpPr>
        <p:spPr>
          <a:xfrm>
            <a:off x="4409994" y="1333272"/>
            <a:ext cx="6796768" cy="3705217"/>
          </a:xfrm>
        </p:spPr>
        <p:txBody>
          <a:bodyPr>
            <a:normAutofit/>
          </a:bodyPr>
          <a:lstStyle/>
          <a:p>
            <a:r>
              <a:rPr lang="en-US" sz="2400" dirty="0"/>
              <a:t>Being well is part of being a professional per the ACGME. </a:t>
            </a:r>
          </a:p>
          <a:p>
            <a:r>
              <a:rPr lang="en-US" sz="2400" dirty="0"/>
              <a:t>If you are exhausted and/or burned out, you are more prone to being unprofessional. </a:t>
            </a:r>
          </a:p>
          <a:p>
            <a:r>
              <a:rPr lang="en-US" sz="2400" dirty="0"/>
              <a:t>988 is a resource in the case of mental health emergencies.   </a:t>
            </a:r>
          </a:p>
        </p:txBody>
      </p:sp>
    </p:spTree>
    <p:extLst>
      <p:ext uri="{BB962C8B-B14F-4D97-AF65-F5344CB8AC3E}">
        <p14:creationId xmlns:p14="http://schemas.microsoft.com/office/powerpoint/2010/main" val="39446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E7A2-7805-809E-0D76-06C4A0D510CE}"/>
              </a:ext>
            </a:extLst>
          </p:cNvPr>
          <p:cNvSpPr>
            <a:spLocks noGrp="1"/>
          </p:cNvSpPr>
          <p:nvPr>
            <p:ph type="title"/>
          </p:nvPr>
        </p:nvSpPr>
        <p:spPr/>
        <p:txBody>
          <a:bodyPr/>
          <a:lstStyle/>
          <a:p>
            <a:r>
              <a:rPr lang="en-US" dirty="0"/>
              <a:t>Excerpt from ADHA Code of Ethics. October 2024</a:t>
            </a:r>
          </a:p>
        </p:txBody>
      </p:sp>
      <p:pic>
        <p:nvPicPr>
          <p:cNvPr id="5" name="Content Placeholder 4">
            <a:extLst>
              <a:ext uri="{FF2B5EF4-FFF2-40B4-BE49-F238E27FC236}">
                <a16:creationId xmlns:a16="http://schemas.microsoft.com/office/drawing/2014/main" id="{6D538341-5A7C-1BF5-2F6A-5A2254828208}"/>
              </a:ext>
            </a:extLst>
          </p:cNvPr>
          <p:cNvPicPr>
            <a:picLocks noGrp="1" noChangeAspect="1"/>
          </p:cNvPicPr>
          <p:nvPr>
            <p:ph idx="1"/>
          </p:nvPr>
        </p:nvPicPr>
        <p:blipFill>
          <a:blip r:embed="rId2"/>
          <a:srcRect l="-1" t="6449" r="2104" b="4699"/>
          <a:stretch>
            <a:fillRect/>
          </a:stretch>
        </p:blipFill>
        <p:spPr>
          <a:xfrm>
            <a:off x="5516217" y="1510606"/>
            <a:ext cx="3843941" cy="4671533"/>
          </a:xfrm>
          <a:prstGeom prst="rect">
            <a:avLst/>
          </a:prstGeom>
        </p:spPr>
      </p:pic>
    </p:spTree>
    <p:extLst>
      <p:ext uri="{BB962C8B-B14F-4D97-AF65-F5344CB8AC3E}">
        <p14:creationId xmlns:p14="http://schemas.microsoft.com/office/powerpoint/2010/main" val="377222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EA586F-E8D2-8BC8-8DFD-F351F8738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275" y="-1"/>
            <a:ext cx="4903995" cy="6348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1F38E4-0743-5021-99A7-CCBFC80BE9B4}"/>
              </a:ext>
            </a:extLst>
          </p:cNvPr>
          <p:cNvSpPr txBox="1"/>
          <p:nvPr/>
        </p:nvSpPr>
        <p:spPr>
          <a:xfrm>
            <a:off x="69005" y="6085282"/>
            <a:ext cx="6094268" cy="253916"/>
          </a:xfrm>
          <a:prstGeom prst="rect">
            <a:avLst/>
          </a:prstGeom>
          <a:noFill/>
        </p:spPr>
        <p:txBody>
          <a:bodyPr wrap="square">
            <a:spAutoFit/>
          </a:bodyPr>
          <a:lstStyle/>
          <a:p>
            <a:r>
              <a:rPr lang="en-US" sz="1050" dirty="0"/>
              <a:t>https://muktapandamd.com/oath-to-self-care-and-well-being/</a:t>
            </a:r>
          </a:p>
        </p:txBody>
      </p:sp>
    </p:spTree>
    <p:extLst>
      <p:ext uri="{BB962C8B-B14F-4D97-AF65-F5344CB8AC3E}">
        <p14:creationId xmlns:p14="http://schemas.microsoft.com/office/powerpoint/2010/main" val="328213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2CA2BAE-0DF9-A5AA-289A-F469051FD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1"/>
            <a:ext cx="121885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4305924-D89D-FC94-57E9-DA2367CB8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93" y="0"/>
            <a:ext cx="12188521"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D70C6576-DCD8-91DC-FE98-CB68C0D874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304651" y="3985"/>
            <a:ext cx="9770221" cy="6858000"/>
            <a:chOff x="1303402" y="3985"/>
            <a:chExt cx="9772765" cy="6858000"/>
          </a:xfrm>
        </p:grpSpPr>
        <p:sp>
          <p:nvSpPr>
            <p:cNvPr id="8" name="Freeform: Shape 7">
              <a:extLst>
                <a:ext uri="{FF2B5EF4-FFF2-40B4-BE49-F238E27FC236}">
                  <a16:creationId xmlns:a16="http://schemas.microsoft.com/office/drawing/2014/main" id="{4FFFA5EF-89FB-A6CA-84CF-E0BE5FA4A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74064C02-8B24-FB28-71FF-904DCA8CC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646A94A3-27FF-7090-25FC-203780985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61E4CD7E-FC59-B7D7-2AD6-C0BC0885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04F470-629E-4DE1-D077-67ADBD38E3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AA6B6774-C2AC-EC4D-A53D-DAA7F0362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6397F4E9-6D6D-ABEC-7CF8-3F58F1552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5" name="Title 1">
            <a:extLst>
              <a:ext uri="{FF2B5EF4-FFF2-40B4-BE49-F238E27FC236}">
                <a16:creationId xmlns:a16="http://schemas.microsoft.com/office/drawing/2014/main" id="{51E91133-164A-E235-FD3D-A056931975CC}"/>
              </a:ext>
            </a:extLst>
          </p:cNvPr>
          <p:cNvSpPr>
            <a:spLocks noGrp="1"/>
          </p:cNvSpPr>
          <p:nvPr>
            <p:ph type="title"/>
          </p:nvPr>
        </p:nvSpPr>
        <p:spPr>
          <a:xfrm>
            <a:off x="3216479" y="1764407"/>
            <a:ext cx="5759346" cy="2310312"/>
          </a:xfrm>
        </p:spPr>
        <p:txBody>
          <a:bodyPr vert="horz" lIns="91440" tIns="45720" rIns="91440" bIns="45720" rtlCol="0" anchor="b">
            <a:normAutofit/>
          </a:bodyPr>
          <a:lstStyle/>
          <a:p>
            <a:pPr algn="ctr"/>
            <a:r>
              <a:rPr lang="en-US" sz="5400" b="1" dirty="0">
                <a:solidFill>
                  <a:schemeClr val="tx2"/>
                </a:solidFill>
              </a:rPr>
              <a:t>Be well.</a:t>
            </a:r>
            <a:br>
              <a:rPr lang="en-US" sz="5400" b="1" dirty="0">
                <a:solidFill>
                  <a:schemeClr val="tx2"/>
                </a:solidFill>
              </a:rPr>
            </a:br>
            <a:endParaRPr lang="en-US" sz="5100" dirty="0">
              <a:solidFill>
                <a:schemeClr val="tx2"/>
              </a:solidFill>
            </a:endParaRPr>
          </a:p>
        </p:txBody>
      </p:sp>
    </p:spTree>
    <p:extLst>
      <p:ext uri="{BB962C8B-B14F-4D97-AF65-F5344CB8AC3E}">
        <p14:creationId xmlns:p14="http://schemas.microsoft.com/office/powerpoint/2010/main" val="295534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BC65-5876-2B82-E86C-A71437F9D8F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76E6B1E-D694-C3EC-9798-848184C034CA}"/>
              </a:ext>
            </a:extLst>
          </p:cNvPr>
          <p:cNvSpPr>
            <a:spLocks noGrp="1"/>
          </p:cNvSpPr>
          <p:nvPr>
            <p:ph type="title"/>
          </p:nvPr>
        </p:nvSpPr>
        <p:spPr/>
        <p:txBody>
          <a:bodyPr/>
          <a:lstStyle/>
          <a:p>
            <a:r>
              <a:rPr lang="en-US" dirty="0"/>
              <a:t>Teaching Professionalism</a:t>
            </a:r>
          </a:p>
        </p:txBody>
      </p:sp>
      <p:sp>
        <p:nvSpPr>
          <p:cNvPr id="6" name="Text Placeholder 2">
            <a:extLst>
              <a:ext uri="{FF2B5EF4-FFF2-40B4-BE49-F238E27FC236}">
                <a16:creationId xmlns:a16="http://schemas.microsoft.com/office/drawing/2014/main" id="{D7D12BCF-585E-7143-3D3E-7907E149929B}"/>
              </a:ext>
            </a:extLst>
          </p:cNvPr>
          <p:cNvSpPr txBox="1">
            <a:spLocks/>
          </p:cNvSpPr>
          <p:nvPr/>
        </p:nvSpPr>
        <p:spPr>
          <a:xfrm>
            <a:off x="958850" y="4624389"/>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8595B"/>
                </a:solidFill>
              </a:rPr>
              <a:t>Four Strategies</a:t>
            </a:r>
          </a:p>
        </p:txBody>
      </p:sp>
    </p:spTree>
    <p:extLst>
      <p:ext uri="{BB962C8B-B14F-4D97-AF65-F5344CB8AC3E}">
        <p14:creationId xmlns:p14="http://schemas.microsoft.com/office/powerpoint/2010/main" val="13352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9ABF8-F55B-24A3-6A89-40D716959D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480A09C-8E91-7600-C796-E1FF218E3F50}"/>
              </a:ext>
            </a:extLst>
          </p:cNvPr>
          <p:cNvPicPr>
            <a:picLocks noChangeAspect="1"/>
          </p:cNvPicPr>
          <p:nvPr/>
        </p:nvPicPr>
        <p:blipFill>
          <a:blip r:embed="rId3"/>
          <a:stretch>
            <a:fillRect/>
          </a:stretch>
        </p:blipFill>
        <p:spPr>
          <a:xfrm>
            <a:off x="-3674" y="0"/>
            <a:ext cx="12192000" cy="6245936"/>
          </a:xfrm>
          <a:prstGeom prst="rect">
            <a:avLst/>
          </a:prstGeom>
        </p:spPr>
      </p:pic>
      <p:sp>
        <p:nvSpPr>
          <p:cNvPr id="6" name="Rectangle 5">
            <a:extLst>
              <a:ext uri="{FF2B5EF4-FFF2-40B4-BE49-F238E27FC236}">
                <a16:creationId xmlns:a16="http://schemas.microsoft.com/office/drawing/2014/main" id="{1CFB2A17-5D48-1D3C-5678-D020242A1250}"/>
              </a:ext>
            </a:extLst>
          </p:cNvPr>
          <p:cNvSpPr/>
          <p:nvPr/>
        </p:nvSpPr>
        <p:spPr>
          <a:xfrm>
            <a:off x="9214920" y="0"/>
            <a:ext cx="2977544" cy="78745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5BDD277-4DB0-35E0-17A9-29AEBEF20D2A}"/>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B35FE6B1-46E5-6C54-B42E-A25581AB21D8}"/>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585F3DC7-0C9F-B333-F51F-FA4164653CC0}"/>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12F3E4BB-59DC-9D48-D063-B492160D787B}"/>
              </a:ext>
            </a:extLst>
          </p:cNvPr>
          <p:cNvSpPr txBox="1"/>
          <p:nvPr/>
        </p:nvSpPr>
        <p:spPr>
          <a:xfrm>
            <a:off x="1397561" y="23746"/>
            <a:ext cx="9236824" cy="830997"/>
          </a:xfrm>
          <a:prstGeom prst="rect">
            <a:avLst/>
          </a:prstGeom>
          <a:noFill/>
        </p:spPr>
        <p:txBody>
          <a:bodyPr wrap="none" rtlCol="0">
            <a:spAutoFit/>
          </a:bodyPr>
          <a:lstStyle/>
          <a:p>
            <a:r>
              <a:rPr lang="en-US" sz="4800" b="1" i="0" dirty="0">
                <a:solidFill>
                  <a:schemeClr val="bg1"/>
                </a:solidFill>
                <a:effectLst/>
                <a:latin typeface="Gotham A"/>
              </a:rPr>
              <a:t>Strategies to Teach Professionalism</a:t>
            </a:r>
          </a:p>
        </p:txBody>
      </p:sp>
      <p:sp>
        <p:nvSpPr>
          <p:cNvPr id="8" name="TextBox 7">
            <a:extLst>
              <a:ext uri="{FF2B5EF4-FFF2-40B4-BE49-F238E27FC236}">
                <a16:creationId xmlns:a16="http://schemas.microsoft.com/office/drawing/2014/main" id="{0DEED02C-5DE9-D599-7096-F13C4525F3F4}"/>
              </a:ext>
            </a:extLst>
          </p:cNvPr>
          <p:cNvSpPr txBox="1"/>
          <p:nvPr/>
        </p:nvSpPr>
        <p:spPr>
          <a:xfrm>
            <a:off x="902552" y="2641164"/>
            <a:ext cx="10226841" cy="646331"/>
          </a:xfrm>
          <a:prstGeom prst="rect">
            <a:avLst/>
          </a:prstGeom>
          <a:noFill/>
        </p:spPr>
        <p:txBody>
          <a:bodyPr wrap="square">
            <a:spAutoFit/>
          </a:bodyPr>
          <a:lstStyle/>
          <a:p>
            <a:pPr marL="0" marR="0" algn="ctr"/>
            <a:r>
              <a:rPr lang="en-US" sz="3600" kern="100" dirty="0">
                <a:solidFill>
                  <a:srgbClr val="58595B"/>
                </a:solidFill>
                <a:latin typeface="Aptos" panose="020B0004020202020204" pitchFamily="34" charset="0"/>
                <a:cs typeface="Times New Roman" panose="02020603050405020304" pitchFamily="18" charset="0"/>
              </a:rPr>
              <a:t>1. Case Studies</a:t>
            </a:r>
          </a:p>
        </p:txBody>
      </p:sp>
    </p:spTree>
    <p:extLst>
      <p:ext uri="{BB962C8B-B14F-4D97-AF65-F5344CB8AC3E}">
        <p14:creationId xmlns:p14="http://schemas.microsoft.com/office/powerpoint/2010/main" val="1444788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1E21-DBEA-744D-17DA-8CC0A852E9E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DB2E1ED-90B0-9C09-2E39-C22A2C5224A6}"/>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761A9DA5-37D3-2A57-88B8-BD91CFE81962}"/>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B869341E-3D79-37C8-1E3E-1787E1187129}"/>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683FF5BC-9B1B-870F-121A-5D081522C66A}"/>
              </a:ext>
            </a:extLst>
          </p:cNvPr>
          <p:cNvSpPr txBox="1"/>
          <p:nvPr/>
        </p:nvSpPr>
        <p:spPr>
          <a:xfrm>
            <a:off x="236133" y="231496"/>
            <a:ext cx="2965877" cy="830997"/>
          </a:xfrm>
          <a:prstGeom prst="rect">
            <a:avLst/>
          </a:prstGeom>
          <a:noFill/>
        </p:spPr>
        <p:txBody>
          <a:bodyPr wrap="none" rtlCol="0">
            <a:spAutoFit/>
          </a:bodyPr>
          <a:lstStyle/>
          <a:p>
            <a:r>
              <a:rPr lang="en-US" sz="4800" b="1" dirty="0">
                <a:solidFill>
                  <a:srgbClr val="F6941F"/>
                </a:solidFill>
                <a:latin typeface="Gotham A"/>
              </a:rPr>
              <a:t>Case Study</a:t>
            </a:r>
            <a:endParaRPr lang="en-US" sz="4800" b="1" i="0" dirty="0">
              <a:solidFill>
                <a:srgbClr val="F6941F"/>
              </a:solidFill>
              <a:effectLst/>
              <a:latin typeface="Gotham A"/>
            </a:endParaRPr>
          </a:p>
        </p:txBody>
      </p:sp>
      <p:sp>
        <p:nvSpPr>
          <p:cNvPr id="8" name="TextBox 7">
            <a:extLst>
              <a:ext uri="{FF2B5EF4-FFF2-40B4-BE49-F238E27FC236}">
                <a16:creationId xmlns:a16="http://schemas.microsoft.com/office/drawing/2014/main" id="{6CEF7DE5-8CB3-A756-16AC-7DC740C1189C}"/>
              </a:ext>
            </a:extLst>
          </p:cNvPr>
          <p:cNvSpPr txBox="1"/>
          <p:nvPr/>
        </p:nvSpPr>
        <p:spPr>
          <a:xfrm>
            <a:off x="720450" y="1316093"/>
            <a:ext cx="10226841" cy="4401205"/>
          </a:xfrm>
          <a:prstGeom prst="rect">
            <a:avLst/>
          </a:prstGeom>
          <a:noFill/>
        </p:spPr>
        <p:txBody>
          <a:bodyPr wrap="square">
            <a:spAutoFit/>
          </a:bodyPr>
          <a:lstStyle/>
          <a:p>
            <a:pPr marL="0" marR="0">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 6-month-old prematurely born infant you cared for in the NICU returns from surgery to the PICU. You learn that during surgery the endotracheal tube had been in the right main stem bronchus for several hours. You are no longer directly responsible for the infant, but the father continues to talk to you about his infant’s progress. The next three weeks are stormy. The infant contracts RSV, improves, and then dies suddenly. The autopsy is unrevealing. The father asks you if anything went wrong. </a:t>
            </a:r>
          </a:p>
          <a:p>
            <a:pPr marL="0" marR="0">
              <a:buNone/>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r>
              <a:rPr lang="en-US" sz="2000" kern="100" dirty="0">
                <a:effectLst/>
                <a:latin typeface="Aptos" panose="020B0004020202020204" pitchFamily="34" charset="0"/>
                <a:ea typeface="Aptos" panose="020B0004020202020204" pitchFamily="34" charset="0"/>
                <a:cs typeface="Times New Roman" panose="02020603050405020304" pitchFamily="18" charset="0"/>
              </a:rPr>
              <a:t>Points to consider during discussion: • Describe what you know about your institution’s policy for error disclosure to patients and families. • How does one balance responsibilities to patients/parents with colleagues/departments/ institutions? • If endotracheal tubes in the right main bronchus during surgery became a chronic occurrence in patients, what action would you take? • To whom would you raise your concerns? • What if you believe that the problem with the endotracheal tube and the nosocomial RSV infection had nothing to do with the infant’s ultimate death?</a:t>
            </a:r>
          </a:p>
        </p:txBody>
      </p:sp>
    </p:spTree>
    <p:extLst>
      <p:ext uri="{BB962C8B-B14F-4D97-AF65-F5344CB8AC3E}">
        <p14:creationId xmlns:p14="http://schemas.microsoft.com/office/powerpoint/2010/main" val="13624430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442D-7235-E4B0-1E07-DBE46A654753}"/>
              </a:ext>
            </a:extLst>
          </p:cNvPr>
          <p:cNvSpPr>
            <a:spLocks noGrp="1"/>
          </p:cNvSpPr>
          <p:nvPr>
            <p:ph type="title"/>
          </p:nvPr>
        </p:nvSpPr>
        <p:spPr>
          <a:xfrm>
            <a:off x="636711" y="1659155"/>
            <a:ext cx="3879088" cy="2837180"/>
          </a:xfrm>
        </p:spPr>
        <p:txBody>
          <a:bodyPr>
            <a:normAutofit/>
          </a:bodyPr>
          <a:lstStyle/>
          <a:p>
            <a:pPr algn="ctr"/>
            <a:r>
              <a:rPr lang="en-US" sz="5400" dirty="0">
                <a:solidFill>
                  <a:srgbClr val="444547"/>
                </a:solidFill>
                <a:latin typeface="Arial Black" panose="020B0A04020102020204" pitchFamily="34" charset="0"/>
              </a:rPr>
              <a:t>How to </a:t>
            </a:r>
            <a:br>
              <a:rPr lang="en-US" sz="5400" dirty="0">
                <a:solidFill>
                  <a:srgbClr val="444547"/>
                </a:solidFill>
                <a:latin typeface="Arial Black" panose="020B0A04020102020204" pitchFamily="34" charset="0"/>
              </a:rPr>
            </a:br>
            <a:r>
              <a:rPr lang="en-US" sz="5400" dirty="0">
                <a:solidFill>
                  <a:srgbClr val="444547"/>
                </a:solidFill>
                <a:latin typeface="Arial Black" panose="020B0A04020102020204" pitchFamily="34" charset="0"/>
              </a:rPr>
              <a:t>develop CBL</a:t>
            </a:r>
          </a:p>
        </p:txBody>
      </p:sp>
      <p:sp>
        <p:nvSpPr>
          <p:cNvPr id="4" name="TextBox 3">
            <a:extLst>
              <a:ext uri="{FF2B5EF4-FFF2-40B4-BE49-F238E27FC236}">
                <a16:creationId xmlns:a16="http://schemas.microsoft.com/office/drawing/2014/main" id="{E7775B51-4198-22C5-A856-1675F0FB0F1A}"/>
              </a:ext>
            </a:extLst>
          </p:cNvPr>
          <p:cNvSpPr txBox="1"/>
          <p:nvPr/>
        </p:nvSpPr>
        <p:spPr>
          <a:xfrm>
            <a:off x="132039" y="5790378"/>
            <a:ext cx="69982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125"/>
              </a:spcBef>
              <a:spcAft>
                <a:spcPts val="0"/>
              </a:spcAft>
              <a:buClrTx/>
              <a:buSzTx/>
              <a:tabLst/>
              <a:defRPr/>
            </a:pPr>
            <a:r>
              <a:rPr lang="en-US" sz="1000" dirty="0"/>
              <a:t>Queen’s University Centre for Teaching and Learning. Case-Based Learning. </a:t>
            </a:r>
            <a:r>
              <a:rPr lang="en-US" sz="1000" dirty="0">
                <a:hlinkClick r:id="rId4"/>
              </a:rPr>
              <a:t>https://www.queensu.ca/ctl/resources/instructors/instructional-strategies/case-based-learning</a:t>
            </a:r>
            <a:endParaRPr lang="en-US" sz="1000" dirty="0"/>
          </a:p>
        </p:txBody>
      </p:sp>
      <p:graphicFrame>
        <p:nvGraphicFramePr>
          <p:cNvPr id="6" name="Content Placeholder 2">
            <a:extLst>
              <a:ext uri="{FF2B5EF4-FFF2-40B4-BE49-F238E27FC236}">
                <a16:creationId xmlns:a16="http://schemas.microsoft.com/office/drawing/2014/main" id="{87E3AFFD-6CEF-93C7-2A30-594C4E0A5C52}"/>
              </a:ext>
            </a:extLst>
          </p:cNvPr>
          <p:cNvGraphicFramePr>
            <a:graphicFrameLocks noGrp="1"/>
          </p:cNvGraphicFramePr>
          <p:nvPr>
            <p:ph idx="1"/>
            <p:extLst>
              <p:ext uri="{D42A27DB-BD31-4B8C-83A1-F6EECF244321}">
                <p14:modId xmlns:p14="http://schemas.microsoft.com/office/powerpoint/2010/main" val="2872374887"/>
              </p:ext>
            </p:extLst>
          </p:nvPr>
        </p:nvGraphicFramePr>
        <p:xfrm>
          <a:off x="5273887" y="350690"/>
          <a:ext cx="6085840" cy="5513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70157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BD4A477-A676-4A88-A694-B81E2278A3A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04FD82E-A4C7-4D8B-9C60-6DC3E2A872C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BD3B5077-EADA-43F1-A131-FDE843931C5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29EA083E-8258-4293-B6F7-2B53B34C418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F3E1ADCB-61C5-4402-B96A-5199F8E91A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FDC574F-D14B-43F3-8D05-CFD84D2FCBA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F608851F-2C74-4D9F-BC3A-923B9198D26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66C02505-9CBE-4A26-B49C-51C2E8A79B1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A3E011D7-020A-46D7-9C96-B7CB56AA8D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BD122-BD06-1D5A-C32E-02213AE782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881DB4-96BA-F8E2-84D0-97E9F1328630}"/>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549CF74B-B526-0062-47BB-4A9449E31406}"/>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E5CBE0E6-FBFE-D543-12F2-D08FCF65260E}"/>
              </a:ext>
            </a:extLst>
          </p:cNvPr>
          <p:cNvPicPr>
            <a:picLocks noChangeAspect="1"/>
          </p:cNvPicPr>
          <p:nvPr/>
        </p:nvPicPr>
        <p:blipFill>
          <a:blip r:embed="rId2"/>
          <a:srcRect/>
          <a:stretch/>
        </p:blipFill>
        <p:spPr>
          <a:xfrm>
            <a:off x="679419" y="235750"/>
            <a:ext cx="9932275" cy="5586905"/>
          </a:xfrm>
          <a:prstGeom prst="rect">
            <a:avLst/>
          </a:prstGeom>
        </p:spPr>
      </p:pic>
    </p:spTree>
    <p:extLst>
      <p:ext uri="{BB962C8B-B14F-4D97-AF65-F5344CB8AC3E}">
        <p14:creationId xmlns:p14="http://schemas.microsoft.com/office/powerpoint/2010/main" val="89842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C2595-F237-264C-8305-B403221C198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6E6FBD-6953-C909-FEF9-3081CF245767}"/>
              </a:ext>
            </a:extLst>
          </p:cNvPr>
          <p:cNvPicPr>
            <a:picLocks noChangeAspect="1"/>
          </p:cNvPicPr>
          <p:nvPr/>
        </p:nvPicPr>
        <p:blipFill>
          <a:blip r:embed="rId3"/>
          <a:stretch>
            <a:fillRect/>
          </a:stretch>
        </p:blipFill>
        <p:spPr>
          <a:xfrm>
            <a:off x="-3674" y="0"/>
            <a:ext cx="12192000" cy="6245936"/>
          </a:xfrm>
          <a:prstGeom prst="rect">
            <a:avLst/>
          </a:prstGeom>
        </p:spPr>
      </p:pic>
      <p:sp>
        <p:nvSpPr>
          <p:cNvPr id="6" name="Rectangle 5">
            <a:extLst>
              <a:ext uri="{FF2B5EF4-FFF2-40B4-BE49-F238E27FC236}">
                <a16:creationId xmlns:a16="http://schemas.microsoft.com/office/drawing/2014/main" id="{0C0F5D06-F965-FC19-B080-2DD661788462}"/>
              </a:ext>
            </a:extLst>
          </p:cNvPr>
          <p:cNvSpPr/>
          <p:nvPr/>
        </p:nvSpPr>
        <p:spPr>
          <a:xfrm>
            <a:off x="9214920" y="0"/>
            <a:ext cx="2977544" cy="78745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0E509C-DF39-0174-707D-776531BFDB0C}"/>
              </a:ext>
            </a:extLst>
          </p:cNvPr>
          <p:cNvSpPr txBox="1"/>
          <p:nvPr/>
        </p:nvSpPr>
        <p:spPr>
          <a:xfrm>
            <a:off x="4703163" y="-21771"/>
            <a:ext cx="2778325" cy="830997"/>
          </a:xfrm>
          <a:prstGeom prst="rect">
            <a:avLst/>
          </a:prstGeom>
          <a:noFill/>
        </p:spPr>
        <p:txBody>
          <a:bodyPr wrap="none" rtlCol="0">
            <a:spAutoFit/>
          </a:bodyPr>
          <a:lstStyle/>
          <a:p>
            <a:r>
              <a:rPr lang="en-US" sz="4800" b="1" i="0" dirty="0">
                <a:solidFill>
                  <a:schemeClr val="bg1"/>
                </a:solidFill>
                <a:effectLst/>
                <a:latin typeface="Gotham A"/>
              </a:rPr>
              <a:t>Resources</a:t>
            </a:r>
          </a:p>
        </p:txBody>
      </p:sp>
      <p:sp>
        <p:nvSpPr>
          <p:cNvPr id="3" name="TextBox 2">
            <a:extLst>
              <a:ext uri="{FF2B5EF4-FFF2-40B4-BE49-F238E27FC236}">
                <a16:creationId xmlns:a16="http://schemas.microsoft.com/office/drawing/2014/main" id="{8B081BD5-A7D0-914E-2B21-37720311036C}"/>
              </a:ext>
            </a:extLst>
          </p:cNvPr>
          <p:cNvSpPr txBox="1"/>
          <p:nvPr/>
        </p:nvSpPr>
        <p:spPr>
          <a:xfrm>
            <a:off x="1318660" y="1531537"/>
            <a:ext cx="9772385"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444547"/>
                </a:solidFill>
              </a:rPr>
              <a:t>Copilot or </a:t>
            </a:r>
            <a:r>
              <a:rPr lang="en-US" sz="3600" dirty="0" err="1">
                <a:solidFill>
                  <a:srgbClr val="444547"/>
                </a:solidFill>
              </a:rPr>
              <a:t>UTVerse</a:t>
            </a:r>
            <a:endParaRPr lang="en-US" sz="3600" dirty="0">
              <a:solidFill>
                <a:srgbClr val="444547"/>
              </a:solidFill>
            </a:endParaRPr>
          </a:p>
          <a:p>
            <a:pPr marL="285750" indent="-285750">
              <a:buFont typeface="Arial" panose="020B0604020202020204" pitchFamily="34" charset="0"/>
              <a:buChar char="•"/>
            </a:pPr>
            <a:r>
              <a:rPr lang="en-US" sz="3600" dirty="0">
                <a:solidFill>
                  <a:srgbClr val="444547"/>
                </a:solidFill>
                <a:hlinkClick r:id="rId4"/>
              </a:rPr>
              <a:t>TLC Resource Page</a:t>
            </a:r>
            <a:endParaRPr lang="en-US" sz="3600" dirty="0">
              <a:solidFill>
                <a:srgbClr val="444547"/>
              </a:solidFill>
            </a:endParaRPr>
          </a:p>
        </p:txBody>
      </p:sp>
    </p:spTree>
    <p:extLst>
      <p:ext uri="{BB962C8B-B14F-4D97-AF65-F5344CB8AC3E}">
        <p14:creationId xmlns:p14="http://schemas.microsoft.com/office/powerpoint/2010/main" val="769452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41CC-D123-3649-4ED8-E35C4141AA7E}"/>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450CD4A-9A0E-1A59-ABC6-A59EF3412822}"/>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707F359C-E75D-0A8C-468F-9C3392E87E0D}"/>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E2DB1653-0FDE-84AD-BCBB-A4B94B61C707}"/>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F97B3CB8-61D4-83DB-1415-0A3127663A34}"/>
              </a:ext>
            </a:extLst>
          </p:cNvPr>
          <p:cNvSpPr txBox="1"/>
          <p:nvPr/>
        </p:nvSpPr>
        <p:spPr>
          <a:xfrm>
            <a:off x="233548" y="46567"/>
            <a:ext cx="9236824" cy="830997"/>
          </a:xfrm>
          <a:prstGeom prst="rect">
            <a:avLst/>
          </a:prstGeom>
          <a:noFill/>
        </p:spPr>
        <p:txBody>
          <a:bodyPr wrap="none" rtlCol="0">
            <a:spAutoFit/>
          </a:bodyPr>
          <a:lstStyle/>
          <a:p>
            <a:r>
              <a:rPr lang="en-US" sz="4800" b="1" i="0" dirty="0">
                <a:solidFill>
                  <a:srgbClr val="F6941F"/>
                </a:solidFill>
                <a:effectLst/>
                <a:latin typeface="Gotham A"/>
              </a:rPr>
              <a:t>Strategies to Teach Professionalism</a:t>
            </a:r>
          </a:p>
        </p:txBody>
      </p:sp>
      <p:sp>
        <p:nvSpPr>
          <p:cNvPr id="8" name="TextBox 7">
            <a:extLst>
              <a:ext uri="{FF2B5EF4-FFF2-40B4-BE49-F238E27FC236}">
                <a16:creationId xmlns:a16="http://schemas.microsoft.com/office/drawing/2014/main" id="{E9C8C244-E874-8BC4-5EEB-4FEE1BD770B3}"/>
              </a:ext>
            </a:extLst>
          </p:cNvPr>
          <p:cNvSpPr txBox="1"/>
          <p:nvPr/>
        </p:nvSpPr>
        <p:spPr>
          <a:xfrm>
            <a:off x="902552" y="2641164"/>
            <a:ext cx="10226841" cy="1754326"/>
          </a:xfrm>
          <a:prstGeom prst="rect">
            <a:avLst/>
          </a:prstGeom>
          <a:noFill/>
        </p:spPr>
        <p:txBody>
          <a:bodyPr wrap="square">
            <a:spAutoFit/>
          </a:bodyPr>
          <a:lstStyle/>
          <a:p>
            <a:pPr marL="0" marR="0" algn="ctr"/>
            <a:r>
              <a:rPr lang="en-US" sz="3600" kern="100" dirty="0">
                <a:solidFill>
                  <a:srgbClr val="58595B"/>
                </a:solidFill>
                <a:latin typeface="Aptos" panose="020B0004020202020204" pitchFamily="34" charset="0"/>
                <a:cs typeface="Times New Roman" panose="02020603050405020304" pitchFamily="18" charset="0"/>
              </a:rPr>
              <a:t>2. Role Modeling</a:t>
            </a:r>
          </a:p>
          <a:p>
            <a:pPr marL="0" marR="0" algn="ctr"/>
            <a:endParaRPr lang="en-US" sz="3600" kern="100" dirty="0">
              <a:solidFill>
                <a:srgbClr val="58595B"/>
              </a:solidFill>
              <a:latin typeface="Aptos" panose="020B0004020202020204" pitchFamily="34" charset="0"/>
              <a:cs typeface="Times New Roman" panose="02020603050405020304" pitchFamily="18" charset="0"/>
            </a:endParaRPr>
          </a:p>
          <a:p>
            <a:pPr marL="0" marR="0" algn="ctr"/>
            <a:r>
              <a:rPr lang="en-US" sz="3600" kern="100" dirty="0">
                <a:solidFill>
                  <a:srgbClr val="58595B"/>
                </a:solidFill>
                <a:latin typeface="Aptos" panose="020B0004020202020204" pitchFamily="34" charset="0"/>
                <a:cs typeface="Times New Roman" panose="02020603050405020304" pitchFamily="18" charset="0"/>
              </a:rPr>
              <a:t>“Somebody’s watching you.”</a:t>
            </a:r>
          </a:p>
        </p:txBody>
      </p:sp>
    </p:spTree>
    <p:extLst>
      <p:ext uri="{BB962C8B-B14F-4D97-AF65-F5344CB8AC3E}">
        <p14:creationId xmlns:p14="http://schemas.microsoft.com/office/powerpoint/2010/main" val="463182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78081-5E3C-A3B9-3676-F09AB88CEF9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F3BCB8C-8890-A8BE-EC19-E701129ECF54}"/>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C50FB0E4-72F6-15E1-C53F-B604CA0C552D}"/>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2B76282F-D541-B625-343D-6267AC5F7CD5}"/>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1DF84D5F-8D06-F368-94C9-4708E070478F}"/>
              </a:ext>
            </a:extLst>
          </p:cNvPr>
          <p:cNvSpPr txBox="1"/>
          <p:nvPr/>
        </p:nvSpPr>
        <p:spPr>
          <a:xfrm>
            <a:off x="145331" y="0"/>
            <a:ext cx="3892412" cy="830997"/>
          </a:xfrm>
          <a:prstGeom prst="rect">
            <a:avLst/>
          </a:prstGeom>
          <a:noFill/>
        </p:spPr>
        <p:txBody>
          <a:bodyPr wrap="none" rtlCol="0">
            <a:spAutoFit/>
          </a:bodyPr>
          <a:lstStyle/>
          <a:p>
            <a:r>
              <a:rPr lang="en-US" sz="4800" b="1" i="0" dirty="0">
                <a:solidFill>
                  <a:srgbClr val="F6941F"/>
                </a:solidFill>
                <a:effectLst/>
                <a:latin typeface="Gotham A"/>
              </a:rPr>
              <a:t>Role Modeling</a:t>
            </a:r>
          </a:p>
        </p:txBody>
      </p:sp>
      <p:sp>
        <p:nvSpPr>
          <p:cNvPr id="8" name="TextBox 7">
            <a:extLst>
              <a:ext uri="{FF2B5EF4-FFF2-40B4-BE49-F238E27FC236}">
                <a16:creationId xmlns:a16="http://schemas.microsoft.com/office/drawing/2014/main" id="{7C745468-CB42-4983-6F88-C8D9E218028C}"/>
              </a:ext>
            </a:extLst>
          </p:cNvPr>
          <p:cNvSpPr txBox="1"/>
          <p:nvPr/>
        </p:nvSpPr>
        <p:spPr>
          <a:xfrm>
            <a:off x="2374713" y="977539"/>
            <a:ext cx="7629960" cy="5078313"/>
          </a:xfrm>
          <a:prstGeom prst="rect">
            <a:avLst/>
          </a:prstGeom>
          <a:noFill/>
        </p:spPr>
        <p:txBody>
          <a:bodyPr wrap="square">
            <a:spAutoFit/>
          </a:bodyPr>
          <a:lstStyle/>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Be aware</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Take time to teach</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Be explicit</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Facilitate reflection</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Improve culture</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Student-centered approach</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Positive attitude</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Demonstrate clinical competence</a:t>
            </a:r>
          </a:p>
          <a:p>
            <a:pPr marL="457200" indent="-457200">
              <a:lnSpc>
                <a:spcPct val="100000"/>
              </a:lnSpc>
              <a:spcBef>
                <a:spcPts val="0"/>
              </a:spcBef>
              <a:buFont typeface="Arial" panose="020B0604020202020204" pitchFamily="34" charset="0"/>
              <a:buChar char="•"/>
            </a:pPr>
            <a:r>
              <a:rPr lang="en-US" sz="3600" kern="100" dirty="0">
                <a:solidFill>
                  <a:srgbClr val="58595B"/>
                </a:solidFill>
                <a:latin typeface="Aptos" panose="020B0004020202020204" pitchFamily="34" charset="0"/>
                <a:cs typeface="Times New Roman" panose="02020603050405020304" pitchFamily="18" charset="0"/>
              </a:rPr>
              <a:t>Talk with colleagues</a:t>
            </a:r>
          </a:p>
        </p:txBody>
      </p:sp>
    </p:spTree>
    <p:extLst>
      <p:ext uri="{BB962C8B-B14F-4D97-AF65-F5344CB8AC3E}">
        <p14:creationId xmlns:p14="http://schemas.microsoft.com/office/powerpoint/2010/main" val="1041667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299A-494C-C0D5-138E-06A6885B2C9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F72C7C4-9024-57F1-5042-40131A5E873B}"/>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62253C1F-01E4-6A29-7024-D0BB100345FF}"/>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2" name="Content Placeholder 2">
            <a:extLst>
              <a:ext uri="{FF2B5EF4-FFF2-40B4-BE49-F238E27FC236}">
                <a16:creationId xmlns:a16="http://schemas.microsoft.com/office/drawing/2014/main" id="{1F2C07EB-CF85-180A-99F4-0D170CAF5111}"/>
              </a:ext>
            </a:extLst>
          </p:cNvPr>
          <p:cNvSpPr txBox="1">
            <a:spLocks/>
          </p:cNvSpPr>
          <p:nvPr/>
        </p:nvSpPr>
        <p:spPr>
          <a:xfrm>
            <a:off x="1195136" y="898001"/>
            <a:ext cx="3547201" cy="629578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Caring</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Compassion</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Insight</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Openness</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Respect</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Presence</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Competence</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Commitment</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Confidentiality </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Autonomy</a:t>
            </a:r>
          </a:p>
          <a:p>
            <a:pPr marL="457200" indent="-457200">
              <a:buFont typeface="Arial" panose="020B0604020202020204" pitchFamily="34" charset="0"/>
              <a:buChar char="•"/>
            </a:pPr>
            <a:r>
              <a:rPr lang="en-US" altLang="en-US" sz="2800" b="1" dirty="0">
                <a:solidFill>
                  <a:srgbClr val="58595B"/>
                </a:solidFill>
                <a:ea typeface="ＭＳ Ｐゴシック" panose="020B0600070205080204" pitchFamily="34" charset="-128"/>
              </a:rPr>
              <a:t>Altruism</a:t>
            </a:r>
          </a:p>
          <a:p>
            <a:endParaRPr lang="en-US" altLang="en-US" sz="2800" b="1" dirty="0">
              <a:ea typeface="ＭＳ Ｐゴシック" panose="020B0600070205080204" pitchFamily="34" charset="-128"/>
            </a:endParaRPr>
          </a:p>
          <a:p>
            <a:endParaRPr lang="en-US" dirty="0"/>
          </a:p>
        </p:txBody>
      </p:sp>
      <p:sp>
        <p:nvSpPr>
          <p:cNvPr id="3" name="Content Placeholder 2">
            <a:extLst>
              <a:ext uri="{FF2B5EF4-FFF2-40B4-BE49-F238E27FC236}">
                <a16:creationId xmlns:a16="http://schemas.microsoft.com/office/drawing/2014/main" id="{A04A728A-F442-6A10-08E7-8DF270A2B754}"/>
              </a:ext>
            </a:extLst>
          </p:cNvPr>
          <p:cNvSpPr txBox="1">
            <a:spLocks/>
          </p:cNvSpPr>
          <p:nvPr/>
        </p:nvSpPr>
        <p:spPr>
          <a:xfrm>
            <a:off x="6092326" y="898001"/>
            <a:ext cx="5137301" cy="629578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Honesty</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Ethical</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Equity minded</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Responsible to profession and society</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Self regulation</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Teamwork</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Calm</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Persistence</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latin typeface="Arial"/>
                <a:ea typeface="ＭＳ Ｐゴシック" panose="020B0600070205080204" pitchFamily="34" charset="-128"/>
                <a:cs typeface="Arial"/>
              </a:rPr>
              <a:t>Communicate </a:t>
            </a:r>
          </a:p>
          <a:p>
            <a:pPr marL="457200" indent="-457200">
              <a:lnSpc>
                <a:spcPct val="100000"/>
              </a:lnSpc>
              <a:spcBef>
                <a:spcPts val="0"/>
              </a:spcBef>
              <a:buFont typeface="Arial" panose="020B0604020202020204" pitchFamily="34" charset="0"/>
              <a:buChar char="•"/>
            </a:pPr>
            <a:r>
              <a:rPr lang="en-US" altLang="en-US" sz="2800" b="1" dirty="0">
                <a:solidFill>
                  <a:srgbClr val="58595B"/>
                </a:solidFill>
                <a:ea typeface="ＭＳ Ｐゴシック" panose="020B0600070205080204" pitchFamily="34" charset="-128"/>
              </a:rPr>
              <a:t>Integrity</a:t>
            </a:r>
            <a:endParaRPr lang="en-US" altLang="en-US" sz="2800" b="1" dirty="0">
              <a:solidFill>
                <a:srgbClr val="58595B"/>
              </a:solidFill>
              <a:latin typeface="Arial"/>
              <a:ea typeface="ＭＳ Ｐゴシック" panose="020B0600070205080204" pitchFamily="34" charset="-128"/>
              <a:cs typeface="Arial"/>
            </a:endParaRPr>
          </a:p>
          <a:p>
            <a:pPr>
              <a:lnSpc>
                <a:spcPct val="100000"/>
              </a:lnSpc>
              <a:spcBef>
                <a:spcPts val="0"/>
              </a:spcBef>
            </a:pPr>
            <a:endParaRPr lang="en-US" altLang="en-US" sz="2800" b="1" dirty="0">
              <a:ea typeface="ＭＳ Ｐゴシック" panose="020B0600070205080204" pitchFamily="34" charset="-128"/>
            </a:endParaRPr>
          </a:p>
          <a:p>
            <a:pPr>
              <a:lnSpc>
                <a:spcPct val="100000"/>
              </a:lnSpc>
              <a:spcBef>
                <a:spcPts val="0"/>
              </a:spcBef>
            </a:pPr>
            <a:endParaRPr lang="en-US" altLang="en-US" sz="2800" b="1" dirty="0">
              <a:ea typeface="ＭＳ Ｐゴシック" panose="020B0600070205080204" pitchFamily="34" charset="-128"/>
            </a:endParaRPr>
          </a:p>
          <a:p>
            <a:endParaRPr lang="en-US" dirty="0"/>
          </a:p>
        </p:txBody>
      </p:sp>
      <p:sp>
        <p:nvSpPr>
          <p:cNvPr id="7" name="TextBox 6">
            <a:extLst>
              <a:ext uri="{FF2B5EF4-FFF2-40B4-BE49-F238E27FC236}">
                <a16:creationId xmlns:a16="http://schemas.microsoft.com/office/drawing/2014/main" id="{86657311-BC3D-445C-689A-B47EAFAABF48}"/>
              </a:ext>
            </a:extLst>
          </p:cNvPr>
          <p:cNvSpPr txBox="1"/>
          <p:nvPr/>
        </p:nvSpPr>
        <p:spPr>
          <a:xfrm>
            <a:off x="145331" y="0"/>
            <a:ext cx="3892412" cy="830997"/>
          </a:xfrm>
          <a:prstGeom prst="rect">
            <a:avLst/>
          </a:prstGeom>
          <a:noFill/>
        </p:spPr>
        <p:txBody>
          <a:bodyPr wrap="none" rtlCol="0">
            <a:spAutoFit/>
          </a:bodyPr>
          <a:lstStyle/>
          <a:p>
            <a:r>
              <a:rPr lang="en-US" sz="4800" b="1" i="0" dirty="0">
                <a:solidFill>
                  <a:srgbClr val="F6941F"/>
                </a:solidFill>
                <a:effectLst/>
                <a:latin typeface="Gotham A"/>
              </a:rPr>
              <a:t>Role Modeling</a:t>
            </a:r>
          </a:p>
        </p:txBody>
      </p:sp>
    </p:spTree>
    <p:extLst>
      <p:ext uri="{BB962C8B-B14F-4D97-AF65-F5344CB8AC3E}">
        <p14:creationId xmlns:p14="http://schemas.microsoft.com/office/powerpoint/2010/main" val="277647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F71F-6582-C8A0-08E5-5A429E18264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9ADF282-3FAC-9C17-7F21-83ABACD8F02F}"/>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B3EA4710-08A4-4B3D-2E07-85B23B84A635}"/>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F281E52-7CE1-0F64-9EB1-2EBF2F79E1D5}"/>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D110FC87-593D-EE28-AD1D-58E76D8CFB85}"/>
              </a:ext>
            </a:extLst>
          </p:cNvPr>
          <p:cNvSpPr txBox="1"/>
          <p:nvPr/>
        </p:nvSpPr>
        <p:spPr>
          <a:xfrm>
            <a:off x="172352" y="46567"/>
            <a:ext cx="9236824" cy="830997"/>
          </a:xfrm>
          <a:prstGeom prst="rect">
            <a:avLst/>
          </a:prstGeom>
          <a:noFill/>
        </p:spPr>
        <p:txBody>
          <a:bodyPr wrap="none" rtlCol="0">
            <a:spAutoFit/>
          </a:bodyPr>
          <a:lstStyle/>
          <a:p>
            <a:r>
              <a:rPr lang="en-US" sz="4800" b="1" i="0" dirty="0">
                <a:solidFill>
                  <a:srgbClr val="F6941F"/>
                </a:solidFill>
                <a:effectLst/>
                <a:latin typeface="Gotham A"/>
              </a:rPr>
              <a:t>Strategies to Teach Professionalism</a:t>
            </a:r>
          </a:p>
        </p:txBody>
      </p:sp>
      <p:sp>
        <p:nvSpPr>
          <p:cNvPr id="8" name="TextBox 7">
            <a:extLst>
              <a:ext uri="{FF2B5EF4-FFF2-40B4-BE49-F238E27FC236}">
                <a16:creationId xmlns:a16="http://schemas.microsoft.com/office/drawing/2014/main" id="{9EC50103-00E3-0F24-D80E-912C2646E165}"/>
              </a:ext>
            </a:extLst>
          </p:cNvPr>
          <p:cNvSpPr txBox="1"/>
          <p:nvPr/>
        </p:nvSpPr>
        <p:spPr>
          <a:xfrm>
            <a:off x="902552" y="2641164"/>
            <a:ext cx="10226841" cy="646331"/>
          </a:xfrm>
          <a:prstGeom prst="rect">
            <a:avLst/>
          </a:prstGeom>
          <a:noFill/>
        </p:spPr>
        <p:txBody>
          <a:bodyPr wrap="square">
            <a:spAutoFit/>
          </a:bodyPr>
          <a:lstStyle/>
          <a:p>
            <a:pPr marL="0" marR="0" algn="ctr"/>
            <a:r>
              <a:rPr lang="en-US" sz="3600" kern="100" dirty="0">
                <a:solidFill>
                  <a:srgbClr val="58595B"/>
                </a:solidFill>
                <a:latin typeface="Aptos" panose="020B0004020202020204" pitchFamily="34" charset="0"/>
                <a:cs typeface="Times New Roman" panose="02020603050405020304" pitchFamily="18" charset="0"/>
              </a:rPr>
              <a:t>3. Reflection</a:t>
            </a:r>
          </a:p>
        </p:txBody>
      </p:sp>
    </p:spTree>
    <p:extLst>
      <p:ext uri="{BB962C8B-B14F-4D97-AF65-F5344CB8AC3E}">
        <p14:creationId xmlns:p14="http://schemas.microsoft.com/office/powerpoint/2010/main" val="2429016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86CB7-6652-92C0-2DA3-61E5BEE8FA7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30C7BC0-94AB-B981-1EA8-8953A4C58635}"/>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C8842391-89ED-6B81-402D-1FC52541081B}"/>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06BF44C4-433E-8921-2132-D3F737B856DE}"/>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81DDBF96-074E-6AD2-C1F2-AE991D6571FD}"/>
              </a:ext>
            </a:extLst>
          </p:cNvPr>
          <p:cNvSpPr txBox="1"/>
          <p:nvPr/>
        </p:nvSpPr>
        <p:spPr>
          <a:xfrm>
            <a:off x="173276" y="34946"/>
            <a:ext cx="2778325" cy="830997"/>
          </a:xfrm>
          <a:prstGeom prst="rect">
            <a:avLst/>
          </a:prstGeom>
          <a:noFill/>
        </p:spPr>
        <p:txBody>
          <a:bodyPr wrap="none" rtlCol="0">
            <a:spAutoFit/>
          </a:bodyPr>
          <a:lstStyle/>
          <a:p>
            <a:pPr algn="ctr"/>
            <a:r>
              <a:rPr lang="en-US" sz="4800" b="1" i="0" dirty="0">
                <a:solidFill>
                  <a:srgbClr val="F6941F"/>
                </a:solidFill>
                <a:effectLst/>
                <a:latin typeface="Gotham A"/>
              </a:rPr>
              <a:t>Reflection</a:t>
            </a:r>
          </a:p>
        </p:txBody>
      </p:sp>
      <p:sp>
        <p:nvSpPr>
          <p:cNvPr id="8" name="TextBox 7">
            <a:extLst>
              <a:ext uri="{FF2B5EF4-FFF2-40B4-BE49-F238E27FC236}">
                <a16:creationId xmlns:a16="http://schemas.microsoft.com/office/drawing/2014/main" id="{4274F72F-2D9E-6D8E-C10C-EC126EAB1462}"/>
              </a:ext>
            </a:extLst>
          </p:cNvPr>
          <p:cNvSpPr txBox="1"/>
          <p:nvPr/>
        </p:nvSpPr>
        <p:spPr>
          <a:xfrm>
            <a:off x="978905" y="1982688"/>
            <a:ext cx="10226841" cy="1384995"/>
          </a:xfrm>
          <a:prstGeom prst="rect">
            <a:avLst/>
          </a:prstGeom>
          <a:noFill/>
        </p:spPr>
        <p:txBody>
          <a:bodyPr wrap="square">
            <a:spAutoFit/>
          </a:bodyPr>
          <a:lstStyle/>
          <a:p>
            <a:pPr marL="0" indent="0">
              <a:buNone/>
            </a:pPr>
            <a:r>
              <a:rPr lang="en-US" sz="2800" dirty="0">
                <a:solidFill>
                  <a:srgbClr val="58595B"/>
                </a:solidFill>
                <a:ea typeface="ＭＳ Ｐゴシック" panose="020B0600070205080204" pitchFamily="34" charset="-128"/>
              </a:rPr>
              <a:t>The process of </a:t>
            </a:r>
            <a:r>
              <a:rPr lang="en-US" sz="2800" b="1" dirty="0">
                <a:solidFill>
                  <a:srgbClr val="58595B"/>
                </a:solidFill>
                <a:ea typeface="ＭＳ Ｐゴシック" panose="020B0600070205080204" pitchFamily="34" charset="-128"/>
              </a:rPr>
              <a:t>thinking critically and purposefully about one’s experiences, actions, and decisions </a:t>
            </a:r>
            <a:r>
              <a:rPr lang="en-US" sz="2800" dirty="0">
                <a:solidFill>
                  <a:srgbClr val="58595B"/>
                </a:solidFill>
                <a:ea typeface="ＭＳ Ｐゴシック" panose="020B0600070205080204" pitchFamily="34" charset="-128"/>
              </a:rPr>
              <a:t>to gain insight, deepen understanding, and improve future behavior. </a:t>
            </a:r>
          </a:p>
        </p:txBody>
      </p:sp>
    </p:spTree>
    <p:extLst>
      <p:ext uri="{BB962C8B-B14F-4D97-AF65-F5344CB8AC3E}">
        <p14:creationId xmlns:p14="http://schemas.microsoft.com/office/powerpoint/2010/main" val="24533374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5876-F86E-F5CD-C495-04D52EE23F4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2FA772DE-85C7-7E50-37B0-B912C814378C}"/>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03CA1A62-0ECC-C359-54F6-BE9BD0D4C84A}"/>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ECD9E5AA-DCCB-92DF-1F49-900937906B54}"/>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1665FEE9-56D8-FBF1-3341-145C981666FF}"/>
              </a:ext>
            </a:extLst>
          </p:cNvPr>
          <p:cNvSpPr txBox="1"/>
          <p:nvPr/>
        </p:nvSpPr>
        <p:spPr>
          <a:xfrm>
            <a:off x="182574" y="6459"/>
            <a:ext cx="4097597" cy="830997"/>
          </a:xfrm>
          <a:prstGeom prst="rect">
            <a:avLst/>
          </a:prstGeom>
          <a:noFill/>
        </p:spPr>
        <p:txBody>
          <a:bodyPr wrap="none" rtlCol="0">
            <a:spAutoFit/>
          </a:bodyPr>
          <a:lstStyle/>
          <a:p>
            <a:pPr algn="ctr"/>
            <a:r>
              <a:rPr lang="en-US" sz="4800" b="1" i="0" dirty="0">
                <a:solidFill>
                  <a:srgbClr val="F6941F"/>
                </a:solidFill>
                <a:effectLst/>
                <a:latin typeface="Gotham A"/>
              </a:rPr>
              <a:t>Why Reflection</a:t>
            </a:r>
          </a:p>
        </p:txBody>
      </p:sp>
      <p:sp>
        <p:nvSpPr>
          <p:cNvPr id="8" name="TextBox 7">
            <a:extLst>
              <a:ext uri="{FF2B5EF4-FFF2-40B4-BE49-F238E27FC236}">
                <a16:creationId xmlns:a16="http://schemas.microsoft.com/office/drawing/2014/main" id="{054E792E-3CF5-46F3-F0EE-BEE462171C27}"/>
              </a:ext>
            </a:extLst>
          </p:cNvPr>
          <p:cNvSpPr txBox="1"/>
          <p:nvPr/>
        </p:nvSpPr>
        <p:spPr>
          <a:xfrm>
            <a:off x="3493505" y="1895207"/>
            <a:ext cx="6043687" cy="2246769"/>
          </a:xfrm>
          <a:prstGeom prst="rect">
            <a:avLst/>
          </a:prstGeom>
          <a:noFill/>
        </p:spPr>
        <p:txBody>
          <a:bodyPr wrap="square">
            <a:spAutoFit/>
          </a:bodyPr>
          <a:lstStyle/>
          <a:p>
            <a:pPr marL="457200" indent="-457200">
              <a:buFont typeface="Arial" panose="020B0604020202020204" pitchFamily="34" charset="0"/>
              <a:buChar char="•"/>
              <a:defRPr sz="2000">
                <a:solidFill>
                  <a:srgbClr val="000000"/>
                </a:solidFill>
              </a:defRPr>
            </a:pPr>
            <a:r>
              <a:rPr lang="en-US" sz="2800" dirty="0">
                <a:solidFill>
                  <a:srgbClr val="58595B"/>
                </a:solidFill>
              </a:rPr>
              <a:t>Deeper learning </a:t>
            </a:r>
          </a:p>
          <a:p>
            <a:pPr marL="457200" indent="-457200">
              <a:buFont typeface="Arial" panose="020B0604020202020204" pitchFamily="34" charset="0"/>
              <a:buChar char="•"/>
              <a:defRPr sz="2000">
                <a:solidFill>
                  <a:srgbClr val="000000"/>
                </a:solidFill>
              </a:defRPr>
            </a:pPr>
            <a:r>
              <a:rPr lang="en-US" sz="2800" dirty="0">
                <a:solidFill>
                  <a:srgbClr val="58595B"/>
                </a:solidFill>
              </a:rPr>
              <a:t>Meaning-making</a:t>
            </a:r>
          </a:p>
          <a:p>
            <a:pPr marL="457200" indent="-457200">
              <a:buFont typeface="Arial" panose="020B0604020202020204" pitchFamily="34" charset="0"/>
              <a:buChar char="•"/>
              <a:defRPr sz="2000">
                <a:solidFill>
                  <a:srgbClr val="000000"/>
                </a:solidFill>
              </a:defRPr>
            </a:pPr>
            <a:r>
              <a:rPr lang="en-US" sz="2800" dirty="0">
                <a:solidFill>
                  <a:srgbClr val="58595B"/>
                </a:solidFill>
              </a:rPr>
              <a:t>Professional identity formation</a:t>
            </a:r>
          </a:p>
          <a:p>
            <a:pPr marL="457200" indent="-457200">
              <a:buFont typeface="Arial" panose="020B0604020202020204" pitchFamily="34" charset="0"/>
              <a:buChar char="•"/>
              <a:defRPr sz="2000">
                <a:solidFill>
                  <a:srgbClr val="000000"/>
                </a:solidFill>
              </a:defRPr>
            </a:pPr>
            <a:r>
              <a:rPr lang="en-US" sz="2800" dirty="0">
                <a:solidFill>
                  <a:srgbClr val="58595B"/>
                </a:solidFill>
              </a:rPr>
              <a:t>Self-awareness </a:t>
            </a:r>
          </a:p>
          <a:p>
            <a:pPr marL="457200" indent="-457200">
              <a:buFont typeface="Arial" panose="020B0604020202020204" pitchFamily="34" charset="0"/>
              <a:buChar char="•"/>
              <a:defRPr sz="2000">
                <a:solidFill>
                  <a:srgbClr val="000000"/>
                </a:solidFill>
              </a:defRPr>
            </a:pPr>
            <a:r>
              <a:rPr lang="en-US" sz="2800" dirty="0">
                <a:solidFill>
                  <a:srgbClr val="58595B"/>
                </a:solidFill>
              </a:rPr>
              <a:t>Adaptive behavior</a:t>
            </a:r>
          </a:p>
        </p:txBody>
      </p:sp>
    </p:spTree>
    <p:extLst>
      <p:ext uri="{BB962C8B-B14F-4D97-AF65-F5344CB8AC3E}">
        <p14:creationId xmlns:p14="http://schemas.microsoft.com/office/powerpoint/2010/main" val="516139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65187-74BC-7DD5-B8C9-BECD9342752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B07D8A3-29C2-1DC1-0990-73F5017999AF}"/>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0B145F66-5ECC-FEA2-B281-D07D4C7A990C}"/>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6AA7F42-9421-A3C0-2A64-235707B36F58}"/>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0F2205A0-0DF1-6991-95B1-8A8A55901D93}"/>
              </a:ext>
            </a:extLst>
          </p:cNvPr>
          <p:cNvSpPr txBox="1"/>
          <p:nvPr/>
        </p:nvSpPr>
        <p:spPr>
          <a:xfrm>
            <a:off x="232542" y="35891"/>
            <a:ext cx="2778325" cy="830997"/>
          </a:xfrm>
          <a:prstGeom prst="rect">
            <a:avLst/>
          </a:prstGeom>
          <a:noFill/>
        </p:spPr>
        <p:txBody>
          <a:bodyPr wrap="none" rtlCol="0">
            <a:spAutoFit/>
          </a:bodyPr>
          <a:lstStyle/>
          <a:p>
            <a:pPr algn="ctr"/>
            <a:r>
              <a:rPr lang="en-US" sz="4800" b="1" i="0" dirty="0">
                <a:solidFill>
                  <a:srgbClr val="F6941F"/>
                </a:solidFill>
                <a:effectLst/>
                <a:latin typeface="Gotham A"/>
              </a:rPr>
              <a:t>Reflection</a:t>
            </a:r>
          </a:p>
        </p:txBody>
      </p:sp>
      <p:sp>
        <p:nvSpPr>
          <p:cNvPr id="3" name="Content Placeholder 2">
            <a:extLst>
              <a:ext uri="{FF2B5EF4-FFF2-40B4-BE49-F238E27FC236}">
                <a16:creationId xmlns:a16="http://schemas.microsoft.com/office/drawing/2014/main" id="{EE97D534-FAB1-C573-A935-F3A8A963B515}"/>
              </a:ext>
            </a:extLst>
          </p:cNvPr>
          <p:cNvSpPr txBox="1">
            <a:spLocks/>
          </p:cNvSpPr>
          <p:nvPr/>
        </p:nvSpPr>
        <p:spPr>
          <a:xfrm>
            <a:off x="2076476" y="1958625"/>
            <a:ext cx="8031700" cy="225791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defRPr sz="2000">
                <a:solidFill>
                  <a:srgbClr val="000000"/>
                </a:solidFill>
              </a:defRPr>
            </a:pPr>
            <a:r>
              <a:rPr lang="en-US" sz="2800" dirty="0">
                <a:solidFill>
                  <a:srgbClr val="58595B"/>
                </a:solidFill>
                <a:ea typeface="ＭＳ Ｐゴシック" panose="020B0600070205080204" pitchFamily="34" charset="-128"/>
              </a:rPr>
              <a:t>What happened, and what did you notice about your own reactions?</a:t>
            </a:r>
          </a:p>
          <a:p>
            <a:pPr marL="457200" indent="-457200">
              <a:buFont typeface="Arial" panose="020B0604020202020204" pitchFamily="34" charset="0"/>
              <a:buChar char="•"/>
              <a:defRPr sz="2000">
                <a:solidFill>
                  <a:srgbClr val="000000"/>
                </a:solidFill>
              </a:defRPr>
            </a:pPr>
            <a:r>
              <a:rPr lang="en-US" sz="2800" dirty="0">
                <a:solidFill>
                  <a:srgbClr val="58595B"/>
                </a:solidFill>
                <a:ea typeface="ＭＳ Ｐゴシック" panose="020B0600070205080204" pitchFamily="34" charset="-128"/>
              </a:rPr>
              <a:t>What values or expectations were at play?</a:t>
            </a:r>
          </a:p>
          <a:p>
            <a:pPr marL="457200" indent="-457200">
              <a:buFont typeface="Arial" panose="020B0604020202020204" pitchFamily="34" charset="0"/>
              <a:buChar char="•"/>
              <a:defRPr sz="2000">
                <a:solidFill>
                  <a:srgbClr val="000000"/>
                </a:solidFill>
              </a:defRPr>
            </a:pPr>
            <a:r>
              <a:rPr lang="en-US" sz="2800" dirty="0">
                <a:solidFill>
                  <a:srgbClr val="58595B"/>
                </a:solidFill>
                <a:ea typeface="ＭＳ Ｐゴシック" panose="020B0600070205080204" pitchFamily="34" charset="-128"/>
              </a:rPr>
              <a:t>How might different team members have perceived this moment?</a:t>
            </a:r>
            <a:endParaRPr lang="en-US" sz="1900" dirty="0"/>
          </a:p>
        </p:txBody>
      </p:sp>
    </p:spTree>
    <p:extLst>
      <p:ext uri="{BB962C8B-B14F-4D97-AF65-F5344CB8AC3E}">
        <p14:creationId xmlns:p14="http://schemas.microsoft.com/office/powerpoint/2010/main" val="4273144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2760-AC00-AC5A-5CF5-5BCFA316C26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9E057D8-6D25-0673-FADE-72D2B0FCEE27}"/>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37A63205-D3CC-1562-845E-A322790139AB}"/>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B0E5D161-B909-B419-ED59-B5FFA1386B61}"/>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F35F033D-D2FA-59A3-63F4-50F7A8877271}"/>
              </a:ext>
            </a:extLst>
          </p:cNvPr>
          <p:cNvSpPr txBox="1"/>
          <p:nvPr/>
        </p:nvSpPr>
        <p:spPr>
          <a:xfrm>
            <a:off x="237781" y="0"/>
            <a:ext cx="9236824" cy="830997"/>
          </a:xfrm>
          <a:prstGeom prst="rect">
            <a:avLst/>
          </a:prstGeom>
          <a:noFill/>
        </p:spPr>
        <p:txBody>
          <a:bodyPr wrap="none" rtlCol="0">
            <a:spAutoFit/>
          </a:bodyPr>
          <a:lstStyle/>
          <a:p>
            <a:r>
              <a:rPr lang="en-US" sz="4800" b="1" i="0" dirty="0">
                <a:solidFill>
                  <a:srgbClr val="F6941F"/>
                </a:solidFill>
                <a:effectLst/>
                <a:latin typeface="Gotham A"/>
              </a:rPr>
              <a:t>Strategies to Teach Professionalism</a:t>
            </a:r>
          </a:p>
        </p:txBody>
      </p:sp>
      <p:sp>
        <p:nvSpPr>
          <p:cNvPr id="8" name="TextBox 7">
            <a:extLst>
              <a:ext uri="{FF2B5EF4-FFF2-40B4-BE49-F238E27FC236}">
                <a16:creationId xmlns:a16="http://schemas.microsoft.com/office/drawing/2014/main" id="{C68623AF-B197-CF30-F288-6FACF64BD544}"/>
              </a:ext>
            </a:extLst>
          </p:cNvPr>
          <p:cNvSpPr txBox="1"/>
          <p:nvPr/>
        </p:nvSpPr>
        <p:spPr>
          <a:xfrm>
            <a:off x="4181181" y="2664910"/>
            <a:ext cx="3305381" cy="646331"/>
          </a:xfrm>
          <a:prstGeom prst="rect">
            <a:avLst/>
          </a:prstGeom>
          <a:noFill/>
        </p:spPr>
        <p:txBody>
          <a:bodyPr wrap="square">
            <a:spAutoFit/>
          </a:bodyPr>
          <a:lstStyle/>
          <a:p>
            <a:pPr marL="0" marR="0" algn="ctr"/>
            <a:r>
              <a:rPr lang="en-US" sz="3600" kern="100" dirty="0">
                <a:solidFill>
                  <a:srgbClr val="58595B"/>
                </a:solidFill>
                <a:latin typeface="Aptos" panose="020B0004020202020204" pitchFamily="34" charset="0"/>
                <a:cs typeface="Times New Roman" panose="02020603050405020304" pitchFamily="18" charset="0"/>
              </a:rPr>
              <a:t>4. Feedback</a:t>
            </a:r>
          </a:p>
        </p:txBody>
      </p:sp>
    </p:spTree>
    <p:extLst>
      <p:ext uri="{BB962C8B-B14F-4D97-AF65-F5344CB8AC3E}">
        <p14:creationId xmlns:p14="http://schemas.microsoft.com/office/powerpoint/2010/main" val="23358944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8F1C-08F5-1D36-EABF-8FBE42100EB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8D3BFFB9-BCA7-7DE4-5A62-E58EC2FD8267}"/>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72CC384A-7A2C-B4FF-07BF-B73EC7B04DBC}"/>
              </a:ext>
            </a:extLst>
          </p:cNvPr>
          <p:cNvSpPr txBox="1"/>
          <p:nvPr/>
        </p:nvSpPr>
        <p:spPr>
          <a:xfrm>
            <a:off x="8211312" y="2231136"/>
            <a:ext cx="2395728"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7674AC11-AECC-DEBF-84E2-F8D6D718EE14}"/>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14D618F0-A0D5-B4EA-CECF-D565CE2E4B24}"/>
              </a:ext>
            </a:extLst>
          </p:cNvPr>
          <p:cNvSpPr txBox="1"/>
          <p:nvPr/>
        </p:nvSpPr>
        <p:spPr>
          <a:xfrm>
            <a:off x="171740" y="35891"/>
            <a:ext cx="2603598" cy="830997"/>
          </a:xfrm>
          <a:prstGeom prst="rect">
            <a:avLst/>
          </a:prstGeom>
          <a:noFill/>
        </p:spPr>
        <p:txBody>
          <a:bodyPr wrap="none" rtlCol="0">
            <a:spAutoFit/>
          </a:bodyPr>
          <a:lstStyle/>
          <a:p>
            <a:pPr algn="ctr"/>
            <a:r>
              <a:rPr lang="en-US" sz="4800" b="1" i="0" dirty="0">
                <a:solidFill>
                  <a:srgbClr val="F6941F"/>
                </a:solidFill>
                <a:effectLst/>
                <a:latin typeface="Gotham A"/>
              </a:rPr>
              <a:t>Feedback</a:t>
            </a:r>
          </a:p>
        </p:txBody>
      </p:sp>
      <p:sp>
        <p:nvSpPr>
          <p:cNvPr id="2" name="Content Placeholder 2">
            <a:extLst>
              <a:ext uri="{FF2B5EF4-FFF2-40B4-BE49-F238E27FC236}">
                <a16:creationId xmlns:a16="http://schemas.microsoft.com/office/drawing/2014/main" id="{E06BB764-08ED-E110-4747-57CAB4E98B9F}"/>
              </a:ext>
            </a:extLst>
          </p:cNvPr>
          <p:cNvSpPr txBox="1">
            <a:spLocks/>
          </p:cNvSpPr>
          <p:nvPr/>
        </p:nvSpPr>
        <p:spPr>
          <a:xfrm>
            <a:off x="1327003" y="2167355"/>
            <a:ext cx="10380467" cy="2452687"/>
          </a:xfrm>
          <a:prstGeom prst="rect">
            <a:avLst/>
          </a:prstGeom>
        </p:spPr>
        <p:txBody>
          <a:bodyPr anchor="ct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rgbClr val="58595B"/>
                </a:solidFill>
              </a:rPr>
              <a:t>“Without feedback, mistakes go uncorrected, good performance is not reinforced, and clinical competence is achieved empirically if not at all.”</a:t>
            </a:r>
          </a:p>
          <a:p>
            <a:endParaRPr lang="en-US" sz="1800" i="1" dirty="0"/>
          </a:p>
          <a:p>
            <a:endParaRPr lang="en-US" sz="1800" i="1" dirty="0"/>
          </a:p>
        </p:txBody>
      </p:sp>
      <p:sp>
        <p:nvSpPr>
          <p:cNvPr id="7" name="TextBox 6">
            <a:extLst>
              <a:ext uri="{FF2B5EF4-FFF2-40B4-BE49-F238E27FC236}">
                <a16:creationId xmlns:a16="http://schemas.microsoft.com/office/drawing/2014/main" id="{9087CF0F-94C4-A3AF-19BB-0423B0ED3BDE}"/>
              </a:ext>
            </a:extLst>
          </p:cNvPr>
          <p:cNvSpPr txBox="1"/>
          <p:nvPr/>
        </p:nvSpPr>
        <p:spPr>
          <a:xfrm>
            <a:off x="1395843" y="4701576"/>
            <a:ext cx="6705600" cy="492443"/>
          </a:xfrm>
          <a:prstGeom prst="rect">
            <a:avLst/>
          </a:prstGeom>
          <a:noFill/>
        </p:spPr>
        <p:txBody>
          <a:bodyPr wrap="square" rtlCol="0">
            <a:spAutoFit/>
          </a:bodyPr>
          <a:lstStyle/>
          <a:p>
            <a:r>
              <a:rPr lang="en-US" sz="1200" dirty="0">
                <a:solidFill>
                  <a:srgbClr val="58595B"/>
                </a:solidFill>
              </a:rPr>
              <a:t>Ende J. (1983). Feedback in clinical medical education. </a:t>
            </a:r>
            <a:r>
              <a:rPr lang="en-US" sz="1200" i="1" dirty="0">
                <a:solidFill>
                  <a:srgbClr val="58595B"/>
                </a:solidFill>
              </a:rPr>
              <a:t>JAMA, 250:6, 777-781</a:t>
            </a:r>
            <a:r>
              <a:rPr lang="en-US" sz="1200" i="1" dirty="0"/>
              <a:t>.</a:t>
            </a:r>
          </a:p>
          <a:p>
            <a:endParaRPr lang="en-US" sz="1400" dirty="0"/>
          </a:p>
        </p:txBody>
      </p:sp>
    </p:spTree>
    <p:extLst>
      <p:ext uri="{BB962C8B-B14F-4D97-AF65-F5344CB8AC3E}">
        <p14:creationId xmlns:p14="http://schemas.microsoft.com/office/powerpoint/2010/main" val="13584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3DE2F-4DBB-C812-4B82-D5A6950CE618}"/>
              </a:ext>
            </a:extLst>
          </p:cNvPr>
          <p:cNvSpPr>
            <a:spLocks noGrp="1"/>
          </p:cNvSpPr>
          <p:nvPr>
            <p:ph type="title"/>
          </p:nvPr>
        </p:nvSpPr>
        <p:spPr/>
        <p:txBody>
          <a:bodyPr/>
          <a:lstStyle/>
          <a:p>
            <a:r>
              <a:rPr lang="en-US" dirty="0"/>
              <a:t>What is Professionalism?</a:t>
            </a:r>
          </a:p>
        </p:txBody>
      </p:sp>
      <p:sp>
        <p:nvSpPr>
          <p:cNvPr id="6" name="Text Placeholder 2">
            <a:extLst>
              <a:ext uri="{FF2B5EF4-FFF2-40B4-BE49-F238E27FC236}">
                <a16:creationId xmlns:a16="http://schemas.microsoft.com/office/drawing/2014/main" id="{90CFE8CF-F786-F785-A533-67AA5B5627C1}"/>
              </a:ext>
            </a:extLst>
          </p:cNvPr>
          <p:cNvSpPr txBox="1">
            <a:spLocks/>
          </p:cNvSpPr>
          <p:nvPr/>
        </p:nvSpPr>
        <p:spPr>
          <a:xfrm>
            <a:off x="958850" y="4624389"/>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kern="1200">
                <a:solidFill>
                  <a:srgbClr val="1157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58595B"/>
                </a:solidFill>
              </a:rPr>
              <a:t>How do you define it? </a:t>
            </a:r>
          </a:p>
        </p:txBody>
      </p:sp>
    </p:spTree>
    <p:extLst>
      <p:ext uri="{BB962C8B-B14F-4D97-AF65-F5344CB8AC3E}">
        <p14:creationId xmlns:p14="http://schemas.microsoft.com/office/powerpoint/2010/main" val="78606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F090C-306A-6DAE-F329-AFE74EAD000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3C97E96-63BF-873F-10E5-8F5E05C203DD}"/>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9BECF1D8-3DD5-457C-3DDE-24C182CCA2C5}"/>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C3F3671A-572F-8B4A-3CC3-87393174E09A}"/>
              </a:ext>
            </a:extLst>
          </p:cNvPr>
          <p:cNvSpPr txBox="1"/>
          <p:nvPr/>
        </p:nvSpPr>
        <p:spPr>
          <a:xfrm>
            <a:off x="209840" y="35891"/>
            <a:ext cx="2603598" cy="830997"/>
          </a:xfrm>
          <a:prstGeom prst="rect">
            <a:avLst/>
          </a:prstGeom>
          <a:noFill/>
        </p:spPr>
        <p:txBody>
          <a:bodyPr wrap="none" rtlCol="0">
            <a:spAutoFit/>
          </a:bodyPr>
          <a:lstStyle/>
          <a:p>
            <a:pPr algn="ctr"/>
            <a:r>
              <a:rPr lang="en-US" sz="4800" b="1" i="0" dirty="0">
                <a:solidFill>
                  <a:srgbClr val="F6941F"/>
                </a:solidFill>
                <a:effectLst/>
                <a:latin typeface="Gotham A"/>
              </a:rPr>
              <a:t>Feedback</a:t>
            </a:r>
          </a:p>
        </p:txBody>
      </p:sp>
      <p:sp>
        <p:nvSpPr>
          <p:cNvPr id="3" name="Content Placeholder 2">
            <a:extLst>
              <a:ext uri="{FF2B5EF4-FFF2-40B4-BE49-F238E27FC236}">
                <a16:creationId xmlns:a16="http://schemas.microsoft.com/office/drawing/2014/main" id="{5AE811A8-95E3-9976-B49B-DF3F159B746D}"/>
              </a:ext>
            </a:extLst>
          </p:cNvPr>
          <p:cNvSpPr txBox="1">
            <a:spLocks/>
          </p:cNvSpPr>
          <p:nvPr/>
        </p:nvSpPr>
        <p:spPr>
          <a:xfrm>
            <a:off x="2352821" y="1682496"/>
            <a:ext cx="7486358" cy="298877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Arial" panose="020B0604020202020204" pitchFamily="34" charset="0"/>
              <a:buNone/>
            </a:pPr>
            <a:r>
              <a:rPr lang="en-US" sz="3600" dirty="0">
                <a:solidFill>
                  <a:srgbClr val="58595B"/>
                </a:solidFill>
              </a:rPr>
              <a:t>“Feedback is measured not at the speaker’s mouth, but at the listener’s ears. In other words, it’s not about what you say, but how the person hears and interprets it.” </a:t>
            </a:r>
          </a:p>
          <a:p>
            <a:endParaRPr lang="en-US" sz="1800" i="1" dirty="0"/>
          </a:p>
          <a:p>
            <a:endParaRPr lang="en-US" sz="1800" i="1" dirty="0"/>
          </a:p>
          <a:p>
            <a:endParaRPr lang="en-US" sz="1800" i="1" dirty="0"/>
          </a:p>
        </p:txBody>
      </p:sp>
      <p:sp>
        <p:nvSpPr>
          <p:cNvPr id="8" name="TextBox 7">
            <a:extLst>
              <a:ext uri="{FF2B5EF4-FFF2-40B4-BE49-F238E27FC236}">
                <a16:creationId xmlns:a16="http://schemas.microsoft.com/office/drawing/2014/main" id="{2D7F4D4D-FB85-CC6E-F26E-50C421AB0CB9}"/>
              </a:ext>
            </a:extLst>
          </p:cNvPr>
          <p:cNvSpPr txBox="1"/>
          <p:nvPr/>
        </p:nvSpPr>
        <p:spPr>
          <a:xfrm>
            <a:off x="2352821" y="4743258"/>
            <a:ext cx="5999018" cy="415498"/>
          </a:xfrm>
          <a:prstGeom prst="rect">
            <a:avLst/>
          </a:prstGeom>
          <a:noFill/>
        </p:spPr>
        <p:txBody>
          <a:bodyPr wrap="square" rtlCol="0">
            <a:spAutoFit/>
          </a:bodyPr>
          <a:lstStyle/>
          <a:p>
            <a:r>
              <a:rPr lang="en-US" sz="1050" dirty="0">
                <a:solidFill>
                  <a:srgbClr val="58595B"/>
                </a:solidFill>
              </a:rPr>
              <a:t>Rosoff, J., &amp; Sandler, A. How to gauge feedback you’re giving and getting. Radical Candor Podcast S3, Ep. 4. </a:t>
            </a:r>
          </a:p>
        </p:txBody>
      </p:sp>
    </p:spTree>
    <p:extLst>
      <p:ext uri="{BB962C8B-B14F-4D97-AF65-F5344CB8AC3E}">
        <p14:creationId xmlns:p14="http://schemas.microsoft.com/office/powerpoint/2010/main" val="1147376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33060-0887-0131-F9F8-678216403DC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C443880-C504-54A4-E73E-E04D6E742233}"/>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9C62027D-82C0-762E-6EBC-1436A78DA810}"/>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5B3B839C-358F-EEAC-73D4-22CABE131CA2}"/>
              </a:ext>
            </a:extLst>
          </p:cNvPr>
          <p:cNvSpPr txBox="1"/>
          <p:nvPr/>
        </p:nvSpPr>
        <p:spPr>
          <a:xfrm>
            <a:off x="277574" y="43412"/>
            <a:ext cx="2603598" cy="830997"/>
          </a:xfrm>
          <a:prstGeom prst="rect">
            <a:avLst/>
          </a:prstGeom>
          <a:noFill/>
        </p:spPr>
        <p:txBody>
          <a:bodyPr wrap="none" rtlCol="0">
            <a:spAutoFit/>
          </a:bodyPr>
          <a:lstStyle/>
          <a:p>
            <a:pPr algn="ctr"/>
            <a:r>
              <a:rPr lang="en-US" sz="4800" b="1" i="0" dirty="0">
                <a:solidFill>
                  <a:srgbClr val="F6941F"/>
                </a:solidFill>
                <a:effectLst/>
                <a:latin typeface="Gotham A"/>
              </a:rPr>
              <a:t>Feedback</a:t>
            </a:r>
          </a:p>
        </p:txBody>
      </p:sp>
      <p:sp>
        <p:nvSpPr>
          <p:cNvPr id="2" name="Content Placeholder 2">
            <a:extLst>
              <a:ext uri="{FF2B5EF4-FFF2-40B4-BE49-F238E27FC236}">
                <a16:creationId xmlns:a16="http://schemas.microsoft.com/office/drawing/2014/main" id="{B01BC126-55C9-D4A8-3A38-A096CB3C10DF}"/>
              </a:ext>
            </a:extLst>
          </p:cNvPr>
          <p:cNvSpPr txBox="1">
            <a:spLocks/>
          </p:cNvSpPr>
          <p:nvPr/>
        </p:nvSpPr>
        <p:spPr>
          <a:xfrm>
            <a:off x="838200" y="1472575"/>
            <a:ext cx="10515600" cy="30633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dirty="0">
                <a:solidFill>
                  <a:srgbClr val="58595B"/>
                </a:solidFill>
              </a:rPr>
              <a:t>“No matter how well intentioned or well crafted it is, feedback may be doomed to fail if it is not situated within a supportive learning culture.”</a:t>
            </a:r>
          </a:p>
        </p:txBody>
      </p:sp>
      <p:sp>
        <p:nvSpPr>
          <p:cNvPr id="7" name="TextBox 6">
            <a:extLst>
              <a:ext uri="{FF2B5EF4-FFF2-40B4-BE49-F238E27FC236}">
                <a16:creationId xmlns:a16="http://schemas.microsoft.com/office/drawing/2014/main" id="{90E0A261-CD6F-D6B2-D646-B09D7ECF05E5}"/>
              </a:ext>
            </a:extLst>
          </p:cNvPr>
          <p:cNvSpPr txBox="1"/>
          <p:nvPr/>
        </p:nvSpPr>
        <p:spPr>
          <a:xfrm>
            <a:off x="878958" y="4713988"/>
            <a:ext cx="11313042" cy="523220"/>
          </a:xfrm>
          <a:prstGeom prst="rect">
            <a:avLst/>
          </a:prstGeom>
          <a:noFill/>
        </p:spPr>
        <p:txBody>
          <a:bodyPr wrap="square" rtlCol="0">
            <a:spAutoFit/>
          </a:bodyPr>
          <a:lstStyle/>
          <a:p>
            <a:r>
              <a:rPr lang="en-US" sz="1400" dirty="0">
                <a:solidFill>
                  <a:srgbClr val="58595B"/>
                </a:solidFill>
              </a:rPr>
              <a:t>Watling, C., Driessen, E., van der Vleuten, C.P.M., Lingard, L. (2014). Learning culture and feedback: An international study of medical athletes and musicians. </a:t>
            </a:r>
            <a:r>
              <a:rPr lang="en-US" sz="1400" i="1" dirty="0">
                <a:solidFill>
                  <a:srgbClr val="58595B"/>
                </a:solidFill>
              </a:rPr>
              <a:t>Medical Education, 48</a:t>
            </a:r>
            <a:r>
              <a:rPr lang="en-US" sz="1400" dirty="0">
                <a:solidFill>
                  <a:srgbClr val="58595B"/>
                </a:solidFill>
              </a:rPr>
              <a:t>(7), 713-723. </a:t>
            </a:r>
          </a:p>
        </p:txBody>
      </p:sp>
    </p:spTree>
    <p:extLst>
      <p:ext uri="{BB962C8B-B14F-4D97-AF65-F5344CB8AC3E}">
        <p14:creationId xmlns:p14="http://schemas.microsoft.com/office/powerpoint/2010/main" val="278309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FDBFC-D3DB-855D-B52C-FC9E45A65AB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11050E8-3634-0404-8C7E-6EF011DA5311}"/>
              </a:ext>
            </a:extLst>
          </p:cNvPr>
          <p:cNvSpPr>
            <a:spLocks noGrp="1"/>
          </p:cNvSpPr>
          <p:nvPr>
            <p:ph type="title"/>
          </p:nvPr>
        </p:nvSpPr>
        <p:spPr/>
        <p:txBody>
          <a:bodyPr/>
          <a:lstStyle/>
          <a:p>
            <a:r>
              <a:rPr lang="en-US" dirty="0"/>
              <a:t>Professionalism in Practice</a:t>
            </a:r>
          </a:p>
        </p:txBody>
      </p:sp>
    </p:spTree>
    <p:extLst>
      <p:ext uri="{BB962C8B-B14F-4D97-AF65-F5344CB8AC3E}">
        <p14:creationId xmlns:p14="http://schemas.microsoft.com/office/powerpoint/2010/main" val="993301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825A12-6A81-2991-445D-D22CD065459A}"/>
              </a:ext>
            </a:extLst>
          </p:cNvPr>
          <p:cNvSpPr>
            <a:spLocks noGrp="1"/>
          </p:cNvSpPr>
          <p:nvPr>
            <p:ph type="title"/>
          </p:nvPr>
        </p:nvSpPr>
        <p:spPr/>
        <p:txBody>
          <a:bodyPr/>
          <a:lstStyle/>
          <a:p>
            <a:r>
              <a:rPr lang="en-US" dirty="0"/>
              <a:t>Case Studies</a:t>
            </a:r>
          </a:p>
        </p:txBody>
      </p:sp>
      <p:sp>
        <p:nvSpPr>
          <p:cNvPr id="6" name="Text Placeholder 5">
            <a:extLst>
              <a:ext uri="{FF2B5EF4-FFF2-40B4-BE49-F238E27FC236}">
                <a16:creationId xmlns:a16="http://schemas.microsoft.com/office/drawing/2014/main" id="{77F1EADB-9456-8DC5-34D4-CDFC93E2E8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4765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B07AB-D0D0-CF06-EE5E-BC755DAAC29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998339A-777A-4CB9-A1ED-78A696B00A27}"/>
              </a:ext>
            </a:extLst>
          </p:cNvPr>
          <p:cNvSpPr txBox="1"/>
          <p:nvPr/>
        </p:nvSpPr>
        <p:spPr>
          <a:xfrm>
            <a:off x="4645152" y="1682496"/>
            <a:ext cx="2377440" cy="3172968"/>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2E1F52E0-8B34-41A3-38FA-B202497A4475}"/>
              </a:ext>
            </a:extLst>
          </p:cNvPr>
          <p:cNvSpPr txBox="1"/>
          <p:nvPr/>
        </p:nvSpPr>
        <p:spPr>
          <a:xfrm>
            <a:off x="5651771" y="1828800"/>
            <a:ext cx="364202" cy="307777"/>
          </a:xfrm>
          <a:prstGeom prst="rect">
            <a:avLst/>
          </a:prstGeom>
          <a:noFill/>
        </p:spPr>
        <p:txBody>
          <a:bodyPr wrap="square" rtlCol="0">
            <a:spAutoFit/>
          </a:bodyPr>
          <a:lstStyle/>
          <a:p>
            <a:r>
              <a:rPr lang="en-US" dirty="0">
                <a:solidFill>
                  <a:schemeClr val="bg1"/>
                </a:solidFill>
              </a:rPr>
              <a:t>vs</a:t>
            </a:r>
          </a:p>
        </p:txBody>
      </p:sp>
      <p:sp>
        <p:nvSpPr>
          <p:cNvPr id="5" name="TextBox 4">
            <a:extLst>
              <a:ext uri="{FF2B5EF4-FFF2-40B4-BE49-F238E27FC236}">
                <a16:creationId xmlns:a16="http://schemas.microsoft.com/office/drawing/2014/main" id="{6822801F-94AA-A360-0DAC-24AC7D5EEB6B}"/>
              </a:ext>
            </a:extLst>
          </p:cNvPr>
          <p:cNvSpPr txBox="1"/>
          <p:nvPr/>
        </p:nvSpPr>
        <p:spPr>
          <a:xfrm>
            <a:off x="331380" y="143085"/>
            <a:ext cx="5564217" cy="830997"/>
          </a:xfrm>
          <a:prstGeom prst="rect">
            <a:avLst/>
          </a:prstGeom>
          <a:noFill/>
        </p:spPr>
        <p:txBody>
          <a:bodyPr wrap="none" rtlCol="0">
            <a:spAutoFit/>
          </a:bodyPr>
          <a:lstStyle/>
          <a:p>
            <a:pPr algn="ctr"/>
            <a:r>
              <a:rPr lang="en-US" sz="4800" b="1" i="0" dirty="0">
                <a:solidFill>
                  <a:srgbClr val="F6941F"/>
                </a:solidFill>
                <a:effectLst/>
                <a:latin typeface="Gotham A"/>
              </a:rPr>
              <a:t>Additional Resources</a:t>
            </a:r>
          </a:p>
        </p:txBody>
      </p:sp>
      <p:sp>
        <p:nvSpPr>
          <p:cNvPr id="3" name="TextBox 2">
            <a:extLst>
              <a:ext uri="{FF2B5EF4-FFF2-40B4-BE49-F238E27FC236}">
                <a16:creationId xmlns:a16="http://schemas.microsoft.com/office/drawing/2014/main" id="{02CCC840-EE9E-FD27-5A5A-229D8A8EBD01}"/>
              </a:ext>
            </a:extLst>
          </p:cNvPr>
          <p:cNvSpPr txBox="1"/>
          <p:nvPr/>
        </p:nvSpPr>
        <p:spPr>
          <a:xfrm>
            <a:off x="1304949" y="1318914"/>
            <a:ext cx="9181296" cy="4093428"/>
          </a:xfrm>
          <a:prstGeom prst="rect">
            <a:avLst/>
          </a:prstGeom>
          <a:noFill/>
        </p:spPr>
        <p:txBody>
          <a:bodyPr wrap="none" rtlCol="0">
            <a:spAutoFit/>
          </a:bodyPr>
          <a:lstStyle/>
          <a:p>
            <a:pPr marL="457200" indent="-457200">
              <a:buFont typeface="Arial" panose="020B0604020202020204" pitchFamily="34" charset="0"/>
              <a:buChar char="•"/>
            </a:pPr>
            <a:r>
              <a:rPr lang="en-US" sz="3200" dirty="0">
                <a:solidFill>
                  <a:srgbClr val="58595B"/>
                </a:solidFill>
                <a:latin typeface="Arial"/>
                <a:cs typeface="Arial"/>
                <a:sym typeface="Arial"/>
                <a:hlinkClick r:id="rId3">
                  <a:extLst>
                    <a:ext uri="{A12FA001-AC4F-418D-AE19-62706E023703}">
                      <ahyp:hlinkClr xmlns:ahyp="http://schemas.microsoft.com/office/drawing/2018/hyperlinkcolor" val="tx"/>
                    </a:ext>
                  </a:extLst>
                </a:hlinkClick>
              </a:rPr>
              <a:t>Case Study Resource Guide</a:t>
            </a:r>
            <a:endParaRPr lang="en-US" sz="3200" dirty="0">
              <a:solidFill>
                <a:srgbClr val="58595B"/>
              </a:solidFill>
              <a:latin typeface="Arial"/>
              <a:cs typeface="Arial"/>
              <a:sym typeface="Arial"/>
            </a:endParaRPr>
          </a:p>
          <a:p>
            <a:pPr marL="457200" indent="-457200">
              <a:buFont typeface="Arial" panose="020B0604020202020204" pitchFamily="34" charset="0"/>
              <a:buChar char="•"/>
            </a:pPr>
            <a:endParaRPr lang="en-US" sz="3200" dirty="0">
              <a:solidFill>
                <a:srgbClr val="58595B"/>
              </a:solidFill>
              <a:latin typeface="Arial"/>
              <a:cs typeface="Arial"/>
              <a:sym typeface="Arial"/>
            </a:endParaRPr>
          </a:p>
          <a:p>
            <a:pPr marL="457200" indent="-457200">
              <a:buFont typeface="Arial" panose="020B0604020202020204" pitchFamily="34" charset="0"/>
              <a:buChar char="•"/>
            </a:pPr>
            <a:r>
              <a:rPr lang="en-US" sz="3200" dirty="0">
                <a:solidFill>
                  <a:srgbClr val="58595B"/>
                </a:solidFill>
                <a:latin typeface="Arial"/>
                <a:cs typeface="Arial"/>
                <a:sym typeface="Arial"/>
                <a:hlinkClick r:id="rId4">
                  <a:extLst>
                    <a:ext uri="{A12FA001-AC4F-418D-AE19-62706E023703}">
                      <ahyp:hlinkClr xmlns:ahyp="http://schemas.microsoft.com/office/drawing/2018/hyperlinkcolor" val="tx"/>
                    </a:ext>
                  </a:extLst>
                </a:hlinkClick>
              </a:rPr>
              <a:t>Faculty Well-Being Resource Guide</a:t>
            </a:r>
            <a:endParaRPr lang="en-US" sz="3200" dirty="0">
              <a:solidFill>
                <a:srgbClr val="58595B"/>
              </a:solidFill>
              <a:latin typeface="Arial"/>
              <a:cs typeface="Arial"/>
              <a:sym typeface="Arial"/>
            </a:endParaRPr>
          </a:p>
          <a:p>
            <a:pPr marL="457200" indent="-457200">
              <a:buFont typeface="Arial" panose="020B0604020202020204" pitchFamily="34" charset="0"/>
              <a:buChar char="•"/>
            </a:pPr>
            <a:endParaRPr lang="en-US" sz="3200" dirty="0">
              <a:solidFill>
                <a:srgbClr val="58595B"/>
              </a:solidFill>
              <a:latin typeface="Arial"/>
              <a:cs typeface="Arial"/>
              <a:sym typeface="Arial"/>
            </a:endParaRPr>
          </a:p>
          <a:p>
            <a:pPr marL="457200" indent="-457200">
              <a:buFont typeface="Arial" panose="020B0604020202020204" pitchFamily="34" charset="0"/>
              <a:buChar char="•"/>
            </a:pPr>
            <a:r>
              <a:rPr lang="en-US" sz="3200" dirty="0">
                <a:solidFill>
                  <a:srgbClr val="58595B"/>
                </a:solidFill>
                <a:latin typeface="Arial"/>
                <a:cs typeface="Arial"/>
                <a:sym typeface="Arial"/>
                <a:hlinkClick r:id="rId5">
                  <a:extLst>
                    <a:ext uri="{A12FA001-AC4F-418D-AE19-62706E023703}">
                      <ahyp:hlinkClr xmlns:ahyp="http://schemas.microsoft.com/office/drawing/2018/hyperlinkcolor" val="tx"/>
                    </a:ext>
                  </a:extLst>
                </a:hlinkClick>
              </a:rPr>
              <a:t>Giving Effective Feedback Resource Page</a:t>
            </a:r>
            <a:endParaRPr lang="en-US" sz="3200" dirty="0">
              <a:solidFill>
                <a:srgbClr val="58595B"/>
              </a:solidFill>
              <a:latin typeface="Arial"/>
              <a:cs typeface="Arial"/>
              <a:sym typeface="Arial"/>
            </a:endParaRPr>
          </a:p>
          <a:p>
            <a:pPr marL="457200" indent="-457200">
              <a:buFont typeface="Arial" panose="020B0604020202020204" pitchFamily="34" charset="0"/>
              <a:buChar char="•"/>
            </a:pPr>
            <a:endParaRPr lang="en-US" sz="3200" dirty="0">
              <a:solidFill>
                <a:srgbClr val="58595B"/>
              </a:solidFill>
              <a:latin typeface="Arial"/>
              <a:cs typeface="Arial"/>
              <a:sym typeface="Arial"/>
            </a:endParaRPr>
          </a:p>
          <a:p>
            <a:pPr marL="457200" indent="-457200">
              <a:buFont typeface="Arial" panose="020B0604020202020204" pitchFamily="34" charset="0"/>
              <a:buChar char="•"/>
            </a:pPr>
            <a:r>
              <a:rPr lang="en-US" sz="3200" dirty="0">
                <a:solidFill>
                  <a:srgbClr val="58595B"/>
                </a:solidFill>
                <a:latin typeface="Arial"/>
                <a:cs typeface="Arial"/>
                <a:sym typeface="Arial"/>
                <a:hlinkClick r:id="rId6">
                  <a:extLst>
                    <a:ext uri="{A12FA001-AC4F-418D-AE19-62706E023703}">
                      <ahyp:hlinkClr xmlns:ahyp="http://schemas.microsoft.com/office/drawing/2018/hyperlinkcolor" val="tx"/>
                    </a:ext>
                  </a:extLst>
                </a:hlinkClick>
              </a:rPr>
              <a:t>Pedagogy of Professionalism Workshop Series</a:t>
            </a:r>
            <a:endParaRPr lang="en-US" sz="3200" dirty="0">
              <a:solidFill>
                <a:srgbClr val="58595B"/>
              </a:solidFill>
              <a:latin typeface="Arial"/>
              <a:cs typeface="Arial"/>
              <a:sym typeface="Aria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95707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B0C7-7C26-A94C-909C-C6DCF301C71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592219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31055498-3196-055C-4146-A86FDEEA573A}"/>
              </a:ext>
            </a:extLst>
          </p:cNvPr>
          <p:cNvPicPr>
            <a:picLocks noChangeAspect="1"/>
          </p:cNvPicPr>
          <p:nvPr/>
        </p:nvPicPr>
        <p:blipFill>
          <a:blip r:embed="rId2"/>
          <a:stretch>
            <a:fillRect/>
          </a:stretch>
        </p:blipFill>
        <p:spPr>
          <a:xfrm>
            <a:off x="-10551" y="0"/>
            <a:ext cx="12192000" cy="6858000"/>
          </a:xfrm>
          <a:prstGeom prst="rect">
            <a:avLst/>
          </a:prstGeom>
          <a:ln w="12700">
            <a:miter lim="400000"/>
          </a:ln>
        </p:spPr>
      </p:pic>
      <p:grpSp>
        <p:nvGrpSpPr>
          <p:cNvPr id="3" name="Rectangle 1">
            <a:extLst>
              <a:ext uri="{FF2B5EF4-FFF2-40B4-BE49-F238E27FC236}">
                <a16:creationId xmlns:a16="http://schemas.microsoft.com/office/drawing/2014/main" id="{827B459C-590C-FB76-4870-049CD3F174FF}"/>
              </a:ext>
            </a:extLst>
          </p:cNvPr>
          <p:cNvGrpSpPr/>
          <p:nvPr/>
        </p:nvGrpSpPr>
        <p:grpSpPr>
          <a:xfrm>
            <a:off x="2945424" y="931984"/>
            <a:ext cx="5785340" cy="641839"/>
            <a:chOff x="0" y="0"/>
            <a:chExt cx="5785339" cy="641838"/>
          </a:xfrm>
        </p:grpSpPr>
        <p:sp>
          <p:nvSpPr>
            <p:cNvPr id="4" name="Rectangle">
              <a:extLst>
                <a:ext uri="{FF2B5EF4-FFF2-40B4-BE49-F238E27FC236}">
                  <a16:creationId xmlns:a16="http://schemas.microsoft.com/office/drawing/2014/main" id="{6F4942FF-B8A9-05D6-096E-74A07AC3DF9F}"/>
                </a:ext>
              </a:extLst>
            </p:cNvPr>
            <p:cNvSpPr/>
            <p:nvPr/>
          </p:nvSpPr>
          <p:spPr>
            <a:xfrm>
              <a:off x="-1" y="-1"/>
              <a:ext cx="5785341" cy="641840"/>
            </a:xfrm>
            <a:prstGeom prst="rect">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5" name="How to Claim Your CE Credit">
              <a:extLst>
                <a:ext uri="{FF2B5EF4-FFF2-40B4-BE49-F238E27FC236}">
                  <a16:creationId xmlns:a16="http://schemas.microsoft.com/office/drawing/2014/main" id="{4A209EDE-2124-EC3B-126A-19068743BE3F}"/>
                </a:ext>
              </a:extLst>
            </p:cNvPr>
            <p:cNvSpPr txBox="1"/>
            <p:nvPr/>
          </p:nvSpPr>
          <p:spPr>
            <a:xfrm>
              <a:off x="52069" y="122798"/>
              <a:ext cx="5681201"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b="1">
                  <a:solidFill>
                    <a:srgbClr val="FFFFFF"/>
                  </a:solidFill>
                  <a:latin typeface="Gill Sans MT"/>
                  <a:ea typeface="Gill Sans MT"/>
                  <a:cs typeface="Gill Sans MT"/>
                  <a:sym typeface="Gill Sans MT"/>
                </a:defRPr>
              </a:lvl1pPr>
            </a:lstStyle>
            <a:p>
              <a:r>
                <a:t>How to Claim Your CE Credit</a:t>
              </a:r>
            </a:p>
          </p:txBody>
        </p:sp>
      </p:grpSp>
      <p:grpSp>
        <p:nvGrpSpPr>
          <p:cNvPr id="6" name="Flowchart: Connector 2">
            <a:extLst>
              <a:ext uri="{FF2B5EF4-FFF2-40B4-BE49-F238E27FC236}">
                <a16:creationId xmlns:a16="http://schemas.microsoft.com/office/drawing/2014/main" id="{63C718B6-BD02-DD75-6B24-5114E8799BB2}"/>
              </a:ext>
            </a:extLst>
          </p:cNvPr>
          <p:cNvGrpSpPr/>
          <p:nvPr/>
        </p:nvGrpSpPr>
        <p:grpSpPr>
          <a:xfrm>
            <a:off x="442544" y="1700209"/>
            <a:ext cx="647703" cy="620961"/>
            <a:chOff x="0" y="0"/>
            <a:chExt cx="647701" cy="620960"/>
          </a:xfrm>
        </p:grpSpPr>
        <p:sp>
          <p:nvSpPr>
            <p:cNvPr id="7" name="Oval">
              <a:extLst>
                <a:ext uri="{FF2B5EF4-FFF2-40B4-BE49-F238E27FC236}">
                  <a16:creationId xmlns:a16="http://schemas.microsoft.com/office/drawing/2014/main" id="{A1071756-D7B7-4C6A-CD5D-490FADFC8DB9}"/>
                </a:ext>
              </a:extLst>
            </p:cNvPr>
            <p:cNvSpPr/>
            <p:nvPr/>
          </p:nvSpPr>
          <p:spPr>
            <a:xfrm>
              <a:off x="0" y="-1"/>
              <a:ext cx="647702" cy="62096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8" name="1">
              <a:extLst>
                <a:ext uri="{FF2B5EF4-FFF2-40B4-BE49-F238E27FC236}">
                  <a16:creationId xmlns:a16="http://schemas.microsoft.com/office/drawing/2014/main" id="{E922B136-23AB-20FE-609A-84025EBE88A1}"/>
                </a:ext>
              </a:extLst>
            </p:cNvPr>
            <p:cNvSpPr txBox="1"/>
            <p:nvPr/>
          </p:nvSpPr>
          <p:spPr>
            <a:xfrm>
              <a:off x="148511" y="125059"/>
              <a:ext cx="350679"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1</a:t>
              </a:r>
            </a:p>
          </p:txBody>
        </p:sp>
      </p:grpSp>
      <p:grpSp>
        <p:nvGrpSpPr>
          <p:cNvPr id="9" name="Flowchart: Connector 6">
            <a:extLst>
              <a:ext uri="{FF2B5EF4-FFF2-40B4-BE49-F238E27FC236}">
                <a16:creationId xmlns:a16="http://schemas.microsoft.com/office/drawing/2014/main" id="{B0643F91-9E3A-4FA6-F84B-4E5227E605A8}"/>
              </a:ext>
            </a:extLst>
          </p:cNvPr>
          <p:cNvGrpSpPr/>
          <p:nvPr/>
        </p:nvGrpSpPr>
        <p:grpSpPr>
          <a:xfrm>
            <a:off x="445477" y="2491645"/>
            <a:ext cx="649225" cy="621792"/>
            <a:chOff x="0" y="0"/>
            <a:chExt cx="649223" cy="621791"/>
          </a:xfrm>
        </p:grpSpPr>
        <p:sp>
          <p:nvSpPr>
            <p:cNvPr id="10" name="Oval">
              <a:extLst>
                <a:ext uri="{FF2B5EF4-FFF2-40B4-BE49-F238E27FC236}">
                  <a16:creationId xmlns:a16="http://schemas.microsoft.com/office/drawing/2014/main" id="{20D01BE2-2883-F02E-FC4B-CF4A6CBDE0E2}"/>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1" name="2">
              <a:extLst>
                <a:ext uri="{FF2B5EF4-FFF2-40B4-BE49-F238E27FC236}">
                  <a16:creationId xmlns:a16="http://schemas.microsoft.com/office/drawing/2014/main" id="{C616B2CC-FBED-0D69-F0DB-6342B28C637D}"/>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2</a:t>
              </a:r>
            </a:p>
          </p:txBody>
        </p:sp>
      </p:grpSp>
      <p:grpSp>
        <p:nvGrpSpPr>
          <p:cNvPr id="12" name="Flowchart: Connector 7">
            <a:extLst>
              <a:ext uri="{FF2B5EF4-FFF2-40B4-BE49-F238E27FC236}">
                <a16:creationId xmlns:a16="http://schemas.microsoft.com/office/drawing/2014/main" id="{F41F01E5-E86C-9617-364F-FED30E813A00}"/>
              </a:ext>
            </a:extLst>
          </p:cNvPr>
          <p:cNvGrpSpPr/>
          <p:nvPr/>
        </p:nvGrpSpPr>
        <p:grpSpPr>
          <a:xfrm>
            <a:off x="457195" y="3309656"/>
            <a:ext cx="649225" cy="621793"/>
            <a:chOff x="0" y="0"/>
            <a:chExt cx="649223" cy="621791"/>
          </a:xfrm>
        </p:grpSpPr>
        <p:sp>
          <p:nvSpPr>
            <p:cNvPr id="13" name="Oval">
              <a:extLst>
                <a:ext uri="{FF2B5EF4-FFF2-40B4-BE49-F238E27FC236}">
                  <a16:creationId xmlns:a16="http://schemas.microsoft.com/office/drawing/2014/main" id="{DA919DC0-3769-9CAD-61EA-CE1E47564EAC}"/>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4" name="3">
              <a:extLst>
                <a:ext uri="{FF2B5EF4-FFF2-40B4-BE49-F238E27FC236}">
                  <a16:creationId xmlns:a16="http://schemas.microsoft.com/office/drawing/2014/main" id="{BBF39FFF-A1B6-8CFE-92B9-EF912BDBC14A}"/>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3</a:t>
              </a:r>
            </a:p>
          </p:txBody>
        </p:sp>
      </p:grpSp>
      <p:grpSp>
        <p:nvGrpSpPr>
          <p:cNvPr id="15" name="Flowchart: Connector 9">
            <a:extLst>
              <a:ext uri="{FF2B5EF4-FFF2-40B4-BE49-F238E27FC236}">
                <a16:creationId xmlns:a16="http://schemas.microsoft.com/office/drawing/2014/main" id="{8F68664A-4740-C5E6-ECDA-410BC313F1D0}"/>
              </a:ext>
            </a:extLst>
          </p:cNvPr>
          <p:cNvGrpSpPr/>
          <p:nvPr/>
        </p:nvGrpSpPr>
        <p:grpSpPr>
          <a:xfrm>
            <a:off x="4393713" y="3931448"/>
            <a:ext cx="649225" cy="621793"/>
            <a:chOff x="0" y="0"/>
            <a:chExt cx="649223" cy="621791"/>
          </a:xfrm>
        </p:grpSpPr>
        <p:sp>
          <p:nvSpPr>
            <p:cNvPr id="16" name="Oval">
              <a:extLst>
                <a:ext uri="{FF2B5EF4-FFF2-40B4-BE49-F238E27FC236}">
                  <a16:creationId xmlns:a16="http://schemas.microsoft.com/office/drawing/2014/main" id="{BAB30216-8A91-EE36-3CD8-97C1EF9A7B60}"/>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17" name="4">
              <a:extLst>
                <a:ext uri="{FF2B5EF4-FFF2-40B4-BE49-F238E27FC236}">
                  <a16:creationId xmlns:a16="http://schemas.microsoft.com/office/drawing/2014/main" id="{B6776F76-E94D-C493-2FE9-E032056F62BC}"/>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4</a:t>
              </a:r>
            </a:p>
          </p:txBody>
        </p:sp>
      </p:grpSp>
      <p:grpSp>
        <p:nvGrpSpPr>
          <p:cNvPr id="18" name="Flowchart: Connector 10">
            <a:extLst>
              <a:ext uri="{FF2B5EF4-FFF2-40B4-BE49-F238E27FC236}">
                <a16:creationId xmlns:a16="http://schemas.microsoft.com/office/drawing/2014/main" id="{0112FF5C-F22F-8831-624F-AB2FF6C9A30E}"/>
              </a:ext>
            </a:extLst>
          </p:cNvPr>
          <p:cNvGrpSpPr/>
          <p:nvPr/>
        </p:nvGrpSpPr>
        <p:grpSpPr>
          <a:xfrm>
            <a:off x="4393713" y="6012939"/>
            <a:ext cx="649225" cy="621793"/>
            <a:chOff x="0" y="0"/>
            <a:chExt cx="649223" cy="621791"/>
          </a:xfrm>
        </p:grpSpPr>
        <p:sp>
          <p:nvSpPr>
            <p:cNvPr id="19" name="Oval">
              <a:extLst>
                <a:ext uri="{FF2B5EF4-FFF2-40B4-BE49-F238E27FC236}">
                  <a16:creationId xmlns:a16="http://schemas.microsoft.com/office/drawing/2014/main" id="{BFD05EAB-A59D-424F-3B5E-0FA8A6C55953}"/>
                </a:ext>
              </a:extLst>
            </p:cNvPr>
            <p:cNvSpPr/>
            <p:nvPr/>
          </p:nvSpPr>
          <p:spPr>
            <a:xfrm>
              <a:off x="0" y="0"/>
              <a:ext cx="649224" cy="621792"/>
            </a:xfrm>
            <a:prstGeom prst="ellipse">
              <a:avLst/>
            </a:prstGeom>
            <a:solidFill>
              <a:srgbClr val="F6A21D"/>
            </a:solidFill>
            <a:ln w="15875"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0" name="5">
              <a:extLst>
                <a:ext uri="{FF2B5EF4-FFF2-40B4-BE49-F238E27FC236}">
                  <a16:creationId xmlns:a16="http://schemas.microsoft.com/office/drawing/2014/main" id="{5664967A-2398-FC0E-C14D-F394A6121020}"/>
                </a:ext>
              </a:extLst>
            </p:cNvPr>
            <p:cNvSpPr txBox="1"/>
            <p:nvPr/>
          </p:nvSpPr>
          <p:spPr>
            <a:xfrm>
              <a:off x="148734" y="125475"/>
              <a:ext cx="351756" cy="370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Gill Sans MT"/>
                  <a:ea typeface="Gill Sans MT"/>
                  <a:cs typeface="Gill Sans MT"/>
                  <a:sym typeface="Gill Sans MT"/>
                </a:defRPr>
              </a:lvl1pPr>
            </a:lstStyle>
            <a:p>
              <a:r>
                <a:t>5</a:t>
              </a:r>
            </a:p>
          </p:txBody>
        </p:sp>
      </p:grpSp>
      <p:grpSp>
        <p:nvGrpSpPr>
          <p:cNvPr id="21" name="Rounded Rectangular Callout 12">
            <a:extLst>
              <a:ext uri="{FF2B5EF4-FFF2-40B4-BE49-F238E27FC236}">
                <a16:creationId xmlns:a16="http://schemas.microsoft.com/office/drawing/2014/main" id="{F534B798-89CD-7144-18B9-5DFF822CA38D}"/>
              </a:ext>
            </a:extLst>
          </p:cNvPr>
          <p:cNvGrpSpPr/>
          <p:nvPr/>
        </p:nvGrpSpPr>
        <p:grpSpPr>
          <a:xfrm>
            <a:off x="888023" y="4185139"/>
            <a:ext cx="3068516" cy="2601424"/>
            <a:chOff x="0" y="0"/>
            <a:chExt cx="3068515" cy="2601422"/>
          </a:xfrm>
        </p:grpSpPr>
        <p:sp>
          <p:nvSpPr>
            <p:cNvPr id="22" name="Shape">
              <a:extLst>
                <a:ext uri="{FF2B5EF4-FFF2-40B4-BE49-F238E27FC236}">
                  <a16:creationId xmlns:a16="http://schemas.microsoft.com/office/drawing/2014/main" id="{BDA5CD4F-AA7C-CD16-F0D7-66E4D3BE46B0}"/>
                </a:ext>
              </a:extLst>
            </p:cNvPr>
            <p:cNvSpPr/>
            <p:nvPr/>
          </p:nvSpPr>
          <p:spPr>
            <a:xfrm>
              <a:off x="0" y="0"/>
              <a:ext cx="3068516" cy="2601423"/>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215" y="0"/>
                    <a:pt x="2713" y="0"/>
                  </a:cubicBezTo>
                  <a:lnTo>
                    <a:pt x="3600" y="0"/>
                  </a:lnTo>
                  <a:lnTo>
                    <a:pt x="18887" y="0"/>
                  </a:lnTo>
                  <a:cubicBezTo>
                    <a:pt x="20385" y="0"/>
                    <a:pt x="21600" y="1433"/>
                    <a:pt x="21600" y="3200"/>
                  </a:cubicBezTo>
                  <a:lnTo>
                    <a:pt x="21600" y="16000"/>
                  </a:lnTo>
                  <a:cubicBezTo>
                    <a:pt x="21600" y="17767"/>
                    <a:pt x="20385" y="19200"/>
                    <a:pt x="18887" y="19200"/>
                  </a:cubicBezTo>
                  <a:lnTo>
                    <a:pt x="9000" y="19200"/>
                  </a:lnTo>
                  <a:lnTo>
                    <a:pt x="6300" y="21600"/>
                  </a:lnTo>
                  <a:lnTo>
                    <a:pt x="3600" y="19200"/>
                  </a:lnTo>
                  <a:lnTo>
                    <a:pt x="2713" y="19200"/>
                  </a:lnTo>
                  <a:cubicBezTo>
                    <a:pt x="1215" y="19200"/>
                    <a:pt x="0" y="17767"/>
                    <a:pt x="0" y="16000"/>
                  </a:cubicBezTo>
                  <a:lnTo>
                    <a:pt x="0" y="16000"/>
                  </a:lnTo>
                  <a:lnTo>
                    <a:pt x="0" y="11200"/>
                  </a:lnTo>
                  <a:close/>
                </a:path>
              </a:pathLst>
            </a:custGeom>
            <a:solidFill>
              <a:srgbClr val="BFBFBF"/>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3" name="Questions?…">
              <a:extLst>
                <a:ext uri="{FF2B5EF4-FFF2-40B4-BE49-F238E27FC236}">
                  <a16:creationId xmlns:a16="http://schemas.microsoft.com/office/drawing/2014/main" id="{8F302194-C13E-7604-1374-806BD7434F21}"/>
                </a:ext>
              </a:extLst>
            </p:cNvPr>
            <p:cNvSpPr txBox="1"/>
            <p:nvPr/>
          </p:nvSpPr>
          <p:spPr>
            <a:xfrm>
              <a:off x="164950" y="81767"/>
              <a:ext cx="2738615" cy="2148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b="1">
                  <a:solidFill>
                    <a:srgbClr val="006747"/>
                  </a:solidFill>
                  <a:latin typeface="Gill Sans MT"/>
                  <a:ea typeface="Gill Sans MT"/>
                  <a:cs typeface="Gill Sans MT"/>
                  <a:sym typeface="Gill Sans MT"/>
                </a:defRPr>
              </a:pPr>
              <a:r>
                <a:t>Questions? </a:t>
              </a:r>
              <a:endParaRPr>
                <a:solidFill>
                  <a:srgbClr val="FFFFFF"/>
                </a:solidFill>
              </a:endParaRPr>
            </a:p>
            <a:p>
              <a:pPr algn="ctr">
                <a:defRPr sz="1400" b="1">
                  <a:solidFill>
                    <a:srgbClr val="006747"/>
                  </a:solidFill>
                  <a:latin typeface="Gill Sans MT"/>
                  <a:ea typeface="Gill Sans MT"/>
                  <a:cs typeface="Gill Sans MT"/>
                  <a:sym typeface="Gill Sans MT"/>
                </a:defRPr>
              </a:pPr>
              <a:endParaRPr>
                <a:solidFill>
                  <a:srgbClr val="FFFFFF"/>
                </a:solidFill>
              </a:endParaRPr>
            </a:p>
            <a:p>
              <a:pPr algn="ctr">
                <a:defRPr sz="1200">
                  <a:solidFill>
                    <a:srgbClr val="006747"/>
                  </a:solidFill>
                  <a:latin typeface="Gill Sans MT"/>
                  <a:ea typeface="Gill Sans MT"/>
                  <a:cs typeface="Gill Sans MT"/>
                  <a:sym typeface="Gill Sans MT"/>
                </a:defRPr>
              </a:pPr>
              <a:r>
                <a:t>Contact our office using the “Contact Us” form on our website or give us a call at 865-974-6605. Please note that,</a:t>
              </a:r>
              <a:endParaRPr>
                <a:solidFill>
                  <a:srgbClr val="FFFFFF"/>
                </a:solidFill>
              </a:endParaRPr>
            </a:p>
            <a:p>
              <a:pPr algn="ctr">
                <a:defRPr sz="1200">
                  <a:solidFill>
                    <a:srgbClr val="006747"/>
                  </a:solidFill>
                  <a:latin typeface="Gill Sans MT"/>
                  <a:ea typeface="Gill Sans MT"/>
                  <a:cs typeface="Gill Sans MT"/>
                  <a:sym typeface="Gill Sans MT"/>
                </a:defRPr>
              </a:pPr>
              <a:r>
                <a:t>consistent with A CPE’s policy, University of Tennessee College of Pharmacy is unable to award or correct credit for any reason, if more than 60 days have passed from the date of the activity.</a:t>
              </a:r>
            </a:p>
          </p:txBody>
        </p:sp>
      </p:grpSp>
      <p:sp>
        <p:nvSpPr>
          <p:cNvPr id="24" name="TextBox 13">
            <a:extLst>
              <a:ext uri="{FF2B5EF4-FFF2-40B4-BE49-F238E27FC236}">
                <a16:creationId xmlns:a16="http://schemas.microsoft.com/office/drawing/2014/main" id="{E67303FE-05D8-A3F9-B454-5073A1EED33E}"/>
              </a:ext>
            </a:extLst>
          </p:cNvPr>
          <p:cNvSpPr txBox="1"/>
          <p:nvPr/>
        </p:nvSpPr>
        <p:spPr>
          <a:xfrm>
            <a:off x="1270780" y="1749079"/>
            <a:ext cx="9656301"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Gill Sans MT"/>
                <a:ea typeface="Gill Sans MT"/>
                <a:cs typeface="Gill Sans MT"/>
                <a:sym typeface="Gill Sans MT"/>
              </a:defRPr>
            </a:pPr>
            <a:r>
              <a:t>Visit </a:t>
            </a:r>
            <a:r>
              <a:rPr u="sng">
                <a:solidFill>
                  <a:srgbClr val="0000FF"/>
                </a:solidFill>
                <a:uFill>
                  <a:solidFill>
                    <a:srgbClr val="0000FF"/>
                  </a:solidFill>
                </a:uFill>
                <a:hlinkClick r:id="rId3"/>
              </a:rPr>
              <a:t>http://utcop.learningexpressCE.com</a:t>
            </a:r>
            <a:r>
              <a:t> and create an account or log in. If it’s your first time to our site, you’ll need to create an account. Make sure to have your NABP ePID and DOB handy! </a:t>
            </a:r>
          </a:p>
        </p:txBody>
      </p:sp>
      <p:grpSp>
        <p:nvGrpSpPr>
          <p:cNvPr id="25" name="Rounded Rectangle 14">
            <a:extLst>
              <a:ext uri="{FF2B5EF4-FFF2-40B4-BE49-F238E27FC236}">
                <a16:creationId xmlns:a16="http://schemas.microsoft.com/office/drawing/2014/main" id="{58890C80-330A-6CD9-8FEC-62AA9814B5D3}"/>
              </a:ext>
            </a:extLst>
          </p:cNvPr>
          <p:cNvGrpSpPr/>
          <p:nvPr/>
        </p:nvGrpSpPr>
        <p:grpSpPr>
          <a:xfrm>
            <a:off x="5687707" y="4601268"/>
            <a:ext cx="5072063" cy="1297941"/>
            <a:chOff x="0" y="0"/>
            <a:chExt cx="5072062" cy="1297939"/>
          </a:xfrm>
        </p:grpSpPr>
        <p:sp>
          <p:nvSpPr>
            <p:cNvPr id="26" name="Rounded Rectangle">
              <a:extLst>
                <a:ext uri="{FF2B5EF4-FFF2-40B4-BE49-F238E27FC236}">
                  <a16:creationId xmlns:a16="http://schemas.microsoft.com/office/drawing/2014/main" id="{047D3B8C-784F-5D92-631D-1B5E94E33DE3}"/>
                </a:ext>
              </a:extLst>
            </p:cNvPr>
            <p:cNvSpPr/>
            <p:nvPr/>
          </p:nvSpPr>
          <p:spPr>
            <a:xfrm>
              <a:off x="0" y="23485"/>
              <a:ext cx="5072063" cy="1250970"/>
            </a:xfrm>
            <a:prstGeom prst="roundRect">
              <a:avLst>
                <a:gd name="adj" fmla="val 16667"/>
              </a:avLst>
            </a:prstGeom>
            <a:solidFill>
              <a:srgbClr val="006747"/>
            </a:solidFill>
            <a:ln w="12700" cap="flat">
              <a:solidFill>
                <a:srgbClr val="006747"/>
              </a:solidFill>
              <a:prstDash val="solid"/>
              <a:round/>
            </a:ln>
            <a:effectLst/>
          </p:spPr>
          <p:txBody>
            <a:bodyPr wrap="square" lIns="45719" tIns="45719" rIns="45719" bIns="45719" numCol="1" anchor="ctr">
              <a:noAutofit/>
            </a:bodyPr>
            <a:lstStyle/>
            <a:p>
              <a:pPr algn="ctr">
                <a:defRPr>
                  <a:solidFill>
                    <a:srgbClr val="FFFFFF"/>
                  </a:solidFill>
                  <a:latin typeface="Gill Sans MT"/>
                  <a:ea typeface="Gill Sans MT"/>
                  <a:cs typeface="Gill Sans MT"/>
                  <a:sym typeface="Gill Sans MT"/>
                </a:defRPr>
              </a:pPr>
              <a:endParaRPr/>
            </a:p>
          </p:txBody>
        </p:sp>
        <p:sp>
          <p:nvSpPr>
            <p:cNvPr id="27" name="After you complete your evaluation, attendance will be cross-checked against log-in records. A report will then be sent to CPE Monitor, using the NABP ePID and DOB you have stored in your profile. (see step 1)">
              <a:extLst>
                <a:ext uri="{FF2B5EF4-FFF2-40B4-BE49-F238E27FC236}">
                  <a16:creationId xmlns:a16="http://schemas.microsoft.com/office/drawing/2014/main" id="{2C7A9E46-EBD0-9383-D42A-D4F6EF432C9C}"/>
                </a:ext>
              </a:extLst>
            </p:cNvPr>
            <p:cNvSpPr txBox="1"/>
            <p:nvPr/>
          </p:nvSpPr>
          <p:spPr>
            <a:xfrm>
              <a:off x="113136" y="0"/>
              <a:ext cx="4845790" cy="12979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00">
                  <a:solidFill>
                    <a:srgbClr val="FFFFFF"/>
                  </a:solidFill>
                  <a:latin typeface="Gill Sans MT"/>
                  <a:ea typeface="Gill Sans MT"/>
                  <a:cs typeface="Gill Sans MT"/>
                  <a:sym typeface="Gill Sans MT"/>
                </a:defRPr>
              </a:pPr>
              <a:r>
                <a:t>After you complete your evaluation, attendance will be cross-checked against log-in records. A report will then be sent to CPE Monitor, using the NABP ePID and DOB you have stored in your profile. (see step </a:t>
              </a:r>
              <a:r>
                <a:rPr>
                  <a:latin typeface="72"/>
                  <a:ea typeface="72"/>
                  <a:cs typeface="72"/>
                  <a:sym typeface="72"/>
                </a:rPr>
                <a:t>1</a:t>
              </a:r>
              <a:r>
                <a:t>) </a:t>
              </a:r>
            </a:p>
          </p:txBody>
        </p:sp>
      </p:grpSp>
      <p:sp>
        <p:nvSpPr>
          <p:cNvPr id="28" name="TextBox 15">
            <a:extLst>
              <a:ext uri="{FF2B5EF4-FFF2-40B4-BE49-F238E27FC236}">
                <a16:creationId xmlns:a16="http://schemas.microsoft.com/office/drawing/2014/main" id="{CC6E14F6-83C4-8C8A-CB3D-956C19F4E75E}"/>
              </a:ext>
            </a:extLst>
          </p:cNvPr>
          <p:cNvSpPr txBox="1"/>
          <p:nvPr/>
        </p:nvSpPr>
        <p:spPr>
          <a:xfrm>
            <a:off x="1267849" y="2617875"/>
            <a:ext cx="965630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When you are logged in, click on the “My Account” tab and navigate to Pending/Private Activities.</a:t>
            </a:r>
          </a:p>
        </p:txBody>
      </p:sp>
      <p:sp>
        <p:nvSpPr>
          <p:cNvPr id="29" name="TextBox 16">
            <a:extLst>
              <a:ext uri="{FF2B5EF4-FFF2-40B4-BE49-F238E27FC236}">
                <a16:creationId xmlns:a16="http://schemas.microsoft.com/office/drawing/2014/main" id="{AC4796E4-04F6-A80D-CC7A-893216285E58}"/>
              </a:ext>
            </a:extLst>
          </p:cNvPr>
          <p:cNvSpPr txBox="1"/>
          <p:nvPr/>
        </p:nvSpPr>
        <p:spPr>
          <a:xfrm>
            <a:off x="1267849" y="3296972"/>
            <a:ext cx="9524416"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Scroll to the bottom of Pending/Private Activities and type in the access code provided to you at your session. </a:t>
            </a:r>
          </a:p>
        </p:txBody>
      </p:sp>
      <p:sp>
        <p:nvSpPr>
          <p:cNvPr id="30" name="TextBox 17">
            <a:extLst>
              <a:ext uri="{FF2B5EF4-FFF2-40B4-BE49-F238E27FC236}">
                <a16:creationId xmlns:a16="http://schemas.microsoft.com/office/drawing/2014/main" id="{3AF97C9F-5BAB-68E8-8949-EEC3920E4685}"/>
              </a:ext>
            </a:extLst>
          </p:cNvPr>
          <p:cNvSpPr txBox="1"/>
          <p:nvPr/>
        </p:nvSpPr>
        <p:spPr>
          <a:xfrm>
            <a:off x="5224387" y="3868532"/>
            <a:ext cx="675282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rPr dirty="0"/>
              <a:t>Select Register Now once you have arrived </a:t>
            </a:r>
            <a:r>
              <a:rPr lang="en-US" dirty="0"/>
              <a:t>at</a:t>
            </a:r>
            <a:r>
              <a:rPr dirty="0"/>
              <a:t> your program's page.  After registering you will then complete the evaluation for this activity.</a:t>
            </a:r>
          </a:p>
        </p:txBody>
      </p:sp>
      <p:sp>
        <p:nvSpPr>
          <p:cNvPr id="31" name="TextBox 18">
            <a:extLst>
              <a:ext uri="{FF2B5EF4-FFF2-40B4-BE49-F238E27FC236}">
                <a16:creationId xmlns:a16="http://schemas.microsoft.com/office/drawing/2014/main" id="{4AB66CD8-8876-790D-83A9-C38CC330B47D}"/>
              </a:ext>
            </a:extLst>
          </p:cNvPr>
          <p:cNvSpPr txBox="1"/>
          <p:nvPr/>
        </p:nvSpPr>
        <p:spPr>
          <a:xfrm>
            <a:off x="5224388" y="6043386"/>
            <a:ext cx="6652261"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Gill Sans MT"/>
                <a:ea typeface="Gill Sans MT"/>
                <a:cs typeface="Gill Sans MT"/>
                <a:sym typeface="Gill Sans MT"/>
              </a:defRPr>
            </a:lvl1pPr>
          </a:lstStyle>
          <a:p>
            <a:r>
              <a:t>Allow up to 48 hours to see your CE credit online in your NABP Profile. </a:t>
            </a:r>
          </a:p>
        </p:txBody>
      </p:sp>
    </p:spTree>
    <p:extLst>
      <p:ext uri="{BB962C8B-B14F-4D97-AF65-F5344CB8AC3E}">
        <p14:creationId xmlns:p14="http://schemas.microsoft.com/office/powerpoint/2010/main" val="3225395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3">
            <a:extLst>
              <a:ext uri="{FF2B5EF4-FFF2-40B4-BE49-F238E27FC236}">
                <a16:creationId xmlns:a16="http://schemas.microsoft.com/office/drawing/2014/main" id="{273163F7-B8EA-6336-F234-C983D2190B95}"/>
              </a:ext>
            </a:extLst>
          </p:cNvPr>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 name="TextBox 4">
            <a:extLst>
              <a:ext uri="{FF2B5EF4-FFF2-40B4-BE49-F238E27FC236}">
                <a16:creationId xmlns:a16="http://schemas.microsoft.com/office/drawing/2014/main" id="{EB5A1B23-D1A9-2B4A-AE08-12A0D4E87F15}"/>
              </a:ext>
            </a:extLst>
          </p:cNvPr>
          <p:cNvSpPr txBox="1"/>
          <p:nvPr/>
        </p:nvSpPr>
        <p:spPr>
          <a:xfrm>
            <a:off x="545945" y="2789190"/>
            <a:ext cx="10947461" cy="1538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200"/>
              </a:spcBef>
              <a:defRPr sz="2800">
                <a:solidFill>
                  <a:srgbClr val="808080"/>
                </a:solidFill>
                <a:latin typeface="Gill Sans MT"/>
                <a:ea typeface="Gill Sans MT"/>
                <a:cs typeface="Gill Sans MT"/>
                <a:sym typeface="Gill Sans MT"/>
              </a:defRPr>
            </a:pPr>
            <a:endParaRPr dirty="0"/>
          </a:p>
          <a:p>
            <a:pPr algn="ctr">
              <a:spcBef>
                <a:spcPts val="1200"/>
              </a:spcBef>
              <a:defRPr sz="2800">
                <a:solidFill>
                  <a:srgbClr val="808080"/>
                </a:solidFill>
                <a:latin typeface="Gill Sans MT"/>
                <a:ea typeface="Gill Sans MT"/>
                <a:cs typeface="Gill Sans MT"/>
                <a:sym typeface="Gill Sans MT"/>
              </a:defRPr>
            </a:pPr>
            <a:r>
              <a:rPr dirty="0"/>
              <a:t>Your private event code for this program is</a:t>
            </a:r>
            <a:r>
              <a:t>: </a:t>
            </a:r>
            <a:r>
              <a:rPr lang="en-US" b="1">
                <a:solidFill>
                  <a:srgbClr val="FF0000"/>
                </a:solidFill>
              </a:rPr>
              <a:t>HSES25086</a:t>
            </a:r>
            <a:endParaRPr b="1" dirty="0">
              <a:solidFill>
                <a:srgbClr val="FF0000"/>
              </a:solidFill>
            </a:endParaRPr>
          </a:p>
          <a:p>
            <a:pPr algn="ctr">
              <a:spcBef>
                <a:spcPts val="1200"/>
              </a:spcBef>
              <a:defRPr>
                <a:solidFill>
                  <a:srgbClr val="808080"/>
                </a:solidFill>
                <a:latin typeface="Gill Sans MT"/>
                <a:ea typeface="Gill Sans MT"/>
                <a:cs typeface="Gill Sans MT"/>
                <a:sym typeface="Gill Sans MT"/>
              </a:defRPr>
            </a:pPr>
            <a:r>
              <a:rPr dirty="0"/>
              <a:t>*This will be the code you enter at the bottom of the Pending/Private Events page.</a:t>
            </a:r>
          </a:p>
        </p:txBody>
      </p:sp>
      <p:pic>
        <p:nvPicPr>
          <p:cNvPr id="4" name="Picture 2" descr="Picture 2">
            <a:extLst>
              <a:ext uri="{FF2B5EF4-FFF2-40B4-BE49-F238E27FC236}">
                <a16:creationId xmlns:a16="http://schemas.microsoft.com/office/drawing/2014/main" id="{4A94382F-A861-27EA-79A1-5A45438E941A}"/>
              </a:ext>
            </a:extLst>
          </p:cNvPr>
          <p:cNvPicPr>
            <a:picLocks noChangeAspect="1"/>
          </p:cNvPicPr>
          <p:nvPr/>
        </p:nvPicPr>
        <p:blipFill>
          <a:blip r:embed="rId3"/>
          <a:stretch>
            <a:fillRect/>
          </a:stretch>
        </p:blipFill>
        <p:spPr>
          <a:xfrm>
            <a:off x="2474027" y="1055652"/>
            <a:ext cx="6560575" cy="1355853"/>
          </a:xfrm>
          <a:prstGeom prst="rect">
            <a:avLst/>
          </a:prstGeom>
          <a:ln w="12700">
            <a:miter lim="400000"/>
          </a:ln>
        </p:spPr>
      </p:pic>
      <p:pic>
        <p:nvPicPr>
          <p:cNvPr id="5" name="Picture 1" descr="Picture 1">
            <a:extLst>
              <a:ext uri="{FF2B5EF4-FFF2-40B4-BE49-F238E27FC236}">
                <a16:creationId xmlns:a16="http://schemas.microsoft.com/office/drawing/2014/main" id="{DB238686-534D-1896-0659-36BC102946E9}"/>
              </a:ext>
            </a:extLst>
          </p:cNvPr>
          <p:cNvPicPr>
            <a:picLocks noChangeAspect="1"/>
          </p:cNvPicPr>
          <p:nvPr/>
        </p:nvPicPr>
        <p:blipFill>
          <a:blip r:embed="rId4"/>
          <a:stretch>
            <a:fillRect/>
          </a:stretch>
        </p:blipFill>
        <p:spPr>
          <a:xfrm>
            <a:off x="10937630" y="5723792"/>
            <a:ext cx="1202992" cy="1005837"/>
          </a:xfrm>
          <a:prstGeom prst="rect">
            <a:avLst/>
          </a:prstGeom>
          <a:ln w="12700">
            <a:miter lim="400000"/>
          </a:ln>
        </p:spPr>
      </p:pic>
    </p:spTree>
    <p:extLst>
      <p:ext uri="{BB962C8B-B14F-4D97-AF65-F5344CB8AC3E}">
        <p14:creationId xmlns:p14="http://schemas.microsoft.com/office/powerpoint/2010/main" val="182145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1537CE-BB60-5CBA-34AE-C9E537914AD4}"/>
              </a:ext>
            </a:extLst>
          </p:cNvPr>
          <p:cNvSpPr>
            <a:spLocks noGrp="1"/>
          </p:cNvSpPr>
          <p:nvPr>
            <p:ph type="title"/>
          </p:nvPr>
        </p:nvSpPr>
        <p:spPr>
          <a:xfrm>
            <a:off x="734598" y="126390"/>
            <a:ext cx="10515600" cy="1325563"/>
          </a:xfrm>
        </p:spPr>
        <p:txBody>
          <a:bodyPr/>
          <a:lstStyle/>
          <a:p>
            <a:r>
              <a:rPr lang="en-US" dirty="0"/>
              <a:t>What is Professionalism?</a:t>
            </a:r>
          </a:p>
        </p:txBody>
      </p:sp>
      <p:sp>
        <p:nvSpPr>
          <p:cNvPr id="6" name="Content Placeholder 2">
            <a:extLst>
              <a:ext uri="{FF2B5EF4-FFF2-40B4-BE49-F238E27FC236}">
                <a16:creationId xmlns:a16="http://schemas.microsoft.com/office/drawing/2014/main" id="{0DF81EE3-BB9D-77E2-31CD-3DAE86635214}"/>
              </a:ext>
            </a:extLst>
          </p:cNvPr>
          <p:cNvSpPr>
            <a:spLocks noGrp="1"/>
          </p:cNvSpPr>
          <p:nvPr>
            <p:ph idx="1"/>
          </p:nvPr>
        </p:nvSpPr>
        <p:spPr>
          <a:xfrm>
            <a:off x="734598" y="1586890"/>
            <a:ext cx="10515600" cy="4351338"/>
          </a:xfrm>
        </p:spPr>
        <p:txBody>
          <a:bodyPr/>
          <a:lstStyle/>
          <a:p>
            <a:r>
              <a:rPr lang="en-US" dirty="0"/>
              <a:t>There is no universally agreed definition of professionalism.</a:t>
            </a:r>
          </a:p>
          <a:p>
            <a:pPr marL="0" indent="0">
              <a:buNone/>
            </a:pPr>
            <a:endParaRPr lang="en-US" dirty="0"/>
          </a:p>
        </p:txBody>
      </p:sp>
      <p:sp>
        <p:nvSpPr>
          <p:cNvPr id="7" name="TextBox 6">
            <a:extLst>
              <a:ext uri="{FF2B5EF4-FFF2-40B4-BE49-F238E27FC236}">
                <a16:creationId xmlns:a16="http://schemas.microsoft.com/office/drawing/2014/main" id="{F18D0A8B-59A4-E71C-2433-752A97178E82}"/>
              </a:ext>
            </a:extLst>
          </p:cNvPr>
          <p:cNvSpPr txBox="1"/>
          <p:nvPr/>
        </p:nvSpPr>
        <p:spPr>
          <a:xfrm>
            <a:off x="896758" y="4475187"/>
            <a:ext cx="10287560" cy="369332"/>
          </a:xfrm>
          <a:prstGeom prst="rect">
            <a:avLst/>
          </a:prstGeom>
          <a:noFill/>
        </p:spPr>
        <p:txBody>
          <a:bodyPr wrap="none" rtlCol="0">
            <a:spAutoFit/>
          </a:bodyPr>
          <a:lstStyle/>
          <a:p>
            <a:r>
              <a:rPr lang="en-US" dirty="0"/>
              <a:t>Tweedie J, Hordern J, Dacre J. Advancing medical professionalism. London: Royal College of Physicians, 2018</a:t>
            </a:r>
          </a:p>
        </p:txBody>
      </p:sp>
    </p:spTree>
    <p:extLst>
      <p:ext uri="{BB962C8B-B14F-4D97-AF65-F5344CB8AC3E}">
        <p14:creationId xmlns:p14="http://schemas.microsoft.com/office/powerpoint/2010/main" val="40491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795F7A-3598-B7DD-59C5-ABFD1BF7345B}"/>
              </a:ext>
            </a:extLst>
          </p:cNvPr>
          <p:cNvSpPr>
            <a:spLocks noGrp="1"/>
          </p:cNvSpPr>
          <p:nvPr>
            <p:ph type="title"/>
          </p:nvPr>
        </p:nvSpPr>
        <p:spPr>
          <a:xfrm>
            <a:off x="239110" y="0"/>
            <a:ext cx="10515600" cy="1325563"/>
          </a:xfrm>
        </p:spPr>
        <p:txBody>
          <a:bodyPr>
            <a:noAutofit/>
          </a:bodyPr>
          <a:lstStyle/>
          <a:p>
            <a:r>
              <a:rPr lang="en-US" sz="4000" dirty="0"/>
              <a:t>Professionalism in Healthcare</a:t>
            </a:r>
          </a:p>
        </p:txBody>
      </p:sp>
      <p:sp>
        <p:nvSpPr>
          <p:cNvPr id="6" name="Content Placeholder 2">
            <a:extLst>
              <a:ext uri="{FF2B5EF4-FFF2-40B4-BE49-F238E27FC236}">
                <a16:creationId xmlns:a16="http://schemas.microsoft.com/office/drawing/2014/main" id="{A88DF628-893A-252B-79C9-5781D863A33A}"/>
              </a:ext>
            </a:extLst>
          </p:cNvPr>
          <p:cNvSpPr>
            <a:spLocks noGrp="1"/>
          </p:cNvSpPr>
          <p:nvPr>
            <p:ph idx="1"/>
          </p:nvPr>
        </p:nvSpPr>
        <p:spPr>
          <a:xfrm>
            <a:off x="2778088" y="2027767"/>
            <a:ext cx="6635823" cy="1617133"/>
          </a:xfrm>
        </p:spPr>
        <p:txBody>
          <a:bodyPr/>
          <a:lstStyle/>
          <a:p>
            <a:pPr marL="0" indent="0">
              <a:buNone/>
            </a:pPr>
            <a:r>
              <a:rPr lang="en-US" dirty="0"/>
              <a:t>“Professionalism in healthcare settings is often referred to when discussing what is </a:t>
            </a:r>
            <a:r>
              <a:rPr lang="en-US" i="1" dirty="0"/>
              <a:t>un</a:t>
            </a:r>
            <a:r>
              <a:rPr lang="en-US" dirty="0"/>
              <a:t>acceptable or </a:t>
            </a:r>
            <a:r>
              <a:rPr lang="en-US" i="1" dirty="0"/>
              <a:t>un</a:t>
            </a:r>
            <a:r>
              <a:rPr lang="en-US" dirty="0"/>
              <a:t>professional.” </a:t>
            </a:r>
          </a:p>
        </p:txBody>
      </p:sp>
      <p:sp>
        <p:nvSpPr>
          <p:cNvPr id="7" name="TextBox 6">
            <a:extLst>
              <a:ext uri="{FF2B5EF4-FFF2-40B4-BE49-F238E27FC236}">
                <a16:creationId xmlns:a16="http://schemas.microsoft.com/office/drawing/2014/main" id="{48E6DB5B-5E13-B04C-FE82-FB3A133AF778}"/>
              </a:ext>
            </a:extLst>
          </p:cNvPr>
          <p:cNvSpPr txBox="1"/>
          <p:nvPr/>
        </p:nvSpPr>
        <p:spPr>
          <a:xfrm>
            <a:off x="2837510" y="3644900"/>
            <a:ext cx="6298023" cy="461665"/>
          </a:xfrm>
          <a:prstGeom prst="rect">
            <a:avLst/>
          </a:prstGeom>
          <a:noFill/>
        </p:spPr>
        <p:txBody>
          <a:bodyPr wrap="square">
            <a:spAutoFit/>
          </a:bodyPr>
          <a:lstStyle/>
          <a:p>
            <a:r>
              <a:rPr lang="en-US" sz="1200" dirty="0">
                <a:solidFill>
                  <a:srgbClr val="58595B"/>
                </a:solidFill>
              </a:rPr>
              <a:t>Collins K, Goodwin AM, Macpherson H </a:t>
            </a:r>
            <a:r>
              <a:rPr lang="en-US" sz="1200" i="1" dirty="0">
                <a:solidFill>
                  <a:srgbClr val="58595B"/>
                </a:solidFill>
              </a:rPr>
              <a:t>et al.</a:t>
            </a:r>
            <a:r>
              <a:rPr lang="en-US" sz="1200" dirty="0">
                <a:solidFill>
                  <a:srgbClr val="58595B"/>
                </a:solidFill>
              </a:rPr>
              <a:t> Top tips for promoting positive professionalism through medical education. MedEdPublish 2024, </a:t>
            </a:r>
            <a:r>
              <a:rPr lang="en-US" sz="1200" b="1" dirty="0">
                <a:solidFill>
                  <a:srgbClr val="58595B"/>
                </a:solidFill>
              </a:rPr>
              <a:t>14</a:t>
            </a:r>
            <a:r>
              <a:rPr lang="en-US" sz="1200" dirty="0">
                <a:solidFill>
                  <a:srgbClr val="58595B"/>
                </a:solidFill>
              </a:rPr>
              <a:t>:66 </a:t>
            </a:r>
            <a:r>
              <a:rPr lang="en-US" sz="1200" dirty="0"/>
              <a:t>(</a:t>
            </a:r>
            <a:r>
              <a:rPr lang="en-US" sz="1200" u="sng" dirty="0">
                <a:hlinkClick r:id="rId2"/>
              </a:rPr>
              <a:t>https://doi.org/10.12688/mep.20283.1</a:t>
            </a:r>
            <a:r>
              <a:rPr lang="en-US" sz="1200" dirty="0"/>
              <a:t>)</a:t>
            </a:r>
          </a:p>
        </p:txBody>
      </p:sp>
    </p:spTree>
    <p:extLst>
      <p:ext uri="{BB962C8B-B14F-4D97-AF65-F5344CB8AC3E}">
        <p14:creationId xmlns:p14="http://schemas.microsoft.com/office/powerpoint/2010/main" val="121408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1CC686-2ECE-C1B7-4E01-DBE1FA21798B}"/>
              </a:ext>
            </a:extLst>
          </p:cNvPr>
          <p:cNvSpPr>
            <a:spLocks noGrp="1"/>
          </p:cNvSpPr>
          <p:nvPr>
            <p:ph type="title"/>
          </p:nvPr>
        </p:nvSpPr>
        <p:spPr>
          <a:xfrm>
            <a:off x="405775" y="-3941"/>
            <a:ext cx="10515600" cy="1325563"/>
          </a:xfrm>
        </p:spPr>
        <p:txBody>
          <a:bodyPr>
            <a:noAutofit/>
          </a:bodyPr>
          <a:lstStyle/>
          <a:p>
            <a:r>
              <a:rPr lang="en-US" sz="3200" dirty="0"/>
              <a:t>Biases that Could Affect Perceptions of Professionalism</a:t>
            </a:r>
          </a:p>
        </p:txBody>
      </p:sp>
      <p:sp>
        <p:nvSpPr>
          <p:cNvPr id="6" name="Content Placeholder 2">
            <a:extLst>
              <a:ext uri="{FF2B5EF4-FFF2-40B4-BE49-F238E27FC236}">
                <a16:creationId xmlns:a16="http://schemas.microsoft.com/office/drawing/2014/main" id="{AC765B65-EF84-4E96-0236-B7479407AABE}"/>
              </a:ext>
            </a:extLst>
          </p:cNvPr>
          <p:cNvSpPr>
            <a:spLocks noGrp="1"/>
          </p:cNvSpPr>
          <p:nvPr>
            <p:ph idx="1"/>
          </p:nvPr>
        </p:nvSpPr>
        <p:spPr>
          <a:xfrm>
            <a:off x="405775" y="1143292"/>
            <a:ext cx="10515600" cy="4351338"/>
          </a:xfrm>
        </p:spPr>
        <p:txBody>
          <a:bodyPr>
            <a:normAutofit fontScale="92500"/>
          </a:bodyPr>
          <a:lstStyle/>
          <a:p>
            <a:r>
              <a:rPr lang="en-US" dirty="0"/>
              <a:t>Confirmational bias  </a:t>
            </a:r>
          </a:p>
          <a:p>
            <a:pPr lvl="1"/>
            <a:r>
              <a:rPr lang="en-US" sz="2000" dirty="0"/>
              <a:t>Seeking out information that confirms our own assumptions or beliefs. </a:t>
            </a:r>
            <a:endParaRPr lang="en-US" dirty="0"/>
          </a:p>
          <a:p>
            <a:r>
              <a:rPr lang="en-US" dirty="0"/>
              <a:t>The halo effect </a:t>
            </a:r>
          </a:p>
          <a:p>
            <a:pPr lvl="1"/>
            <a:r>
              <a:rPr lang="en-US" sz="2000" dirty="0"/>
              <a:t>A positive view of a person or one of their traits affects how their other characteristics/behaviors are viewed.  (AM’s definition.)</a:t>
            </a:r>
          </a:p>
          <a:p>
            <a:r>
              <a:rPr lang="en-US" dirty="0"/>
              <a:t>The framing effect  </a:t>
            </a:r>
          </a:p>
          <a:p>
            <a:pPr lvl="1"/>
            <a:r>
              <a:rPr lang="en-US" sz="2000" dirty="0"/>
              <a:t>We may deduct different conclusions depending upon how that information is presented. </a:t>
            </a:r>
          </a:p>
          <a:p>
            <a:r>
              <a:rPr lang="en-US" dirty="0"/>
              <a:t>Inherent bias </a:t>
            </a:r>
          </a:p>
          <a:p>
            <a:pPr lvl="1"/>
            <a:r>
              <a:rPr lang="en-US" sz="2000" dirty="0"/>
              <a:t>We draw conclusions based on our personal experiences.</a:t>
            </a:r>
          </a:p>
          <a:p>
            <a:r>
              <a:rPr lang="en-US" sz="2400" dirty="0"/>
              <a:t>(AM would add horn effect to this list.)</a:t>
            </a:r>
            <a:endParaRPr lang="en-US" sz="2000" dirty="0"/>
          </a:p>
          <a:p>
            <a:pPr lvl="1"/>
            <a:endParaRPr lang="en-US" sz="2000" dirty="0"/>
          </a:p>
        </p:txBody>
      </p:sp>
      <p:sp>
        <p:nvSpPr>
          <p:cNvPr id="7" name="TextBox 6">
            <a:extLst>
              <a:ext uri="{FF2B5EF4-FFF2-40B4-BE49-F238E27FC236}">
                <a16:creationId xmlns:a16="http://schemas.microsoft.com/office/drawing/2014/main" id="{A3782F90-50D4-26D4-002B-D2FA598D5B75}"/>
              </a:ext>
            </a:extLst>
          </p:cNvPr>
          <p:cNvSpPr txBox="1"/>
          <p:nvPr/>
        </p:nvSpPr>
        <p:spPr>
          <a:xfrm>
            <a:off x="405775" y="5653188"/>
            <a:ext cx="9577820" cy="430887"/>
          </a:xfrm>
          <a:prstGeom prst="rect">
            <a:avLst/>
          </a:prstGeom>
          <a:noFill/>
        </p:spPr>
        <p:txBody>
          <a:bodyPr wrap="square">
            <a:spAutoFit/>
          </a:bodyPr>
          <a:lstStyle/>
          <a:p>
            <a:r>
              <a:rPr lang="en-US" sz="1100" dirty="0"/>
              <a:t>Collins K, Goodwin AM, Macpherson H </a:t>
            </a:r>
            <a:r>
              <a:rPr lang="en-US" sz="1100" i="1" dirty="0"/>
              <a:t>et al.</a:t>
            </a:r>
            <a:r>
              <a:rPr lang="en-US" sz="1100" dirty="0"/>
              <a:t> Top tips for promoting positive professionalism through medical education. MedEdPublish 2024, </a:t>
            </a:r>
            <a:r>
              <a:rPr lang="en-US" sz="1100" b="1" dirty="0"/>
              <a:t>14</a:t>
            </a:r>
            <a:r>
              <a:rPr lang="en-US" sz="1100" dirty="0"/>
              <a:t>:66 (</a:t>
            </a:r>
            <a:r>
              <a:rPr lang="en-US" sz="1100" u="sng" dirty="0">
                <a:hlinkClick r:id="rId2"/>
              </a:rPr>
              <a:t>https://doi.org/10.12688/mep.20283.1</a:t>
            </a:r>
            <a:r>
              <a:rPr lang="en-US" sz="1100" dirty="0"/>
              <a:t>)</a:t>
            </a:r>
          </a:p>
        </p:txBody>
      </p:sp>
      <p:sp>
        <p:nvSpPr>
          <p:cNvPr id="8" name="TextBox 7">
            <a:extLst>
              <a:ext uri="{FF2B5EF4-FFF2-40B4-BE49-F238E27FC236}">
                <a16:creationId xmlns:a16="http://schemas.microsoft.com/office/drawing/2014/main" id="{15F7FD9D-C4A8-FD1B-2245-794BF4333307}"/>
              </a:ext>
            </a:extLst>
          </p:cNvPr>
          <p:cNvSpPr txBox="1"/>
          <p:nvPr/>
        </p:nvSpPr>
        <p:spPr>
          <a:xfrm>
            <a:off x="9314248" y="6031734"/>
            <a:ext cx="1766454" cy="369332"/>
          </a:xfrm>
          <a:prstGeom prst="rect">
            <a:avLst/>
          </a:prstGeom>
          <a:noFill/>
        </p:spPr>
        <p:txBody>
          <a:bodyPr wrap="square" rtlCol="0">
            <a:spAutoFit/>
          </a:bodyPr>
          <a:lstStyle/>
          <a:p>
            <a:r>
              <a:rPr lang="en-US" dirty="0"/>
              <a:t>Slide by A.M. </a:t>
            </a:r>
          </a:p>
        </p:txBody>
      </p:sp>
    </p:spTree>
    <p:extLst>
      <p:ext uri="{BB962C8B-B14F-4D97-AF65-F5344CB8AC3E}">
        <p14:creationId xmlns:p14="http://schemas.microsoft.com/office/powerpoint/2010/main" val="237902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4A5DF7-2223-5D07-8630-8C0354533003}"/>
              </a:ext>
            </a:extLst>
          </p:cNvPr>
          <p:cNvSpPr>
            <a:spLocks noGrp="1"/>
          </p:cNvSpPr>
          <p:nvPr>
            <p:ph type="title"/>
          </p:nvPr>
        </p:nvSpPr>
        <p:spPr>
          <a:xfrm>
            <a:off x="248119" y="0"/>
            <a:ext cx="9350829" cy="1325563"/>
          </a:xfrm>
        </p:spPr>
        <p:txBody>
          <a:bodyPr>
            <a:normAutofit/>
          </a:bodyPr>
          <a:lstStyle/>
          <a:p>
            <a:r>
              <a:rPr lang="en-US" sz="4000" dirty="0"/>
              <a:t>Potential Causes of Unprofessionalism “(7 D’s)”</a:t>
            </a:r>
          </a:p>
        </p:txBody>
      </p:sp>
      <p:sp>
        <p:nvSpPr>
          <p:cNvPr id="6" name="Content Placeholder 6">
            <a:extLst>
              <a:ext uri="{FF2B5EF4-FFF2-40B4-BE49-F238E27FC236}">
                <a16:creationId xmlns:a16="http://schemas.microsoft.com/office/drawing/2014/main" id="{7D27D987-0AD4-1C11-1608-8D2F3224C63F}"/>
              </a:ext>
            </a:extLst>
          </p:cNvPr>
          <p:cNvSpPr>
            <a:spLocks noGrp="1"/>
          </p:cNvSpPr>
          <p:nvPr>
            <p:ph idx="1"/>
          </p:nvPr>
        </p:nvSpPr>
        <p:spPr>
          <a:xfrm>
            <a:off x="248119" y="1595437"/>
            <a:ext cx="10515600" cy="4351338"/>
          </a:xfrm>
        </p:spPr>
        <p:txBody>
          <a:bodyPr/>
          <a:lstStyle/>
          <a:p>
            <a:r>
              <a:rPr lang="en-US" b="1" dirty="0"/>
              <a:t>D</a:t>
            </a:r>
            <a:r>
              <a:rPr lang="en-US" dirty="0"/>
              <a:t>istraction: family concerns </a:t>
            </a:r>
          </a:p>
          <a:p>
            <a:r>
              <a:rPr lang="en-US" dirty="0"/>
              <a:t>Sleep </a:t>
            </a:r>
            <a:r>
              <a:rPr lang="en-US" b="1" dirty="0"/>
              <a:t>D</a:t>
            </a:r>
            <a:r>
              <a:rPr lang="en-US" dirty="0"/>
              <a:t>eprivation </a:t>
            </a:r>
          </a:p>
          <a:p>
            <a:r>
              <a:rPr lang="en-US" b="1" dirty="0"/>
              <a:t>D</a:t>
            </a:r>
            <a:r>
              <a:rPr lang="en-US" dirty="0"/>
              <a:t>epression or other affective disorders </a:t>
            </a:r>
          </a:p>
          <a:p>
            <a:r>
              <a:rPr lang="en-US" b="1" dirty="0"/>
              <a:t>D</a:t>
            </a:r>
            <a:r>
              <a:rPr lang="en-US" dirty="0"/>
              <a:t>rugs/alcohol </a:t>
            </a:r>
          </a:p>
          <a:p>
            <a:r>
              <a:rPr lang="en-US" b="1" dirty="0"/>
              <a:t>D</a:t>
            </a:r>
            <a:r>
              <a:rPr lang="en-US" dirty="0"/>
              <a:t>isease (acute or chronic medical illness) </a:t>
            </a:r>
          </a:p>
          <a:p>
            <a:r>
              <a:rPr lang="en-US" dirty="0"/>
              <a:t>Learning </a:t>
            </a:r>
            <a:r>
              <a:rPr lang="en-US" b="1" dirty="0"/>
              <a:t>D</a:t>
            </a:r>
            <a:r>
              <a:rPr lang="en-US" dirty="0"/>
              <a:t>isability </a:t>
            </a:r>
          </a:p>
          <a:p>
            <a:r>
              <a:rPr lang="en-US" dirty="0"/>
              <a:t>Personality </a:t>
            </a:r>
            <a:r>
              <a:rPr lang="en-US" b="1" dirty="0"/>
              <a:t>D</a:t>
            </a:r>
            <a:r>
              <a:rPr lang="en-US" dirty="0"/>
              <a:t>isorder </a:t>
            </a:r>
          </a:p>
        </p:txBody>
      </p:sp>
      <p:sp>
        <p:nvSpPr>
          <p:cNvPr id="7" name="TextBox 6">
            <a:extLst>
              <a:ext uri="{FF2B5EF4-FFF2-40B4-BE49-F238E27FC236}">
                <a16:creationId xmlns:a16="http://schemas.microsoft.com/office/drawing/2014/main" id="{C167B227-A245-4853-21B1-EE84E0E750A8}"/>
              </a:ext>
            </a:extLst>
          </p:cNvPr>
          <p:cNvSpPr txBox="1"/>
          <p:nvPr/>
        </p:nvSpPr>
        <p:spPr>
          <a:xfrm>
            <a:off x="320855" y="5637742"/>
            <a:ext cx="6094268" cy="707886"/>
          </a:xfrm>
          <a:prstGeom prst="rect">
            <a:avLst/>
          </a:prstGeom>
          <a:noFill/>
        </p:spPr>
        <p:txBody>
          <a:bodyPr wrap="square">
            <a:spAutoFit/>
          </a:bodyPr>
          <a:lstStyle/>
          <a:p>
            <a:r>
              <a:rPr lang="en-US" sz="1100" dirty="0">
                <a:hlinkClick r:id="rId2">
                  <a:extLst>
                    <a:ext uri="{A12FA001-AC4F-418D-AE19-62706E023703}">
                      <ahyp:hlinkClr xmlns:ahyp="http://schemas.microsoft.com/office/drawing/2018/hyperlinkcolor" val="tx"/>
                    </a:ext>
                  </a:extLst>
                </a:hlinkClick>
              </a:rPr>
              <a:t>https://www.ssmhealth.com/getmedia/0feeb1e6-832a-4095-a357-dd2432b358e4/remediation-toolkit.pdf</a:t>
            </a:r>
            <a:r>
              <a:rPr lang="en-US" sz="1100" dirty="0"/>
              <a:t> which references the ACGME GME Resident Remediation Toolkit</a:t>
            </a:r>
          </a:p>
          <a:p>
            <a:endParaRPr lang="en-US" dirty="0"/>
          </a:p>
        </p:txBody>
      </p:sp>
    </p:spTree>
    <p:extLst>
      <p:ext uri="{BB962C8B-B14F-4D97-AF65-F5344CB8AC3E}">
        <p14:creationId xmlns:p14="http://schemas.microsoft.com/office/powerpoint/2010/main" val="371299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263A83-CE00-1EED-5D7C-FD7C454AD398}"/>
              </a:ext>
            </a:extLst>
          </p:cNvPr>
          <p:cNvSpPr>
            <a:spLocks noGrp="1"/>
          </p:cNvSpPr>
          <p:nvPr>
            <p:ph type="title"/>
          </p:nvPr>
        </p:nvSpPr>
        <p:spPr>
          <a:xfrm>
            <a:off x="351721" y="19347"/>
            <a:ext cx="10515600" cy="1325563"/>
          </a:xfrm>
        </p:spPr>
        <p:txBody>
          <a:bodyPr>
            <a:noAutofit/>
          </a:bodyPr>
          <a:lstStyle/>
          <a:p>
            <a:r>
              <a:rPr lang="en-US" sz="4000" dirty="0"/>
              <a:t>Professionalism in Healthcare</a:t>
            </a:r>
          </a:p>
        </p:txBody>
      </p:sp>
      <p:sp>
        <p:nvSpPr>
          <p:cNvPr id="6" name="Content Placeholder 2">
            <a:extLst>
              <a:ext uri="{FF2B5EF4-FFF2-40B4-BE49-F238E27FC236}">
                <a16:creationId xmlns:a16="http://schemas.microsoft.com/office/drawing/2014/main" id="{BA4BD2DC-BD82-7402-BE4B-078E17B4E7D4}"/>
              </a:ext>
            </a:extLst>
          </p:cNvPr>
          <p:cNvSpPr>
            <a:spLocks noGrp="1"/>
          </p:cNvSpPr>
          <p:nvPr>
            <p:ph idx="1"/>
          </p:nvPr>
        </p:nvSpPr>
        <p:spPr>
          <a:xfrm>
            <a:off x="3373966" y="2105851"/>
            <a:ext cx="5444067" cy="1949153"/>
          </a:xfrm>
        </p:spPr>
        <p:txBody>
          <a:bodyPr/>
          <a:lstStyle/>
          <a:p>
            <a:pPr marL="0" indent="0">
              <a:buNone/>
            </a:pPr>
            <a:r>
              <a:rPr lang="en-US" dirty="0"/>
              <a:t>“If we discuss professionalism through a positive lens, we are more likely to create a positive culture.”</a:t>
            </a:r>
          </a:p>
          <a:p>
            <a:endParaRPr lang="en-US" dirty="0"/>
          </a:p>
        </p:txBody>
      </p:sp>
      <p:sp>
        <p:nvSpPr>
          <p:cNvPr id="7" name="TextBox 6">
            <a:extLst>
              <a:ext uri="{FF2B5EF4-FFF2-40B4-BE49-F238E27FC236}">
                <a16:creationId xmlns:a16="http://schemas.microsoft.com/office/drawing/2014/main" id="{B4ACBAFE-A04B-3045-AE3E-B91343FE5632}"/>
              </a:ext>
            </a:extLst>
          </p:cNvPr>
          <p:cNvSpPr txBox="1"/>
          <p:nvPr/>
        </p:nvSpPr>
        <p:spPr>
          <a:xfrm>
            <a:off x="3373966" y="4055004"/>
            <a:ext cx="5101167" cy="646331"/>
          </a:xfrm>
          <a:prstGeom prst="rect">
            <a:avLst/>
          </a:prstGeom>
          <a:noFill/>
        </p:spPr>
        <p:txBody>
          <a:bodyPr wrap="square">
            <a:spAutoFit/>
          </a:bodyPr>
          <a:lstStyle/>
          <a:p>
            <a:r>
              <a:rPr lang="en-US" sz="1200" dirty="0">
                <a:solidFill>
                  <a:srgbClr val="58595B"/>
                </a:solidFill>
              </a:rPr>
              <a:t>Collins K, Goodwin AM, Macpherson H </a:t>
            </a:r>
            <a:r>
              <a:rPr lang="en-US" sz="1200" i="1" dirty="0">
                <a:solidFill>
                  <a:srgbClr val="58595B"/>
                </a:solidFill>
              </a:rPr>
              <a:t>et al.</a:t>
            </a:r>
            <a:r>
              <a:rPr lang="en-US" sz="1200" dirty="0">
                <a:solidFill>
                  <a:srgbClr val="58595B"/>
                </a:solidFill>
              </a:rPr>
              <a:t> Top tips for promoting positive professionalism through medical education. MedEdPublish 2024, </a:t>
            </a:r>
            <a:r>
              <a:rPr lang="en-US" sz="1200" b="1" dirty="0">
                <a:solidFill>
                  <a:srgbClr val="58595B"/>
                </a:solidFill>
              </a:rPr>
              <a:t>14</a:t>
            </a:r>
            <a:r>
              <a:rPr lang="en-US" sz="1200" dirty="0">
                <a:solidFill>
                  <a:srgbClr val="58595B"/>
                </a:solidFill>
              </a:rPr>
              <a:t>:66 </a:t>
            </a:r>
            <a:r>
              <a:rPr lang="en-US" sz="1200" dirty="0"/>
              <a:t>(</a:t>
            </a:r>
            <a:r>
              <a:rPr lang="en-US" sz="1200" u="sng" dirty="0">
                <a:hlinkClick r:id="rId2"/>
              </a:rPr>
              <a:t>https://doi.org/10.12688/mep.20283.1</a:t>
            </a:r>
            <a:r>
              <a:rPr lang="en-US" sz="1200" dirty="0"/>
              <a:t>)</a:t>
            </a:r>
          </a:p>
        </p:txBody>
      </p:sp>
    </p:spTree>
    <p:extLst>
      <p:ext uri="{BB962C8B-B14F-4D97-AF65-F5344CB8AC3E}">
        <p14:creationId xmlns:p14="http://schemas.microsoft.com/office/powerpoint/2010/main" val="1817564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04CBC0C0-B04C-184B-8D23-F23EFF4C818F}"/>
    </a:ext>
  </a:extLst>
</a:theme>
</file>

<file path=ppt/theme/theme2.xml><?xml version="1.0" encoding="utf-8"?>
<a:theme xmlns:a="http://schemas.openxmlformats.org/drawingml/2006/main" name="UTHSC 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B9745089-2C19-1940-B9FD-9E5EB1CB2055}"/>
    </a:ext>
  </a:extLst>
</a:theme>
</file>

<file path=ppt/theme/theme3.xml><?xml version="1.0" encoding="utf-8"?>
<a:theme xmlns:a="http://schemas.openxmlformats.org/drawingml/2006/main" name="Section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65A62708-97F0-A042-B15C-0FC3EF220829}"/>
    </a:ext>
  </a:extLst>
</a:theme>
</file>

<file path=ppt/theme/theme4.xml><?xml version="1.0" encoding="utf-8"?>
<a:theme xmlns:a="http://schemas.openxmlformats.org/drawingml/2006/main" name="1_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ADF203B-2E16-4B43-B78B-995F2DD45490}" vid="{390C1396-8236-AD4B-83E4-BC64253F86E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DB7BC606C3F4D8C2A5802EB502456" ma:contentTypeVersion="19" ma:contentTypeDescription="Create a new document." ma:contentTypeScope="" ma:versionID="e734c9f9f51f2907082baac9c8a09a65">
  <xsd:schema xmlns:xsd="http://www.w3.org/2001/XMLSchema" xmlns:xs="http://www.w3.org/2001/XMLSchema" xmlns:p="http://schemas.microsoft.com/office/2006/metadata/properties" xmlns:ns2="92e77603-4986-47f0-bd09-0616c866d547" xmlns:ns3="6e0d1539-1940-4963-b15e-ba08be49a55c" targetNamespace="http://schemas.microsoft.com/office/2006/metadata/properties" ma:root="true" ma:fieldsID="4ba416f40746e6d4727e61ed6a174c2d" ns2:_="" ns3:_="">
    <xsd:import namespace="92e77603-4986-47f0-bd09-0616c866d547"/>
    <xsd:import namespace="6e0d1539-1940-4963-b15e-ba08be49a5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77603-4986-47f0-bd09-0616c866d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0d1539-1940-4963-b15e-ba08be49a5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e2eb34-5002-419f-ae13-55bde1f8e98a}" ma:internalName="TaxCatchAll" ma:showField="CatchAllData" ma:web="6e0d1539-1940-4963-b15e-ba08be49a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0d1539-1940-4963-b15e-ba08be49a55c" xsi:nil="true"/>
    <lcf76f155ced4ddcb4097134ff3c332f xmlns="92e77603-4986-47f0-bd09-0616c866d5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464804-47D6-4537-9725-598C7F401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77603-4986-47f0-bd09-0616c866d547"/>
    <ds:schemaRef ds:uri="6e0d1539-1940-4963-b15e-ba08be49a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FF8196-6B11-4568-850C-2EBED5242955}">
  <ds:schemaRefs>
    <ds:schemaRef ds:uri="http://schemas.microsoft.com/sharepoint/v3/contenttype/forms"/>
  </ds:schemaRefs>
</ds:datastoreItem>
</file>

<file path=customXml/itemProps3.xml><?xml version="1.0" encoding="utf-8"?>
<ds:datastoreItem xmlns:ds="http://schemas.openxmlformats.org/officeDocument/2006/customXml" ds:itemID="{8F0F8BCC-E656-4318-8208-47C1CFCBBAA1}">
  <ds:schemaRefs>
    <ds:schemaRef ds:uri="http://schemas.microsoft.com/office/2006/metadata/properties"/>
    <ds:schemaRef ds:uri="http://schemas.microsoft.com/office/infopath/2007/PartnerControls"/>
    <ds:schemaRef ds:uri="6e0d1539-1940-4963-b15e-ba08be49a55c"/>
    <ds:schemaRef ds:uri="92e77603-4986-47f0-bd09-0616c866d547"/>
  </ds:schemaRefs>
</ds:datastoreItem>
</file>

<file path=docProps/app.xml><?xml version="1.0" encoding="utf-8"?>
<Properties xmlns="http://schemas.openxmlformats.org/officeDocument/2006/extended-properties" xmlns:vt="http://schemas.openxmlformats.org/officeDocument/2006/docPropsVTypes">
  <Template>ppt-template-green</Template>
  <TotalTime>343</TotalTime>
  <Words>1928</Words>
  <Application>Microsoft Office PowerPoint</Application>
  <PresentationFormat>Widescreen</PresentationFormat>
  <Paragraphs>229</Paragraphs>
  <Slides>47</Slides>
  <Notes>16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47</vt:i4>
      </vt:variant>
    </vt:vector>
  </HeadingPairs>
  <TitlesOfParts>
    <vt:vector size="61" baseType="lpstr">
      <vt:lpstr>ＭＳ Ｐゴシック</vt:lpstr>
      <vt:lpstr>72</vt:lpstr>
      <vt:lpstr>Aptos</vt:lpstr>
      <vt:lpstr>Arial</vt:lpstr>
      <vt:lpstr>Arial Black</vt:lpstr>
      <vt:lpstr>Calibri</vt:lpstr>
      <vt:lpstr>Courier New</vt:lpstr>
      <vt:lpstr>Gotham A</vt:lpstr>
      <vt:lpstr>Ridley</vt:lpstr>
      <vt:lpstr>Wingdings</vt:lpstr>
      <vt:lpstr>Title slides</vt:lpstr>
      <vt:lpstr>UTHSC content slides</vt:lpstr>
      <vt:lpstr>Section breaks</vt:lpstr>
      <vt:lpstr>1_End slides</vt:lpstr>
      <vt:lpstr>Professionalism in Progress: Assessing and Developing Professional Behavior in Health Professions Learners </vt:lpstr>
      <vt:lpstr>Disclosures </vt:lpstr>
      <vt:lpstr>PowerPoint Presentation</vt:lpstr>
      <vt:lpstr>What is Professionalism?</vt:lpstr>
      <vt:lpstr>What is Professionalism?</vt:lpstr>
      <vt:lpstr>Professionalism in Healthcare</vt:lpstr>
      <vt:lpstr>Biases that Could Affect Perceptions of Professionalism</vt:lpstr>
      <vt:lpstr>Potential Causes of Unprofessionalism “(7 D’s)”</vt:lpstr>
      <vt:lpstr>Professionalism in Healthcare</vt:lpstr>
      <vt:lpstr>What is Professionalism?</vt:lpstr>
      <vt:lpstr>PowerPoint Presentation</vt:lpstr>
      <vt:lpstr>PowerPoint Presentation</vt:lpstr>
      <vt:lpstr>PowerPoint Presentation</vt:lpstr>
      <vt:lpstr>PowerPoint Presentation</vt:lpstr>
      <vt:lpstr>PowerPoint Presentation</vt:lpstr>
      <vt:lpstr>Characteristics of Professionalism</vt:lpstr>
      <vt:lpstr>UTHSC’s Guidance Regarding Professionalism</vt:lpstr>
      <vt:lpstr>UTHSC Professionalism Expectations</vt:lpstr>
      <vt:lpstr>ACGME Core Competencies</vt:lpstr>
      <vt:lpstr>ACGME Requirements</vt:lpstr>
      <vt:lpstr>Milestones</vt:lpstr>
      <vt:lpstr>PowerPoint Presentation</vt:lpstr>
      <vt:lpstr>Excerpt from ADHA Code of Ethics. October 2024</vt:lpstr>
      <vt:lpstr>PowerPoint Presentation</vt:lpstr>
      <vt:lpstr>Be well. </vt:lpstr>
      <vt:lpstr>Teaching Professionalism</vt:lpstr>
      <vt:lpstr>PowerPoint Presentation</vt:lpstr>
      <vt:lpstr>PowerPoint Presentation</vt:lpstr>
      <vt:lpstr>How to  develop CBL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Professionalism in Practice</vt:lpstr>
      <vt:lpstr>Case Studies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hscaccom@uthsc.edu</dc:creator>
  <cp:lastModifiedBy>Harper, Holland</cp:lastModifiedBy>
  <cp:revision>13</cp:revision>
  <dcterms:created xsi:type="dcterms:W3CDTF">2025-09-24T12:45:16Z</dcterms:created>
  <dcterms:modified xsi:type="dcterms:W3CDTF">2025-10-21T16:54:10Z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0x010100217DB7BC606C3F4D8C2A5802EB502456</vt:lpwstr>
  </property>
  <property fmtid="{D5CDD505-2E9C-101B-9397-08002B2CF9AE}" pid="3" name="MediaServiceImageTags">
    <vt:lpwstr/>
  </property>
</Properties>
</file>